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6" r:id="rId2"/>
    <p:sldMasterId id="2147483719" r:id="rId3"/>
    <p:sldMasterId id="2147483732" r:id="rId4"/>
    <p:sldMasterId id="2147483744" r:id="rId5"/>
    <p:sldMasterId id="2147483752" r:id="rId6"/>
    <p:sldMasterId id="2147483773" r:id="rId7"/>
    <p:sldMasterId id="2147483793" r:id="rId8"/>
    <p:sldMasterId id="2147483822" r:id="rId9"/>
    <p:sldMasterId id="2147483825" r:id="rId10"/>
    <p:sldMasterId id="2147483844" r:id="rId11"/>
  </p:sldMasterIdLst>
  <p:notesMasterIdLst>
    <p:notesMasterId r:id="rId76"/>
  </p:notesMasterIdLst>
  <p:sldIdLst>
    <p:sldId id="476" r:id="rId12"/>
    <p:sldId id="2553" r:id="rId13"/>
    <p:sldId id="2602" r:id="rId14"/>
    <p:sldId id="388" r:id="rId15"/>
    <p:sldId id="2601" r:id="rId16"/>
    <p:sldId id="300" r:id="rId17"/>
    <p:sldId id="301" r:id="rId18"/>
    <p:sldId id="359" r:id="rId19"/>
    <p:sldId id="2606" r:id="rId20"/>
    <p:sldId id="2604" r:id="rId21"/>
    <p:sldId id="473" r:id="rId22"/>
    <p:sldId id="474" r:id="rId23"/>
    <p:sldId id="2605" r:id="rId24"/>
    <p:sldId id="679" r:id="rId25"/>
    <p:sldId id="2103813196" r:id="rId26"/>
    <p:sldId id="2607" r:id="rId27"/>
    <p:sldId id="432" r:id="rId28"/>
    <p:sldId id="433" r:id="rId29"/>
    <p:sldId id="434" r:id="rId30"/>
    <p:sldId id="370" r:id="rId31"/>
    <p:sldId id="274" r:id="rId32"/>
    <p:sldId id="282" r:id="rId33"/>
    <p:sldId id="2609" r:id="rId34"/>
    <p:sldId id="2610" r:id="rId35"/>
    <p:sldId id="2611" r:id="rId36"/>
    <p:sldId id="2612" r:id="rId37"/>
    <p:sldId id="2613" r:id="rId38"/>
    <p:sldId id="2594" r:id="rId39"/>
    <p:sldId id="2552" r:id="rId40"/>
    <p:sldId id="2614" r:id="rId41"/>
    <p:sldId id="2615" r:id="rId42"/>
    <p:sldId id="360" r:id="rId43"/>
    <p:sldId id="2581" r:id="rId44"/>
    <p:sldId id="357" r:id="rId45"/>
    <p:sldId id="2616" r:id="rId46"/>
    <p:sldId id="372" r:id="rId47"/>
    <p:sldId id="2617" r:id="rId48"/>
    <p:sldId id="2618" r:id="rId49"/>
    <p:sldId id="2585" r:id="rId50"/>
    <p:sldId id="2103813191" r:id="rId51"/>
    <p:sldId id="295" r:id="rId52"/>
    <p:sldId id="2591" r:id="rId53"/>
    <p:sldId id="2103813192" r:id="rId54"/>
    <p:sldId id="408" r:id="rId55"/>
    <p:sldId id="328" r:id="rId56"/>
    <p:sldId id="330" r:id="rId57"/>
    <p:sldId id="329" r:id="rId58"/>
    <p:sldId id="331" r:id="rId59"/>
    <p:sldId id="332" r:id="rId60"/>
    <p:sldId id="407" r:id="rId61"/>
    <p:sldId id="404" r:id="rId62"/>
    <p:sldId id="405" r:id="rId63"/>
    <p:sldId id="406" r:id="rId64"/>
    <p:sldId id="409" r:id="rId65"/>
    <p:sldId id="410" r:id="rId66"/>
    <p:sldId id="411" r:id="rId67"/>
    <p:sldId id="262" r:id="rId68"/>
    <p:sldId id="412" r:id="rId69"/>
    <p:sldId id="413" r:id="rId70"/>
    <p:sldId id="338" r:id="rId71"/>
    <p:sldId id="2103813194" r:id="rId72"/>
    <p:sldId id="2103813195" r:id="rId73"/>
    <p:sldId id="2103813193" r:id="rId74"/>
    <p:sldId id="291"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19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92"/>
    <p:restoredTop sz="94675"/>
  </p:normalViewPr>
  <p:slideViewPr>
    <p:cSldViewPr snapToGrid="0" snapToObjects="1">
      <p:cViewPr varScale="1">
        <p:scale>
          <a:sx n="100" d="100"/>
          <a:sy n="100" d="100"/>
        </p:scale>
        <p:origin x="21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autoTitleDeleted val="0"/>
    <c:plotArea>
      <c:layout>
        <c:manualLayout>
          <c:layoutTarget val="inner"/>
          <c:xMode val="edge"/>
          <c:yMode val="edge"/>
          <c:x val="4.1419344034140902E-2"/>
          <c:y val="5.2926006974072799E-2"/>
          <c:w val="0.65719181977252839"/>
          <c:h val="0.56267810735619217"/>
        </c:manualLayout>
      </c:layout>
      <c:barChart>
        <c:barDir val="col"/>
        <c:grouping val="clustered"/>
        <c:varyColors val="0"/>
        <c:ser>
          <c:idx val="3"/>
          <c:order val="0"/>
          <c:tx>
            <c:strRef>
              <c:f>Sheet1!$E$1</c:f>
              <c:strCache>
                <c:ptCount val="1"/>
                <c:pt idx="0">
                  <c:v>Intel® Xeon® Platinum 8180 Processor
llvmpipe</c:v>
                </c:pt>
              </c:strCache>
            </c:strRef>
          </c:tx>
          <c:spPr>
            <a:solidFill>
              <a:srgbClr val="FFC000"/>
            </a:solidFill>
          </c:spPr>
          <c:invertIfNegative val="0"/>
          <c:cat>
            <c:strRef>
              <c:f>Sheet1!$A$2:$A$5</c:f>
              <c:strCache>
                <c:ptCount val="4"/>
                <c:pt idx="0">
                  <c:v>manyspheres
(67 MPolys)</c:v>
                </c:pt>
                <c:pt idx="1">
                  <c:v>waveletcontour
(11 MPolys)</c:v>
                </c:pt>
                <c:pt idx="2">
                  <c:v>TimingTests
(30 MTris)</c:v>
                </c:pt>
                <c:pt idx="3">
                  <c:v>GLBenchmarking
(30 MTris)</c:v>
                </c:pt>
              </c:strCache>
            </c:strRef>
          </c:cat>
          <c:val>
            <c:numRef>
              <c:f>Sheet1!$E$2:$E$5</c:f>
              <c:numCache>
                <c:formatCode>General</c:formatCode>
                <c:ptCount val="4"/>
                <c:pt idx="0">
                  <c:v>7.0038020833333299</c:v>
                </c:pt>
                <c:pt idx="1">
                  <c:v>5.0407500000000001</c:v>
                </c:pt>
                <c:pt idx="2">
                  <c:v>13.366775510204</c:v>
                </c:pt>
                <c:pt idx="3">
                  <c:v>10.945</c:v>
                </c:pt>
              </c:numCache>
            </c:numRef>
          </c:val>
          <c:extLst>
            <c:ext xmlns:c16="http://schemas.microsoft.com/office/drawing/2014/chart" uri="{C3380CC4-5D6E-409C-BE32-E72D297353CC}">
              <c16:uniqueId val="{00000000-C8A9-BC41-BF7C-9BCA8E035C02}"/>
            </c:ext>
          </c:extLst>
        </c:ser>
        <c:ser>
          <c:idx val="0"/>
          <c:order val="2"/>
          <c:tx>
            <c:strRef>
              <c:f>Sheet1!$B$1</c:f>
              <c:strCache>
                <c:ptCount val="1"/>
                <c:pt idx="0">
                  <c:v>Intel® Xeon® Platinum 8180 Processor
SWR</c:v>
                </c:pt>
              </c:strCache>
            </c:strRef>
          </c:tx>
          <c:spPr>
            <a:solidFill>
              <a:srgbClr val="3A6AC2"/>
            </a:solidFill>
            <a:ln>
              <a:solidFill>
                <a:srgbClr val="000000"/>
              </a:solidFill>
            </a:ln>
          </c:spPr>
          <c:invertIfNegative val="0"/>
          <c:cat>
            <c:strRef>
              <c:f>Sheet1!$A$2:$A$5</c:f>
              <c:strCache>
                <c:ptCount val="4"/>
                <c:pt idx="0">
                  <c:v>manyspheres
(67 MPolys)</c:v>
                </c:pt>
                <c:pt idx="1">
                  <c:v>waveletcontour
(11 MPolys)</c:v>
                </c:pt>
                <c:pt idx="2">
                  <c:v>TimingTests
(30 MTris)</c:v>
                </c:pt>
                <c:pt idx="3">
                  <c:v>GLBenchmarking
(30 MTris)</c:v>
                </c:pt>
              </c:strCache>
            </c:strRef>
          </c:cat>
          <c:val>
            <c:numRef>
              <c:f>Sheet1!$B$2:$B$5</c:f>
              <c:numCache>
                <c:formatCode>General</c:formatCode>
                <c:ptCount val="4"/>
                <c:pt idx="0">
                  <c:v>672.36500000000001</c:v>
                </c:pt>
                <c:pt idx="1">
                  <c:v>60.488999999999997</c:v>
                </c:pt>
                <c:pt idx="2">
                  <c:v>654.97199999999998</c:v>
                </c:pt>
                <c:pt idx="3">
                  <c:v>1269.6199999999999</c:v>
                </c:pt>
              </c:numCache>
            </c:numRef>
          </c:val>
          <c:extLst>
            <c:ext xmlns:c16="http://schemas.microsoft.com/office/drawing/2014/chart" uri="{C3380CC4-5D6E-409C-BE32-E72D297353CC}">
              <c16:uniqueId val="{00000002-C8A9-BC41-BF7C-9BCA8E035C02}"/>
            </c:ext>
          </c:extLst>
        </c:ser>
        <c:dLbls>
          <c:showLegendKey val="0"/>
          <c:showVal val="0"/>
          <c:showCatName val="0"/>
          <c:showSerName val="0"/>
          <c:showPercent val="0"/>
          <c:showBubbleSize val="0"/>
        </c:dLbls>
        <c:gapWidth val="150"/>
        <c:axId val="677940888"/>
        <c:axId val="677935792"/>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Intel® Xeon Phi™ 7210 Processor
SWR Mesa 17.1</c:v>
                      </c:pt>
                    </c:strCache>
                  </c:strRef>
                </c:tx>
                <c:spPr>
                  <a:solidFill>
                    <a:srgbClr val="B1C3D3"/>
                  </a:solidFill>
                  <a:ln>
                    <a:solidFill>
                      <a:srgbClr val="000000"/>
                    </a:solidFill>
                  </a:ln>
                </c:spPr>
                <c:invertIfNegative val="0"/>
                <c:cat>
                  <c:strRef>
                    <c:extLst>
                      <c:ext uri="{02D57815-91ED-43cb-92C2-25804820EDAC}">
                        <c15:formulaRef>
                          <c15:sqref>Sheet1!$A$2:$A$5</c15:sqref>
                        </c15:formulaRef>
                      </c:ext>
                    </c:extLst>
                    <c:strCache>
                      <c:ptCount val="4"/>
                      <c:pt idx="0">
                        <c:v>manyspheres
(67 MPolys)</c:v>
                      </c:pt>
                      <c:pt idx="1">
                        <c:v>waveletcontour
(11 MPolys)</c:v>
                      </c:pt>
                      <c:pt idx="2">
                        <c:v>TimingTests
(30 MTris)</c:v>
                      </c:pt>
                      <c:pt idx="3">
                        <c:v>GLBenchmarking
(30 MTris)</c:v>
                      </c:pt>
                    </c:strCache>
                  </c:strRef>
                </c:cat>
                <c:val>
                  <c:numRef>
                    <c:extLst>
                      <c:ext uri="{02D57815-91ED-43cb-92C2-25804820EDAC}">
                        <c15:formulaRef>
                          <c15:sqref>Sheet1!$C$2:$C$5</c15:sqref>
                        </c15:formulaRef>
                      </c:ext>
                    </c:extLst>
                    <c:numCache>
                      <c:formatCode>General</c:formatCode>
                      <c:ptCount val="4"/>
                      <c:pt idx="0">
                        <c:v>83.992000000000004</c:v>
                      </c:pt>
                      <c:pt idx="1">
                        <c:v>14.449</c:v>
                      </c:pt>
                      <c:pt idx="2">
                        <c:v>90.068399999999997</c:v>
                      </c:pt>
                      <c:pt idx="3">
                        <c:v>191.172</c:v>
                      </c:pt>
                    </c:numCache>
                  </c:numRef>
                </c:val>
                <c:extLst>
                  <c:ext xmlns:c16="http://schemas.microsoft.com/office/drawing/2014/chart" uri="{C3380CC4-5D6E-409C-BE32-E72D297353CC}">
                    <c16:uniqueId val="{00000003-C8A9-BC41-BF7C-9BCA8E035C02}"/>
                  </c:ext>
                </c:extLst>
              </c15:ser>
            </c15:filteredBarSeries>
          </c:ext>
        </c:extLst>
      </c:barChart>
      <c:catAx>
        <c:axId val="677940888"/>
        <c:scaling>
          <c:orientation val="minMax"/>
        </c:scaling>
        <c:delete val="0"/>
        <c:axPos val="b"/>
        <c:numFmt formatCode="General" sourceLinked="0"/>
        <c:majorTickMark val="out"/>
        <c:minorTickMark val="none"/>
        <c:tickLblPos val="nextTo"/>
        <c:txPr>
          <a:bodyPr/>
          <a:lstStyle/>
          <a:p>
            <a:pPr>
              <a:defRPr sz="1200">
                <a:solidFill>
                  <a:srgbClr val="000000"/>
                </a:solidFill>
              </a:defRPr>
            </a:pPr>
            <a:endParaRPr lang="en-US"/>
          </a:p>
        </c:txPr>
        <c:crossAx val="677935792"/>
        <c:crosses val="autoZero"/>
        <c:auto val="1"/>
        <c:lblAlgn val="ctr"/>
        <c:lblOffset val="100"/>
        <c:noMultiLvlLbl val="0"/>
      </c:catAx>
      <c:valAx>
        <c:axId val="677935792"/>
        <c:scaling>
          <c:orientation val="minMax"/>
        </c:scaling>
        <c:delete val="0"/>
        <c:axPos val="l"/>
        <c:majorGridlines>
          <c:spPr>
            <a:ln>
              <a:solidFill>
                <a:srgbClr val="000000"/>
              </a:solidFill>
            </a:ln>
          </c:spPr>
        </c:majorGridlines>
        <c:numFmt formatCode="General" sourceLinked="1"/>
        <c:majorTickMark val="out"/>
        <c:minorTickMark val="none"/>
        <c:tickLblPos val="nextTo"/>
        <c:txPr>
          <a:bodyPr/>
          <a:lstStyle/>
          <a:p>
            <a:pPr>
              <a:defRPr sz="1200">
                <a:solidFill>
                  <a:schemeClr val="tx1"/>
                </a:solidFill>
              </a:defRPr>
            </a:pPr>
            <a:endParaRPr lang="en-US"/>
          </a:p>
        </c:txPr>
        <c:crossAx val="677940888"/>
        <c:crosses val="autoZero"/>
        <c:crossBetween val="between"/>
      </c:valAx>
      <c:spPr>
        <a:solidFill>
          <a:schemeClr val="bg1"/>
        </a:solidFill>
      </c:spPr>
    </c:plotArea>
    <c:legend>
      <c:legendPos val="r"/>
      <c:layout>
        <c:manualLayout>
          <c:xMode val="edge"/>
          <c:yMode val="edge"/>
          <c:x val="0.75785409329700693"/>
          <c:y val="3.907778662156336E-2"/>
          <c:w val="0.2400487751531058"/>
          <c:h val="0.62562452433237459"/>
        </c:manualLayout>
      </c:layout>
      <c:overlay val="0"/>
      <c:txPr>
        <a:bodyPr/>
        <a:lstStyle/>
        <a:p>
          <a:pPr>
            <a:defRPr sz="1200">
              <a:solidFill>
                <a:schemeClr val="tx1"/>
              </a:solidFill>
            </a:defRPr>
          </a:pPr>
          <a:endParaRPr lang="en-US"/>
        </a:p>
      </c:txPr>
    </c:legend>
    <c:plotVisOnly val="1"/>
    <c:dispBlanksAs val="gap"/>
    <c:showDLblsOverMax val="0"/>
  </c:chart>
  <c:spPr>
    <a:solidFill>
      <a:schemeClr val="bg1"/>
    </a:solidFill>
  </c:spPr>
  <c:txPr>
    <a:bodyPr/>
    <a:lstStyle/>
    <a:p>
      <a:pPr>
        <a:defRPr sz="1800"/>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jpeg"/><Relationship Id="rId1" Type="http://schemas.openxmlformats.org/officeDocument/2006/relationships/image" Target="../media/image71.png"/><Relationship Id="rId4" Type="http://schemas.openxmlformats.org/officeDocument/2006/relationships/image" Target="../media/image74.tiff"/></Relationships>
</file>

<file path=ppt/drawings/drawing1.xml><?xml version="1.0" encoding="utf-8"?>
<c:userShapes xmlns:c="http://schemas.openxmlformats.org/drawingml/2006/chart">
  <cdr:relSizeAnchor xmlns:cdr="http://schemas.openxmlformats.org/drawingml/2006/chartDrawing">
    <cdr:from>
      <cdr:x>0.10178</cdr:x>
      <cdr:y>0.74454</cdr:y>
    </cdr:from>
    <cdr:to>
      <cdr:x>0.21925</cdr:x>
      <cdr:y>0.92096</cdr:y>
    </cdr:to>
    <cdr:pic>
      <cdr:nvPicPr>
        <cdr:cNvPr id="2" name="Picture 1">
          <a:extLst xmlns:a="http://schemas.openxmlformats.org/drawingml/2006/main">
            <a:ext uri="{FF2B5EF4-FFF2-40B4-BE49-F238E27FC236}">
              <a16:creationId xmlns:a16="http://schemas.microsoft.com/office/drawing/2014/main" id="{C2A89D2B-A5F0-864D-BA5D-754473F0352C}"/>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screen">
          <a:extLst>
            <a:ext uri="{28A0092B-C50C-407E-A947-70E740481C1C}">
              <a14:useLocalDpi xmlns:a14="http://schemas.microsoft.com/office/drawing/2010/main"/>
            </a:ext>
          </a:extLst>
        </a:blip>
        <a:srcRect xmlns:a="http://schemas.openxmlformats.org/drawingml/2006/main" l="3164" t="4099" r="31443" b="30506"/>
        <a:stretch xmlns:a="http://schemas.openxmlformats.org/drawingml/2006/main"/>
      </cdr:blipFill>
      <cdr:spPr>
        <a:xfrm xmlns:a="http://schemas.openxmlformats.org/drawingml/2006/main">
          <a:off x="730207" y="2873600"/>
          <a:ext cx="842796" cy="680908"/>
        </a:xfrm>
        <a:prstGeom xmlns:a="http://schemas.openxmlformats.org/drawingml/2006/main" prst="rect">
          <a:avLst/>
        </a:prstGeom>
      </cdr:spPr>
    </cdr:pic>
  </cdr:relSizeAnchor>
  <cdr:relSizeAnchor xmlns:cdr="http://schemas.openxmlformats.org/drawingml/2006/chartDrawing">
    <cdr:from>
      <cdr:x>0.26287</cdr:x>
      <cdr:y>0.74596</cdr:y>
    </cdr:from>
    <cdr:to>
      <cdr:x>0.39522</cdr:x>
      <cdr:y>0.92238</cdr:y>
    </cdr:to>
    <cdr:pic>
      <cdr:nvPicPr>
        <cdr:cNvPr id="3" name="Picture 2">
          <a:extLst xmlns:a="http://schemas.openxmlformats.org/drawingml/2006/main">
            <a:ext uri="{FF2B5EF4-FFF2-40B4-BE49-F238E27FC236}">
              <a16:creationId xmlns:a16="http://schemas.microsoft.com/office/drawing/2014/main" id="{8974FA41-3B3E-824B-81C0-1D6CECF7A848}"/>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2" cstate="screen">
          <a:extLst>
            <a:ext uri="{28A0092B-C50C-407E-A947-70E740481C1C}">
              <a14:useLocalDpi xmlns:a14="http://schemas.microsoft.com/office/drawing/2010/main"/>
            </a:ext>
          </a:extLst>
        </a:blip>
        <a:srcRect xmlns:a="http://schemas.openxmlformats.org/drawingml/2006/main" l="3731" t="4842" r="23997" b="31009"/>
        <a:stretch xmlns:a="http://schemas.openxmlformats.org/drawingml/2006/main"/>
      </cdr:blipFill>
      <cdr:spPr>
        <a:xfrm xmlns:a="http://schemas.openxmlformats.org/drawingml/2006/main">
          <a:off x="1885951" y="2879082"/>
          <a:ext cx="949555" cy="680907"/>
        </a:xfrm>
        <a:prstGeom xmlns:a="http://schemas.openxmlformats.org/drawingml/2006/main" prst="rect">
          <a:avLst/>
        </a:prstGeom>
      </cdr:spPr>
    </cdr:pic>
  </cdr:relSizeAnchor>
  <cdr:relSizeAnchor xmlns:cdr="http://schemas.openxmlformats.org/drawingml/2006/chartDrawing">
    <cdr:from>
      <cdr:x>0.45726</cdr:x>
      <cdr:y>0.74454</cdr:y>
    </cdr:from>
    <cdr:to>
      <cdr:x>0.54271</cdr:x>
      <cdr:y>0.92096</cdr:y>
    </cdr:to>
    <cdr:pic>
      <cdr:nvPicPr>
        <cdr:cNvPr id="4" name="Picture 3">
          <a:extLst xmlns:a="http://schemas.openxmlformats.org/drawingml/2006/main">
            <a:ext uri="{FF2B5EF4-FFF2-40B4-BE49-F238E27FC236}">
              <a16:creationId xmlns:a16="http://schemas.microsoft.com/office/drawing/2014/main" id="{9B15F273-BA74-A044-B532-AE1AE244FAAF}"/>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3" cstate="screen">
          <a:extLst>
            <a:ext uri="{28A0092B-C50C-407E-A947-70E740481C1C}">
              <a14:useLocalDpi xmlns:a14="http://schemas.microsoft.com/office/drawing/2010/main"/>
            </a:ext>
          </a:extLst>
        </a:blip>
        <a:srcRect xmlns:a="http://schemas.openxmlformats.org/drawingml/2006/main" l="3741" t="4077" r="39036" b="4053"/>
        <a:stretch xmlns:a="http://schemas.openxmlformats.org/drawingml/2006/main"/>
      </cdr:blipFill>
      <cdr:spPr>
        <a:xfrm xmlns:a="http://schemas.openxmlformats.org/drawingml/2006/main">
          <a:off x="3280612" y="2873600"/>
          <a:ext cx="613088" cy="680908"/>
        </a:xfrm>
        <a:prstGeom xmlns:a="http://schemas.openxmlformats.org/drawingml/2006/main" prst="rect">
          <a:avLst/>
        </a:prstGeom>
      </cdr:spPr>
    </cdr:pic>
  </cdr:relSizeAnchor>
  <cdr:relSizeAnchor xmlns:cdr="http://schemas.openxmlformats.org/drawingml/2006/chartDrawing">
    <cdr:from>
      <cdr:x>0.62112</cdr:x>
      <cdr:y>0.74454</cdr:y>
    </cdr:from>
    <cdr:to>
      <cdr:x>0.71571</cdr:x>
      <cdr:y>0.92096</cdr:y>
    </cdr:to>
    <cdr:pic>
      <cdr:nvPicPr>
        <cdr:cNvPr id="5" name="Picture 4">
          <a:extLst xmlns:a="http://schemas.openxmlformats.org/drawingml/2006/main">
            <a:ext uri="{FF2B5EF4-FFF2-40B4-BE49-F238E27FC236}">
              <a16:creationId xmlns:a16="http://schemas.microsoft.com/office/drawing/2014/main" id="{5776A303-61E4-0147-B8D4-ED4DD23926E5}"/>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4" cstate="screen">
          <a:extLst>
            <a:ext uri="{28A0092B-C50C-407E-A947-70E740481C1C}">
              <a14:useLocalDpi xmlns:a14="http://schemas.microsoft.com/office/drawing/2010/main"/>
            </a:ext>
          </a:extLst>
        </a:blip>
        <a:srcRect xmlns:a="http://schemas.openxmlformats.org/drawingml/2006/main" l="4175" t="3930" r="66360" b="59582"/>
        <a:stretch xmlns:a="http://schemas.openxmlformats.org/drawingml/2006/main"/>
      </cdr:blipFill>
      <cdr:spPr>
        <a:xfrm xmlns:a="http://schemas.openxmlformats.org/drawingml/2006/main">
          <a:off x="4456257" y="2873600"/>
          <a:ext cx="678643" cy="68090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charset="0"/>
              </a:defRPr>
            </a:lvl1pPr>
          </a:lstStyle>
          <a:p>
            <a:fld id="{E955964B-0E33-AC42-AFF4-0BA5C9E845C0}" type="datetimeFigureOut">
              <a:rPr lang="en-US" smtClean="0"/>
              <a:pPr/>
              <a:t>11/4/19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F00165AF-33E9-E845-9319-47A69DFD8CC3}" type="slidenum">
              <a:rPr lang="en-US" smtClean="0"/>
              <a:pPr/>
              <a:t>‹#›</a:t>
            </a:fld>
            <a:endParaRPr lang="en-US" dirty="0"/>
          </a:p>
        </p:txBody>
      </p:sp>
    </p:spTree>
    <p:extLst>
      <p:ext uri="{BB962C8B-B14F-4D97-AF65-F5344CB8AC3E}">
        <p14:creationId xmlns:p14="http://schemas.microsoft.com/office/powerpoint/2010/main" val="1700974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D2D0FAF1-557F-C541-A6D3-05AA7F08F3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674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23556621-D804-46FB-BC64-D1F24A85A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36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0FAF1-557F-C541-A6D3-05AA7F08F3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13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D2D0FAF1-557F-C541-A6D3-05AA7F08F3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955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Our newest library, just released at SIGGRAPH 2018</a:t>
            </a:r>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23556621-D804-46FB-BC64-D1F24A85A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930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D2D0FAF1-557F-C541-A6D3-05AA7F08F3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274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56621-D804-46FB-BC64-D1F24A85A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818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ISPC bindings as well, so you can write explicitly vectorized code!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56621-D804-46FB-BC64-D1F24A85A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609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Scalable =&gt; single CPU up to cluster parallel with MPI</a:t>
            </a:r>
          </a:p>
          <a:p>
            <a:r>
              <a:rPr lang="en-US" dirty="0"/>
              <a:t>Large scale data no problem, if it fits in memory we can render it </a:t>
            </a:r>
            <a:r>
              <a:rPr lang="en-US" dirty="0">
                <a:sym typeface="Wingdings" pitchFamily="2" charset="2"/>
              </a:rPr>
              <a:t> some of these data sets are 100s of GBs</a:t>
            </a:r>
            <a:endParaRPr lang="en-US" dirty="0"/>
          </a:p>
          <a:p>
            <a:r>
              <a:rPr lang="en-US" dirty="0"/>
              <a:t>Combined volume and surface rendering</a:t>
            </a:r>
          </a:p>
          <a:p>
            <a:endParaRPr lang="en-US"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23556621-D804-46FB-BC64-D1F24A85A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223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D2D0FAF1-557F-C541-A6D3-05AA7F08F3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6DBB0-AB96-EA49-8AF3-AD42F5AAF6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974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D2D0FAF1-557F-C541-A6D3-05AA7F08F3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610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D2D0FAF1-557F-C541-A6D3-05AA7F08F3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301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9EA9D-09CA-B848-BC0E-A7DED8DAE065}" type="slidenum">
              <a:rPr lang="en-US" smtClean="0"/>
              <a:t>53</a:t>
            </a:fld>
            <a:endParaRPr lang="en-US"/>
          </a:p>
        </p:txBody>
      </p:sp>
    </p:spTree>
    <p:extLst>
      <p:ext uri="{BB962C8B-B14F-4D97-AF65-F5344CB8AC3E}">
        <p14:creationId xmlns:p14="http://schemas.microsoft.com/office/powerpoint/2010/main" val="3101487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D2D0FAF1-557F-C541-A6D3-05AA7F08F3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929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Approve side by side (Rasterization Left) (Ray tracing right) exact same input.   Look closely, you can see the “concave” nature of the data on the right using ray tracing/global illumination, but would have no clue about that feature when rasterized.   This is a classic example of how </a:t>
            </a:r>
            <a:r>
              <a:rPr lang="en-US" sz="1200" kern="1200" dirty="0" err="1">
                <a:solidFill>
                  <a:schemeClr val="tx1"/>
                </a:solidFill>
                <a:effectLst/>
                <a:latin typeface="+mn-lt"/>
                <a:ea typeface="+mn-ea"/>
                <a:cs typeface="+mn-cs"/>
              </a:rPr>
              <a:t>SciVis</a:t>
            </a:r>
            <a:r>
              <a:rPr lang="en-US" sz="1200" kern="1200" dirty="0">
                <a:solidFill>
                  <a:schemeClr val="tx1"/>
                </a:solidFill>
                <a:effectLst/>
                <a:latin typeface="+mn-lt"/>
                <a:ea typeface="+mn-ea"/>
                <a:cs typeface="+mn-cs"/>
              </a:rPr>
              <a:t> / Oil and Gas benefits from ray tracing.  By the Way this is “Surface Rendering” not Volume rendering in this case.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F4E54-82A1-4927-B69D-A1A19FE22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85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b="1">
                <a:solidFill>
                  <a:schemeClr val="bg1"/>
                </a:solidFill>
                <a:latin typeface="Arial" charset="0"/>
                <a:ea typeface="ＭＳ Ｐゴシック" charset="0"/>
                <a:cs typeface="ＭＳ Ｐゴシック" charset="0"/>
              </a:defRPr>
            </a:lvl1pPr>
            <a:lvl2pPr marL="742950" indent="-285750">
              <a:defRPr sz="3600" b="1">
                <a:solidFill>
                  <a:schemeClr val="bg1"/>
                </a:solidFill>
                <a:latin typeface="Arial" charset="0"/>
                <a:ea typeface="ＭＳ Ｐゴシック" charset="0"/>
              </a:defRPr>
            </a:lvl2pPr>
            <a:lvl3pPr marL="1143000" indent="-228600">
              <a:defRPr sz="3600" b="1">
                <a:solidFill>
                  <a:schemeClr val="bg1"/>
                </a:solidFill>
                <a:latin typeface="Arial" charset="0"/>
                <a:ea typeface="ＭＳ Ｐゴシック" charset="0"/>
              </a:defRPr>
            </a:lvl3pPr>
            <a:lvl4pPr marL="1600200" indent="-228600">
              <a:defRPr sz="3600" b="1">
                <a:solidFill>
                  <a:schemeClr val="bg1"/>
                </a:solidFill>
                <a:latin typeface="Arial" charset="0"/>
                <a:ea typeface="ＭＳ Ｐゴシック" charset="0"/>
              </a:defRPr>
            </a:lvl4pPr>
            <a:lvl5pPr marL="2057400" indent="-228600">
              <a:defRPr sz="3600" b="1">
                <a:solidFill>
                  <a:schemeClr val="bg1"/>
                </a:solidFill>
                <a:latin typeface="Arial" charset="0"/>
                <a:ea typeface="ＭＳ Ｐゴシック" charset="0"/>
              </a:defRPr>
            </a:lvl5pPr>
            <a:lvl6pPr marL="2514600" indent="-228600" eaLnBrk="0" fontAlgn="base" hangingPunct="0">
              <a:spcBef>
                <a:spcPct val="0"/>
              </a:spcBef>
              <a:spcAft>
                <a:spcPct val="0"/>
              </a:spcAft>
              <a:defRPr sz="3600" b="1">
                <a:solidFill>
                  <a:schemeClr val="bg1"/>
                </a:solidFill>
                <a:latin typeface="Arial" charset="0"/>
                <a:ea typeface="ＭＳ Ｐゴシック" charset="0"/>
              </a:defRPr>
            </a:lvl6pPr>
            <a:lvl7pPr marL="2971800" indent="-228600" eaLnBrk="0" fontAlgn="base" hangingPunct="0">
              <a:spcBef>
                <a:spcPct val="0"/>
              </a:spcBef>
              <a:spcAft>
                <a:spcPct val="0"/>
              </a:spcAft>
              <a:defRPr sz="3600" b="1">
                <a:solidFill>
                  <a:schemeClr val="bg1"/>
                </a:solidFill>
                <a:latin typeface="Arial" charset="0"/>
                <a:ea typeface="ＭＳ Ｐゴシック" charset="0"/>
              </a:defRPr>
            </a:lvl7pPr>
            <a:lvl8pPr marL="3429000" indent="-228600" eaLnBrk="0" fontAlgn="base" hangingPunct="0">
              <a:spcBef>
                <a:spcPct val="0"/>
              </a:spcBef>
              <a:spcAft>
                <a:spcPct val="0"/>
              </a:spcAft>
              <a:defRPr sz="3600" b="1">
                <a:solidFill>
                  <a:schemeClr val="bg1"/>
                </a:solidFill>
                <a:latin typeface="Arial" charset="0"/>
                <a:ea typeface="ＭＳ Ｐゴシック" charset="0"/>
              </a:defRPr>
            </a:lvl8pPr>
            <a:lvl9pPr marL="3886200" indent="-228600" eaLnBrk="0" fontAlgn="base" hangingPunct="0">
              <a:spcBef>
                <a:spcPct val="0"/>
              </a:spcBef>
              <a:spcAft>
                <a:spcPct val="0"/>
              </a:spcAft>
              <a:defRPr sz="3600" b="1">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2275B5E-0BBC-F842-B188-82824FB93EF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38713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TAKEAWAY: </a:t>
            </a:r>
            <a:r>
              <a:rPr lang="en-US" sz="1200" dirty="0">
                <a:solidFill>
                  <a:schemeClr val="tx2"/>
                </a:solidFill>
              </a:rPr>
              <a:t>The latest Intel innovation extends </a:t>
            </a:r>
            <a:r>
              <a:rPr lang="en-US" sz="1200" kern="0" dirty="0">
                <a:solidFill>
                  <a:schemeClr val="tx2"/>
                </a:solidFill>
              </a:rPr>
              <a:t>Intel® Optane™ media by placing it onto a DIMM, </a:t>
            </a:r>
            <a:r>
              <a:rPr lang="en-US" sz="1050" b="0" kern="1200" baseline="0" dirty="0">
                <a:solidFill>
                  <a:schemeClr val="tx1"/>
                </a:solidFill>
                <a:latin typeface="Intel Clear"/>
                <a:ea typeface="+mn-ea"/>
                <a:cs typeface="+mn-cs"/>
              </a:rPr>
              <a:t>combining great features found in both DRAM and NAND SSDs.</a:t>
            </a:r>
            <a:endParaRPr lang="en-US" sz="1050" b="0" kern="1200" dirty="0">
              <a:solidFill>
                <a:schemeClr val="tx1"/>
              </a:solidFill>
              <a:latin typeface="Intel Clear"/>
              <a:ea typeface="+mn-ea"/>
              <a:cs typeface="+mn-cs"/>
            </a:endParaRPr>
          </a:p>
          <a:p>
            <a:endParaRPr lang="en-US" sz="1050" b="0" kern="1200" dirty="0">
              <a:solidFill>
                <a:schemeClr val="tx1"/>
              </a:solidFill>
              <a:latin typeface="Intel Clear"/>
              <a:ea typeface="+mn-ea"/>
              <a:cs typeface="+mn-cs"/>
            </a:endParaRPr>
          </a:p>
          <a:p>
            <a:r>
              <a:rPr lang="en-US" sz="1200" kern="1200" dirty="0">
                <a:solidFill>
                  <a:schemeClr val="tx1"/>
                </a:solidFill>
                <a:effectLst/>
                <a:latin typeface="+mn-lt"/>
                <a:ea typeface="+mn-ea"/>
                <a:cs typeface="+mn-cs"/>
              </a:rPr>
              <a:t>This innovative new solution, will move larger amount of data closer to the CPU, so it can be accessed, processed, and analyzed in real-time (without first being retrieved from storage).  </a:t>
            </a:r>
            <a:r>
              <a:rPr lang="en-US" sz="1200" u="none" kern="0" baseline="0" dirty="0">
                <a:solidFill>
                  <a:schemeClr val="tx2"/>
                </a:solidFill>
              </a:rPr>
              <a:t>Our product will be performant, and comparable to DDR4 DRAM at low latencies. Additionally, we will have higher capacity and data persistence features typically found in NAND SSDs.  This means that customers can keep more data, closer to the CPU for faster processing, and that data will remain in memory when the system is power cycled. </a:t>
            </a:r>
          </a:p>
          <a:p>
            <a:endParaRPr lang="en-US" sz="1050" b="0" kern="1200" dirty="0">
              <a:solidFill>
                <a:schemeClr val="tx1"/>
              </a:solidFill>
              <a:latin typeface="Intel Clear"/>
              <a:ea typeface="+mn-ea"/>
              <a:cs typeface="+mn-cs"/>
            </a:endParaRPr>
          </a:p>
          <a:p>
            <a:r>
              <a:rPr lang="en-US" sz="1050" b="1" kern="1200" baseline="0" dirty="0">
                <a:solidFill>
                  <a:schemeClr val="tx1"/>
                </a:solidFill>
                <a:latin typeface="Intel Clear"/>
                <a:ea typeface="+mn-ea"/>
                <a:cs typeface="+mn-cs"/>
              </a:rPr>
              <a:t>Additional color on why persistent memory for Q+A? - </a:t>
            </a:r>
            <a:r>
              <a:rPr lang="en-US" sz="1050" b="0" kern="1200" baseline="0" dirty="0">
                <a:solidFill>
                  <a:schemeClr val="tx1"/>
                </a:solidFill>
                <a:latin typeface="Intel Clear"/>
                <a:ea typeface="+mn-ea"/>
                <a:cs typeface="+mn-cs"/>
              </a:rPr>
              <a:t>This is the game changer for memory technology. </a:t>
            </a:r>
            <a:r>
              <a:rPr lang="en-US" sz="1200" b="0" i="0" kern="1200" dirty="0">
                <a:solidFill>
                  <a:schemeClr val="tx1"/>
                </a:solidFill>
                <a:effectLst/>
                <a:latin typeface="Intel Clear"/>
                <a:ea typeface="+mn-ea"/>
                <a:cs typeface="+mn-cs"/>
              </a:rPr>
              <a:t>Persistent memory technologies allow development of products with the attributes of both storage and memory. The products are persistent, like storage, meaning they hold their content across power cycles, and they are byte-addressable, like memory, meaning programs can access data structures in-place.  This allows for memory</a:t>
            </a:r>
            <a:r>
              <a:rPr lang="en-US" sz="1200" b="0" i="0" kern="1200" baseline="0" dirty="0">
                <a:solidFill>
                  <a:schemeClr val="tx1"/>
                </a:solidFill>
                <a:effectLst/>
                <a:latin typeface="Intel Clear"/>
                <a:ea typeface="+mn-ea"/>
                <a:cs typeface="+mn-cs"/>
              </a:rPr>
              <a:t> like performance with the storage and capacity benefits of NAND.</a:t>
            </a:r>
            <a:endParaRPr lang="en-US" sz="1050" b="0" kern="1200" dirty="0">
              <a:solidFill>
                <a:schemeClr val="tx1"/>
              </a:solidFill>
              <a:latin typeface="Intel Clear"/>
              <a:ea typeface="+mn-ea"/>
              <a:cs typeface="+mn-cs"/>
            </a:endParaRPr>
          </a:p>
          <a:p>
            <a:endParaRPr lang="en-US" sz="1600" b="0" i="0" kern="1200" baseline="0" dirty="0">
              <a:solidFill>
                <a:schemeClr val="tx1"/>
              </a:solidFill>
              <a:effectLst/>
              <a:latin typeface="+mn-lt"/>
              <a:ea typeface="+mn-ea"/>
              <a:cs typeface="+mn-cs"/>
            </a:endParaRPr>
          </a:p>
          <a:p>
            <a:r>
              <a:rPr lang="en-US" u="none" baseline="0" dirty="0"/>
              <a:t>______________________________________________________________________________________________________________________________________________________</a:t>
            </a:r>
          </a:p>
          <a:p>
            <a:r>
              <a:rPr lang="en-US" b="1" u="none" baseline="0" dirty="0"/>
              <a:t>Footnotes: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mn-lt"/>
              </a:rPr>
              <a:t>1. “</a:t>
            </a:r>
            <a:r>
              <a:rPr lang="en-US" b="0" i="1" dirty="0">
                <a:latin typeface="+mn-lt"/>
              </a:rPr>
              <a:t>Fast performance comparable to DRAM”</a:t>
            </a:r>
            <a:r>
              <a:rPr lang="en-US" b="0" i="1" baseline="0" dirty="0">
                <a:latin typeface="+mn-lt"/>
              </a:rPr>
              <a:t> - </a:t>
            </a:r>
            <a:r>
              <a:rPr lang="en-US" b="0" dirty="0"/>
              <a:t>Intel</a:t>
            </a:r>
            <a:r>
              <a:rPr lang="en-US" b="0" baseline="0" dirty="0"/>
              <a:t> persistent memory is expected to perform at latencies near DDR4 DRAM.  Benchmarks and proof points forthcoming.  “</a:t>
            </a:r>
            <a:r>
              <a:rPr lang="en-US" b="0" i="1" baseline="0" dirty="0"/>
              <a:t>low latencies” - </a:t>
            </a:r>
            <a:r>
              <a:rPr lang="en-US" b="0" baseline="0" dirty="0"/>
              <a:t>Because data will be transferred across the memory bus, latencies will be orders of magnitude lower when compared to transferring data across </a:t>
            </a:r>
            <a:r>
              <a:rPr lang="en-US" b="0" baseline="0" dirty="0" err="1"/>
              <a:t>PCIe</a:t>
            </a:r>
            <a:r>
              <a:rPr lang="en-US" b="0" baseline="0" dirty="0"/>
              <a:t> or I/O </a:t>
            </a:r>
            <a:r>
              <a:rPr lang="en-US" b="0" baseline="0" dirty="0" err="1"/>
              <a:t>bus’</a:t>
            </a:r>
            <a:r>
              <a:rPr lang="en-US" b="0" baseline="0" dirty="0"/>
              <a:t> to NAND/Hard Disk.  Benchmarks and proof points forthcoming.</a:t>
            </a:r>
            <a:endParaRPr lang="en-US" b="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mn-lt"/>
              </a:rPr>
              <a:t>2.</a:t>
            </a:r>
            <a:r>
              <a:rPr lang="en-US" b="0" dirty="0"/>
              <a:t> Intel</a:t>
            </a:r>
            <a:r>
              <a:rPr lang="en-US" b="0" baseline="0" dirty="0"/>
              <a:t> persistent memory offers 3 different capacities – 128GB, 256GB, 512GB.  Individual DIMMs of DDR4 DRAM max out at 128GB (with 256GB ramping beginning 2018).</a:t>
            </a:r>
            <a:endParaRPr lang="en-US" b="0" dirty="0">
              <a:latin typeface="+mn-lt"/>
            </a:endParaRPr>
          </a:p>
          <a:p>
            <a:endParaRPr lang="en-US" b="0" dirty="0">
              <a:latin typeface="+mn-lt"/>
            </a:endParaRPr>
          </a:p>
        </p:txBody>
      </p:sp>
      <p:sp>
        <p:nvSpPr>
          <p:cNvPr id="4" name="Slide Number Placeholder 3"/>
          <p:cNvSpPr>
            <a:spLocks noGrp="1"/>
          </p:cNvSpPr>
          <p:nvPr>
            <p:ph type="sldNum" sz="quarter" idx="10"/>
          </p:nvPr>
        </p:nvSpPr>
        <p:spPr/>
        <p:txBody>
          <a:bodyPr/>
          <a:lstStyle/>
          <a:p>
            <a:fld id="{ADAFF24B-BBCF-42B9-844A-6EADCFBE59DB}" type="slidenum">
              <a:rPr lang="en-US" smtClean="0"/>
              <a:t>14</a:t>
            </a:fld>
            <a:endParaRPr lang="en-US" dirty="0"/>
          </a:p>
        </p:txBody>
      </p:sp>
    </p:spTree>
    <p:extLst>
      <p:ext uri="{BB962C8B-B14F-4D97-AF65-F5344CB8AC3E}">
        <p14:creationId xmlns:p14="http://schemas.microsoft.com/office/powerpoint/2010/main" val="3367656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D2D0FAF1-557F-C541-A6D3-05AA7F08F3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999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D2D0FAF1-557F-C541-A6D3-05AA7F08F3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099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003C71"/>
                </a:solidFill>
                <a:latin typeface="Arial"/>
              </a:rPr>
              <a:t>Supports </a:t>
            </a:r>
            <a:r>
              <a:rPr lang="en-US" sz="1200" kern="0" dirty="0" err="1">
                <a:solidFill>
                  <a:srgbClr val="003C71"/>
                </a:solidFill>
                <a:latin typeface="Arial"/>
              </a:rPr>
              <a:t>ParaView</a:t>
            </a:r>
            <a:r>
              <a:rPr lang="en-US" sz="1200" kern="0" dirty="0">
                <a:solidFill>
                  <a:srgbClr val="003C71"/>
                </a:solidFill>
                <a:latin typeface="Arial"/>
              </a:rPr>
              <a:t>, Visit, VTK, </a:t>
            </a:r>
            <a:r>
              <a:rPr lang="en-US" sz="1200" kern="0" dirty="0" err="1">
                <a:solidFill>
                  <a:srgbClr val="003C71"/>
                </a:solidFill>
                <a:latin typeface="Arial"/>
              </a:rPr>
              <a:t>EnSight</a:t>
            </a:r>
            <a:r>
              <a:rPr lang="en-US" sz="1200" kern="0" dirty="0">
                <a:solidFill>
                  <a:srgbClr val="003C71"/>
                </a:solidFill>
                <a:latin typeface="Arial"/>
              </a:rPr>
              <a:t>, VL3 </a:t>
            </a:r>
          </a:p>
          <a:p>
            <a:endParaRPr lang="en-US"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23556621-D804-46FB-BC64-D1F24A85A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332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We’ve seen </a:t>
            </a:r>
            <a:r>
              <a:rPr lang="en-US" dirty="0" err="1"/>
              <a:t>OpenSWR</a:t>
            </a:r>
            <a:r>
              <a:rPr lang="en-US" dirty="0"/>
              <a:t> scale much more linearly with number of cores than </a:t>
            </a:r>
            <a:r>
              <a:rPr lang="en-US" dirty="0" err="1"/>
              <a:t>llvmpipe</a:t>
            </a:r>
            <a:r>
              <a:rPr lang="en-US" dirty="0"/>
              <a:t> </a:t>
            </a:r>
            <a:r>
              <a:rPr lang="en-US" dirty="0">
                <a:sym typeface="Wingdings" pitchFamily="2" charset="2"/>
              </a:rPr>
              <a:t> up to 2 orders of magnitude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means you can do interactive rendering directly on CPUs with no </a:t>
            </a:r>
            <a:r>
              <a:rPr lang="en-US" dirty="0" err="1"/>
              <a:t>specialed</a:t>
            </a:r>
            <a:r>
              <a:rPr lang="en-US" dirty="0"/>
              <a:t> hardware required</a:t>
            </a:r>
          </a:p>
          <a:p>
            <a:endParaRPr lang="en-US" dirty="0"/>
          </a:p>
        </p:txBody>
      </p:sp>
      <p:sp>
        <p:nvSpPr>
          <p:cNvPr id="4" name="Slide Number Placeholder 3"/>
          <p:cNvSpPr>
            <a:spLocks noGrp="1"/>
          </p:cNvSpPr>
          <p:nvPr>
            <p:ph type="sldNum" sz="quarter" idx="5"/>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23556621-D804-46FB-BC64-D1F24A85A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201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hyperlink" Target="http://sites.utexas.edu/jdm4372/tag/stream-benchmark/" TargetMode="External"/><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1.xml"/><Relationship Id="rId4" Type="http://schemas.microsoft.com/office/2007/relationships/hdphoto" Target="../media/hdphoto2.wdp"/></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tif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8701" y="1857375"/>
            <a:ext cx="10325098" cy="2157413"/>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028701" y="4289522"/>
            <a:ext cx="5114924" cy="1582641"/>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9318172" y="6356350"/>
            <a:ext cx="783772" cy="365125"/>
          </a:xfrm>
        </p:spPr>
        <p:txBody>
          <a:bodyPr/>
          <a:lstStyle/>
          <a:p>
            <a:fld id="{3644E428-E91E-4B49-8640-0BEF5C9A992E}" type="datetime1">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70028" y="6356350"/>
            <a:ext cx="783771" cy="365125"/>
          </a:xfrm>
        </p:spPr>
        <p:txBody>
          <a:bodyPr/>
          <a:lstStyle/>
          <a:p>
            <a:fld id="{2024AA8B-F1EC-D547-99EC-1807C0CD66CE}" type="slidenum">
              <a:rPr lang="en-US" smtClean="0"/>
              <a:t>‹#›</a:t>
            </a:fld>
            <a:endParaRPr lang="en-US"/>
          </a:p>
        </p:txBody>
      </p:sp>
      <p:sp>
        <p:nvSpPr>
          <p:cNvPr id="12" name="TextBox 11"/>
          <p:cNvSpPr txBox="1"/>
          <p:nvPr userDrawn="1"/>
        </p:nvSpPr>
        <p:spPr>
          <a:xfrm>
            <a:off x="6962774" y="4246658"/>
            <a:ext cx="1828578" cy="338554"/>
          </a:xfrm>
          <a:prstGeom prst="rect">
            <a:avLst/>
          </a:prstGeom>
          <a:noFill/>
        </p:spPr>
        <p:txBody>
          <a:bodyPr wrap="none" rtlCol="0">
            <a:spAutoFit/>
          </a:bodyPr>
          <a:lstStyle/>
          <a:p>
            <a:pPr algn="l"/>
            <a:r>
              <a:rPr lang="en-US" sz="1600" b="1" i="0" cap="all" dirty="0">
                <a:latin typeface="Arial" charset="0"/>
              </a:rPr>
              <a:t>Presented</a:t>
            </a:r>
            <a:r>
              <a:rPr lang="en-US" sz="1600" b="1" i="0" cap="all" baseline="0" dirty="0">
                <a:latin typeface="Arial" charset="0"/>
              </a:rPr>
              <a:t> by:</a:t>
            </a:r>
            <a:endParaRPr lang="en-US" sz="1600" b="1" i="0" cap="all" dirty="0">
              <a:latin typeface="Arial" charset="0"/>
            </a:endParaRPr>
          </a:p>
        </p:txBody>
      </p:sp>
      <p:cxnSp>
        <p:nvCxnSpPr>
          <p:cNvPr id="14" name="Straight Connector 13"/>
          <p:cNvCxnSpPr/>
          <p:nvPr userDrawn="1"/>
        </p:nvCxnSpPr>
        <p:spPr>
          <a:xfrm>
            <a:off x="6672263" y="4289522"/>
            <a:ext cx="0" cy="15826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half" idx="2"/>
          </p:nvPr>
        </p:nvSpPr>
        <p:spPr>
          <a:xfrm>
            <a:off x="6962774" y="4585212"/>
            <a:ext cx="4391025" cy="12869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p:cNvSpPr/>
          <p:nvPr userDrawn="1"/>
        </p:nvSpPr>
        <p:spPr>
          <a:xfrm>
            <a:off x="9086850" y="6057900"/>
            <a:ext cx="310515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913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mtClean="0">
                <a:solidFill>
                  <a:srgbClr val="888888"/>
                </a:solidFill>
                <a:latin typeface="Calibri"/>
                <a:ea typeface="Calibri"/>
                <a:cs typeface="Calibri"/>
                <a:sym typeface="Calibri"/>
              </a:rPr>
              <a:pPr>
                <a:buSzPct val="25000"/>
              </a:pPr>
              <a:t>‹#›</a:t>
            </a:fld>
            <a:endParaRPr lang="en-US">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560392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88023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11" name="Rectangle 7"/>
          <p:cNvSpPr/>
          <p:nvPr userDrawn="1"/>
        </p:nvSpPr>
        <p:spPr>
          <a:xfrm>
            <a:off x="0" y="0"/>
            <a:ext cx="12192000" cy="68580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3" name="Title 1"/>
          <p:cNvSpPr>
            <a:spLocks noGrp="1"/>
          </p:cNvSpPr>
          <p:nvPr>
            <p:ph type="ctrTitle" hasCustomPrompt="1"/>
          </p:nvPr>
        </p:nvSpPr>
        <p:spPr>
          <a:xfrm>
            <a:off x="471951" y="2642917"/>
            <a:ext cx="11248100" cy="867930"/>
          </a:xfrm>
        </p:spPr>
        <p:txBody>
          <a:bodyPr anchor="b" anchorCtr="0">
            <a:spAutoFit/>
          </a:bodyPr>
          <a:lstStyle>
            <a:lvl1pPr algn="l">
              <a:lnSpc>
                <a:spcPct val="70000"/>
              </a:lnSpc>
              <a:defRPr sz="72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471951" y="3510849"/>
            <a:ext cx="11248100" cy="1569853"/>
          </a:xfrm>
        </p:spPr>
        <p:txBody>
          <a:bodyPr>
            <a:spAutoFit/>
          </a:bodyPr>
          <a:lstStyle>
            <a:lvl1pPr>
              <a:spcBef>
                <a:spcPts val="0"/>
              </a:spcBef>
              <a:buClr>
                <a:schemeClr val="accent2">
                  <a:lumMod val="40000"/>
                  <a:lumOff val="60000"/>
                </a:schemeClr>
              </a:buClr>
              <a:defRPr sz="2133">
                <a:solidFill>
                  <a:schemeClr val="accent2">
                    <a:lumMod val="40000"/>
                    <a:lumOff val="60000"/>
                  </a:schemeClr>
                </a:solidFill>
              </a:defRPr>
            </a:lvl1pPr>
            <a:lvl2pPr>
              <a:spcBef>
                <a:spcPts val="0"/>
              </a:spcBef>
              <a:buClr>
                <a:schemeClr val="accent2">
                  <a:lumMod val="40000"/>
                  <a:lumOff val="60000"/>
                </a:schemeClr>
              </a:buClr>
              <a:defRPr sz="1867">
                <a:solidFill>
                  <a:schemeClr val="accent2">
                    <a:lumMod val="40000"/>
                    <a:lumOff val="60000"/>
                  </a:schemeClr>
                </a:solidFill>
              </a:defRPr>
            </a:lvl2pPr>
            <a:lvl3pPr>
              <a:spcBef>
                <a:spcPts val="0"/>
              </a:spcBef>
              <a:buClr>
                <a:schemeClr val="accent2">
                  <a:lumMod val="40000"/>
                  <a:lumOff val="60000"/>
                </a:schemeClr>
              </a:buClr>
              <a:defRPr sz="1867">
                <a:solidFill>
                  <a:schemeClr val="accent2">
                    <a:lumMod val="40000"/>
                    <a:lumOff val="60000"/>
                  </a:schemeClr>
                </a:solidFill>
              </a:defRPr>
            </a:lvl3pPr>
            <a:lvl4pPr>
              <a:spcBef>
                <a:spcPts val="0"/>
              </a:spcBef>
              <a:buClr>
                <a:schemeClr val="accent2">
                  <a:lumMod val="40000"/>
                  <a:lumOff val="60000"/>
                </a:schemeClr>
              </a:buClr>
              <a:defRPr sz="1867">
                <a:solidFill>
                  <a:schemeClr val="accent2">
                    <a:lumMod val="40000"/>
                    <a:lumOff val="60000"/>
                  </a:schemeClr>
                </a:solidFill>
              </a:defRPr>
            </a:lvl4pPr>
            <a:lvl5pPr>
              <a:spcBef>
                <a:spcPts val="0"/>
              </a:spcBef>
              <a:buClr>
                <a:schemeClr val="accent2">
                  <a:lumMod val="40000"/>
                  <a:lumOff val="60000"/>
                </a:schemeClr>
              </a:buClr>
              <a:defRPr sz="1867">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cxnSp>
        <p:nvCxnSpPr>
          <p:cNvPr id="6" name="Straight Connector 5"/>
          <p:cNvCxnSpPr/>
          <p:nvPr userDrawn="1"/>
        </p:nvCxnSpPr>
        <p:spPr>
          <a:xfrm>
            <a:off x="11633712" y="6516199"/>
            <a:ext cx="0" cy="238125"/>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userDrawn="1"/>
        </p:nvGrpSpPr>
        <p:grpSpPr>
          <a:xfrm>
            <a:off x="11027965" y="6486793"/>
            <a:ext cx="452539" cy="298259"/>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grpSp>
    </p:spTree>
    <p:extLst>
      <p:ext uri="{BB962C8B-B14F-4D97-AF65-F5344CB8AC3E}">
        <p14:creationId xmlns:p14="http://schemas.microsoft.com/office/powerpoint/2010/main" val="4224465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hoto Section Header">
    <p:bg>
      <p:bgRef idx="1001">
        <a:schemeClr val="bg1"/>
      </p:bgRef>
    </p:bg>
    <p:spTree>
      <p:nvGrpSpPr>
        <p:cNvPr id="1" name=""/>
        <p:cNvGrpSpPr/>
        <p:nvPr/>
      </p:nvGrpSpPr>
      <p:grpSpPr>
        <a:xfrm>
          <a:off x="0" y="0"/>
          <a:ext cx="0" cy="0"/>
          <a:chOff x="0" y="0"/>
          <a:chExt cx="0" cy="0"/>
        </a:xfrm>
      </p:grpSpPr>
      <p:sp>
        <p:nvSpPr>
          <p:cNvPr id="13" name="Rectangle 7"/>
          <p:cNvSpPr/>
          <p:nvPr userDrawn="1"/>
        </p:nvSpPr>
        <p:spPr>
          <a:xfrm>
            <a:off x="0" y="0"/>
            <a:ext cx="12192000" cy="68580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3" name="Title 1"/>
          <p:cNvSpPr>
            <a:spLocks noGrp="1"/>
          </p:cNvSpPr>
          <p:nvPr>
            <p:ph type="ctrTitle" hasCustomPrompt="1"/>
          </p:nvPr>
        </p:nvSpPr>
        <p:spPr>
          <a:xfrm>
            <a:off x="471951" y="3544791"/>
            <a:ext cx="11248100" cy="867930"/>
          </a:xfrm>
        </p:spPr>
        <p:txBody>
          <a:bodyPr anchor="t" anchorCtr="0">
            <a:spAutoFit/>
          </a:bodyPr>
          <a:lstStyle>
            <a:lvl1pPr algn="l">
              <a:lnSpc>
                <a:spcPct val="70000"/>
              </a:lnSpc>
              <a:defRPr sz="72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p:nvPr>
        </p:nvSpPr>
        <p:spPr>
          <a:xfrm>
            <a:off x="471951" y="4443501"/>
            <a:ext cx="11248100" cy="1569853"/>
          </a:xfrm>
        </p:spPr>
        <p:txBody>
          <a:bodyPr>
            <a:spAutoFit/>
          </a:bodyPr>
          <a:lstStyle>
            <a:lvl1pPr>
              <a:spcBef>
                <a:spcPts val="0"/>
              </a:spcBef>
              <a:buClr>
                <a:schemeClr val="accent2">
                  <a:lumMod val="40000"/>
                  <a:lumOff val="60000"/>
                </a:schemeClr>
              </a:buClr>
              <a:defRPr sz="2133">
                <a:solidFill>
                  <a:schemeClr val="accent2">
                    <a:lumMod val="40000"/>
                    <a:lumOff val="60000"/>
                  </a:schemeClr>
                </a:solidFill>
              </a:defRPr>
            </a:lvl1pPr>
            <a:lvl2pPr>
              <a:spcBef>
                <a:spcPts val="0"/>
              </a:spcBef>
              <a:buClr>
                <a:schemeClr val="accent2">
                  <a:lumMod val="40000"/>
                  <a:lumOff val="60000"/>
                </a:schemeClr>
              </a:buClr>
              <a:defRPr sz="1867">
                <a:solidFill>
                  <a:schemeClr val="accent2">
                    <a:lumMod val="40000"/>
                    <a:lumOff val="60000"/>
                  </a:schemeClr>
                </a:solidFill>
              </a:defRPr>
            </a:lvl2pPr>
            <a:lvl3pPr>
              <a:spcBef>
                <a:spcPts val="0"/>
              </a:spcBef>
              <a:buClr>
                <a:schemeClr val="accent2">
                  <a:lumMod val="40000"/>
                  <a:lumOff val="60000"/>
                </a:schemeClr>
              </a:buClr>
              <a:defRPr sz="1867">
                <a:solidFill>
                  <a:schemeClr val="accent2">
                    <a:lumMod val="40000"/>
                    <a:lumOff val="60000"/>
                  </a:schemeClr>
                </a:solidFill>
              </a:defRPr>
            </a:lvl3pPr>
            <a:lvl4pPr>
              <a:spcBef>
                <a:spcPts val="0"/>
              </a:spcBef>
              <a:buClr>
                <a:schemeClr val="accent2">
                  <a:lumMod val="40000"/>
                  <a:lumOff val="60000"/>
                </a:schemeClr>
              </a:buClr>
              <a:defRPr sz="1867">
                <a:solidFill>
                  <a:schemeClr val="accent2">
                    <a:lumMod val="40000"/>
                    <a:lumOff val="60000"/>
                  </a:schemeClr>
                </a:solidFill>
              </a:defRPr>
            </a:lvl4pPr>
            <a:lvl5pPr>
              <a:spcBef>
                <a:spcPts val="0"/>
              </a:spcBef>
              <a:buClr>
                <a:schemeClr val="accent2">
                  <a:lumMod val="40000"/>
                  <a:lumOff val="60000"/>
                </a:schemeClr>
              </a:buClr>
              <a:defRPr sz="1867">
                <a:solidFill>
                  <a:schemeClr val="accent2">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12192000" cy="3432176"/>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cxnSp>
        <p:nvCxnSpPr>
          <p:cNvPr id="8" name="Straight Connector 7"/>
          <p:cNvCxnSpPr/>
          <p:nvPr userDrawn="1"/>
        </p:nvCxnSpPr>
        <p:spPr>
          <a:xfrm>
            <a:off x="11633712" y="6516199"/>
            <a:ext cx="0" cy="238125"/>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userDrawn="1"/>
        </p:nvGrpSpPr>
        <p:grpSpPr>
          <a:xfrm>
            <a:off x="11027965" y="6486793"/>
            <a:ext cx="452539" cy="298259"/>
            <a:chOff x="451796" y="386081"/>
            <a:chExt cx="1249194" cy="823318"/>
          </a:xfrm>
        </p:grpSpPr>
        <p:sp>
          <p:nvSpPr>
            <p:cNvPr id="11"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14"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grpSp>
    </p:spTree>
    <p:extLst>
      <p:ext uri="{BB962C8B-B14F-4D97-AF65-F5344CB8AC3E}">
        <p14:creationId xmlns:p14="http://schemas.microsoft.com/office/powerpoint/2010/main" val="42024178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71951" y="2642917"/>
            <a:ext cx="11248100" cy="867930"/>
          </a:xfrm>
        </p:spPr>
        <p:txBody>
          <a:bodyPr anchor="b" anchorCtr="0">
            <a:spAutoFit/>
          </a:bodyPr>
          <a:lstStyle>
            <a:lvl1pPr algn="l">
              <a:lnSpc>
                <a:spcPct val="70000"/>
              </a:lnSpc>
              <a:defRPr sz="7200" b="0">
                <a:solidFill>
                  <a:schemeClr val="tx2">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471951" y="3510849"/>
            <a:ext cx="11248100" cy="1569853"/>
          </a:xfrm>
        </p:spPr>
        <p:txBody>
          <a:bodyPr>
            <a:spAutoFit/>
          </a:bodyPr>
          <a:lstStyle>
            <a:lvl1pPr>
              <a:spcBef>
                <a:spcPts val="0"/>
              </a:spcBef>
              <a:buClrTx/>
              <a:defRPr sz="2133">
                <a:solidFill>
                  <a:schemeClr val="accent1"/>
                </a:solidFill>
              </a:defRPr>
            </a:lvl1pPr>
            <a:lvl2pPr>
              <a:spcBef>
                <a:spcPts val="0"/>
              </a:spcBef>
              <a:buClrTx/>
              <a:defRPr sz="1867">
                <a:solidFill>
                  <a:schemeClr val="accent1"/>
                </a:solidFill>
              </a:defRPr>
            </a:lvl2pPr>
            <a:lvl3pPr>
              <a:spcBef>
                <a:spcPts val="0"/>
              </a:spcBef>
              <a:buClrTx/>
              <a:defRPr sz="1867">
                <a:solidFill>
                  <a:schemeClr val="accent1"/>
                </a:solidFill>
              </a:defRPr>
            </a:lvl3pPr>
            <a:lvl4pPr>
              <a:spcBef>
                <a:spcPts val="0"/>
              </a:spcBef>
              <a:buClrTx/>
              <a:defRPr sz="1867">
                <a:solidFill>
                  <a:schemeClr val="accent1"/>
                </a:solidFill>
              </a:defRPr>
            </a:lvl4pPr>
            <a:lvl5pPr>
              <a:spcBef>
                <a:spcPts val="0"/>
              </a:spcBef>
              <a:buClrTx/>
              <a:defRPr sz="1867">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93536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71951" y="3544791"/>
            <a:ext cx="11248100" cy="867930"/>
          </a:xfrm>
        </p:spPr>
        <p:txBody>
          <a:bodyPr anchor="t" anchorCtr="0">
            <a:spAutoFit/>
          </a:bodyPr>
          <a:lstStyle>
            <a:lvl1pPr algn="l">
              <a:lnSpc>
                <a:spcPct val="70000"/>
              </a:lnSpc>
              <a:defRPr sz="7200" b="0">
                <a:solidFill>
                  <a:schemeClr val="tx2">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471951" y="4443501"/>
            <a:ext cx="11248100" cy="1569853"/>
          </a:xfrm>
        </p:spPr>
        <p:txBody>
          <a:bodyPr>
            <a:spAutoFit/>
          </a:bodyPr>
          <a:lstStyle>
            <a:lvl1pPr>
              <a:spcBef>
                <a:spcPts val="0"/>
              </a:spcBef>
              <a:buClrTx/>
              <a:defRPr sz="2133">
                <a:solidFill>
                  <a:schemeClr val="accent1"/>
                </a:solidFill>
              </a:defRPr>
            </a:lvl1pPr>
            <a:lvl2pPr>
              <a:spcBef>
                <a:spcPts val="0"/>
              </a:spcBef>
              <a:buClrTx/>
              <a:defRPr sz="1867">
                <a:solidFill>
                  <a:schemeClr val="accent1"/>
                </a:solidFill>
              </a:defRPr>
            </a:lvl2pPr>
            <a:lvl3pPr>
              <a:spcBef>
                <a:spcPts val="0"/>
              </a:spcBef>
              <a:buClrTx/>
              <a:defRPr sz="1867">
                <a:solidFill>
                  <a:schemeClr val="accent1"/>
                </a:solidFill>
              </a:defRPr>
            </a:lvl3pPr>
            <a:lvl4pPr>
              <a:spcBef>
                <a:spcPts val="0"/>
              </a:spcBef>
              <a:buClrTx/>
              <a:defRPr sz="1867">
                <a:solidFill>
                  <a:schemeClr val="accent1"/>
                </a:solidFill>
              </a:defRPr>
            </a:lvl4pPr>
            <a:lvl5pPr>
              <a:spcBef>
                <a:spcPts val="0"/>
              </a:spcBef>
              <a:buClrTx/>
              <a:defRPr sz="1867">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12192000" cy="3432176"/>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423391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3" name="Content Placeholder 2"/>
          <p:cNvSpPr>
            <a:spLocks noGrp="1"/>
          </p:cNvSpPr>
          <p:nvPr>
            <p:ph idx="1" hasCustomPrompt="1"/>
          </p:nvPr>
        </p:nvSpPr>
        <p:spPr>
          <a:xfrm>
            <a:off x="471952" y="1558460"/>
            <a:ext cx="11248101" cy="4284985"/>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501822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s - dark">
    <p:bg>
      <p:bgRef idx="1001">
        <a:schemeClr val="bg2"/>
      </p:bgRef>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471949" y="1558456"/>
            <a:ext cx="5522451" cy="428024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6197601" y="1558456"/>
            <a:ext cx="5522451" cy="428024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88211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Columns - dark">
    <p:bg>
      <p:bgRef idx="1001">
        <a:schemeClr val="bg2"/>
      </p:bgRef>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471949" y="1558456"/>
            <a:ext cx="3612371" cy="428024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289817" y="1558456"/>
            <a:ext cx="3612371" cy="428024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8107681" y="1558456"/>
            <a:ext cx="3612371" cy="4280248"/>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28095600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985945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 dark">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4064743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Section Header">
    <p:bg>
      <p:bgRef idx="1001">
        <a:schemeClr val="bg1"/>
      </p:bgRef>
    </p:bg>
    <p:spTree>
      <p:nvGrpSpPr>
        <p:cNvPr id="1" name=""/>
        <p:cNvGrpSpPr/>
        <p:nvPr/>
      </p:nvGrpSpPr>
      <p:grpSpPr>
        <a:xfrm>
          <a:off x="0" y="0"/>
          <a:ext cx="0" cy="0"/>
          <a:chOff x="0" y="0"/>
          <a:chExt cx="0" cy="0"/>
        </a:xfrm>
      </p:grpSpPr>
      <p:sp>
        <p:nvSpPr>
          <p:cNvPr id="11" name="Rectangle 7"/>
          <p:cNvSpPr/>
          <p:nvPr userDrawn="1"/>
        </p:nvSpPr>
        <p:spPr>
          <a:xfrm>
            <a:off x="0" y="0"/>
            <a:ext cx="12192000" cy="68580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3" name="Title 1"/>
          <p:cNvSpPr>
            <a:spLocks noGrp="1"/>
          </p:cNvSpPr>
          <p:nvPr>
            <p:ph type="ctrTitle" hasCustomPrompt="1"/>
          </p:nvPr>
        </p:nvSpPr>
        <p:spPr>
          <a:xfrm>
            <a:off x="471951" y="2642917"/>
            <a:ext cx="11248100" cy="867930"/>
          </a:xfrm>
        </p:spPr>
        <p:txBody>
          <a:bodyPr anchor="b" anchorCtr="0">
            <a:spAutoFit/>
          </a:bodyPr>
          <a:lstStyle>
            <a:lvl1pPr algn="l">
              <a:lnSpc>
                <a:spcPct val="70000"/>
              </a:lnSpc>
              <a:defRPr sz="72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471951" y="3510849"/>
            <a:ext cx="11248100" cy="1569853"/>
          </a:xfrm>
        </p:spPr>
        <p:txBody>
          <a:bodyPr>
            <a:spAutoFit/>
          </a:bodyPr>
          <a:lstStyle>
            <a:lvl1pPr>
              <a:spcBef>
                <a:spcPts val="0"/>
              </a:spcBef>
              <a:buClr>
                <a:schemeClr val="accent2">
                  <a:lumMod val="40000"/>
                  <a:lumOff val="60000"/>
                </a:schemeClr>
              </a:buClr>
              <a:defRPr sz="2133">
                <a:solidFill>
                  <a:schemeClr val="accent2">
                    <a:lumMod val="40000"/>
                    <a:lumOff val="60000"/>
                  </a:schemeClr>
                </a:solidFill>
              </a:defRPr>
            </a:lvl1pPr>
            <a:lvl2pPr>
              <a:spcBef>
                <a:spcPts val="0"/>
              </a:spcBef>
              <a:buClr>
                <a:schemeClr val="accent2">
                  <a:lumMod val="40000"/>
                  <a:lumOff val="60000"/>
                </a:schemeClr>
              </a:buClr>
              <a:defRPr sz="1867">
                <a:solidFill>
                  <a:schemeClr val="accent2">
                    <a:lumMod val="40000"/>
                    <a:lumOff val="60000"/>
                  </a:schemeClr>
                </a:solidFill>
              </a:defRPr>
            </a:lvl2pPr>
            <a:lvl3pPr>
              <a:spcBef>
                <a:spcPts val="0"/>
              </a:spcBef>
              <a:buClr>
                <a:schemeClr val="accent2">
                  <a:lumMod val="40000"/>
                  <a:lumOff val="60000"/>
                </a:schemeClr>
              </a:buClr>
              <a:defRPr sz="1867">
                <a:solidFill>
                  <a:schemeClr val="accent2">
                    <a:lumMod val="40000"/>
                    <a:lumOff val="60000"/>
                  </a:schemeClr>
                </a:solidFill>
              </a:defRPr>
            </a:lvl3pPr>
            <a:lvl4pPr>
              <a:spcBef>
                <a:spcPts val="0"/>
              </a:spcBef>
              <a:buClr>
                <a:schemeClr val="accent2">
                  <a:lumMod val="40000"/>
                  <a:lumOff val="60000"/>
                </a:schemeClr>
              </a:buClr>
              <a:defRPr sz="1867">
                <a:solidFill>
                  <a:schemeClr val="accent2">
                    <a:lumMod val="40000"/>
                    <a:lumOff val="60000"/>
                  </a:schemeClr>
                </a:solidFill>
              </a:defRPr>
            </a:lvl4pPr>
            <a:lvl5pPr>
              <a:spcBef>
                <a:spcPts val="0"/>
              </a:spcBef>
              <a:buClr>
                <a:schemeClr val="accent2">
                  <a:lumMod val="40000"/>
                  <a:lumOff val="60000"/>
                </a:schemeClr>
              </a:buClr>
              <a:defRPr sz="1867">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cxnSp>
        <p:nvCxnSpPr>
          <p:cNvPr id="6" name="Straight Connector 5"/>
          <p:cNvCxnSpPr/>
          <p:nvPr userDrawn="1"/>
        </p:nvCxnSpPr>
        <p:spPr>
          <a:xfrm>
            <a:off x="11633712" y="6516199"/>
            <a:ext cx="0" cy="238125"/>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userDrawn="1"/>
        </p:nvGrpSpPr>
        <p:grpSpPr>
          <a:xfrm>
            <a:off x="11027965" y="6486793"/>
            <a:ext cx="452539" cy="298259"/>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grpSp>
    </p:spTree>
    <p:extLst>
      <p:ext uri="{BB962C8B-B14F-4D97-AF65-F5344CB8AC3E}">
        <p14:creationId xmlns:p14="http://schemas.microsoft.com/office/powerpoint/2010/main" val="40401405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 dark">
    <p:bg>
      <p:bgRef idx="1001">
        <a:schemeClr val="bg2"/>
      </p:bgRef>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71951" y="2642917"/>
            <a:ext cx="11248100" cy="867930"/>
          </a:xfrm>
        </p:spPr>
        <p:txBody>
          <a:bodyPr anchor="b" anchorCtr="0">
            <a:spAutoFit/>
          </a:bodyPr>
          <a:lstStyle>
            <a:lvl1pPr algn="l">
              <a:lnSpc>
                <a:spcPct val="70000"/>
              </a:lnSpc>
              <a:defRPr sz="72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471951" y="3510849"/>
            <a:ext cx="11248100" cy="1569853"/>
          </a:xfrm>
        </p:spPr>
        <p:txBody>
          <a:bodyPr>
            <a:spAutoFit/>
          </a:bodyPr>
          <a:lstStyle>
            <a:lvl1pPr>
              <a:spcBef>
                <a:spcPts val="0"/>
              </a:spcBef>
              <a:buClr>
                <a:schemeClr val="accent2">
                  <a:lumMod val="40000"/>
                  <a:lumOff val="60000"/>
                </a:schemeClr>
              </a:buClr>
              <a:defRPr sz="2133">
                <a:solidFill>
                  <a:schemeClr val="accent2">
                    <a:lumMod val="40000"/>
                    <a:lumOff val="60000"/>
                  </a:schemeClr>
                </a:solidFill>
              </a:defRPr>
            </a:lvl1pPr>
            <a:lvl2pPr>
              <a:spcBef>
                <a:spcPts val="0"/>
              </a:spcBef>
              <a:buClr>
                <a:schemeClr val="accent2">
                  <a:lumMod val="40000"/>
                  <a:lumOff val="60000"/>
                </a:schemeClr>
              </a:buClr>
              <a:defRPr sz="1867">
                <a:solidFill>
                  <a:schemeClr val="accent2">
                    <a:lumMod val="40000"/>
                    <a:lumOff val="60000"/>
                  </a:schemeClr>
                </a:solidFill>
              </a:defRPr>
            </a:lvl2pPr>
            <a:lvl3pPr>
              <a:spcBef>
                <a:spcPts val="0"/>
              </a:spcBef>
              <a:buClr>
                <a:schemeClr val="accent2">
                  <a:lumMod val="40000"/>
                  <a:lumOff val="60000"/>
                </a:schemeClr>
              </a:buClr>
              <a:defRPr sz="1867">
                <a:solidFill>
                  <a:schemeClr val="accent2">
                    <a:lumMod val="40000"/>
                    <a:lumOff val="60000"/>
                  </a:schemeClr>
                </a:solidFill>
              </a:defRPr>
            </a:lvl3pPr>
            <a:lvl4pPr>
              <a:spcBef>
                <a:spcPts val="0"/>
              </a:spcBef>
              <a:buClr>
                <a:schemeClr val="accent2">
                  <a:lumMod val="40000"/>
                  <a:lumOff val="60000"/>
                </a:schemeClr>
              </a:buClr>
              <a:defRPr sz="1867">
                <a:solidFill>
                  <a:schemeClr val="accent2">
                    <a:lumMod val="40000"/>
                    <a:lumOff val="60000"/>
                  </a:schemeClr>
                </a:solidFill>
              </a:defRPr>
            </a:lvl4pPr>
            <a:lvl5pPr>
              <a:spcBef>
                <a:spcPts val="0"/>
              </a:spcBef>
              <a:buClr>
                <a:schemeClr val="accent2">
                  <a:lumMod val="40000"/>
                  <a:lumOff val="60000"/>
                </a:schemeClr>
              </a:buClr>
              <a:defRPr sz="1867">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2438506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to Section Header - dark">
    <p:bg>
      <p:bgRef idx="1001">
        <a:schemeClr val="bg2"/>
      </p:bgRef>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71951" y="3544791"/>
            <a:ext cx="11248100" cy="867930"/>
          </a:xfrm>
        </p:spPr>
        <p:txBody>
          <a:bodyPr anchor="t" anchorCtr="0">
            <a:spAutoFit/>
          </a:bodyPr>
          <a:lstStyle>
            <a:lvl1pPr algn="l">
              <a:lnSpc>
                <a:spcPct val="70000"/>
              </a:lnSpc>
              <a:defRPr sz="72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471951" y="4443501"/>
            <a:ext cx="11248100" cy="1569853"/>
          </a:xfrm>
        </p:spPr>
        <p:txBody>
          <a:bodyPr>
            <a:spAutoFit/>
          </a:bodyPr>
          <a:lstStyle>
            <a:lvl1pPr>
              <a:spcBef>
                <a:spcPts val="0"/>
              </a:spcBef>
              <a:buClr>
                <a:schemeClr val="accent2">
                  <a:lumMod val="40000"/>
                  <a:lumOff val="60000"/>
                </a:schemeClr>
              </a:buClr>
              <a:defRPr sz="2133">
                <a:solidFill>
                  <a:schemeClr val="accent2">
                    <a:lumMod val="40000"/>
                    <a:lumOff val="60000"/>
                  </a:schemeClr>
                </a:solidFill>
              </a:defRPr>
            </a:lvl1pPr>
            <a:lvl2pPr>
              <a:spcBef>
                <a:spcPts val="0"/>
              </a:spcBef>
              <a:buClr>
                <a:schemeClr val="accent2">
                  <a:lumMod val="40000"/>
                  <a:lumOff val="60000"/>
                </a:schemeClr>
              </a:buClr>
              <a:defRPr sz="1867">
                <a:solidFill>
                  <a:schemeClr val="accent2">
                    <a:lumMod val="40000"/>
                    <a:lumOff val="60000"/>
                  </a:schemeClr>
                </a:solidFill>
              </a:defRPr>
            </a:lvl2pPr>
            <a:lvl3pPr>
              <a:spcBef>
                <a:spcPts val="0"/>
              </a:spcBef>
              <a:buClr>
                <a:schemeClr val="accent2">
                  <a:lumMod val="40000"/>
                  <a:lumOff val="60000"/>
                </a:schemeClr>
              </a:buClr>
              <a:defRPr sz="1867">
                <a:solidFill>
                  <a:schemeClr val="accent2">
                    <a:lumMod val="40000"/>
                    <a:lumOff val="60000"/>
                  </a:schemeClr>
                </a:solidFill>
              </a:defRPr>
            </a:lvl3pPr>
            <a:lvl4pPr>
              <a:spcBef>
                <a:spcPts val="0"/>
              </a:spcBef>
              <a:buClr>
                <a:schemeClr val="accent2">
                  <a:lumMod val="40000"/>
                  <a:lumOff val="60000"/>
                </a:schemeClr>
              </a:buClr>
              <a:defRPr sz="1867">
                <a:solidFill>
                  <a:schemeClr val="accent2">
                    <a:lumMod val="40000"/>
                    <a:lumOff val="60000"/>
                  </a:schemeClr>
                </a:solidFill>
              </a:defRPr>
            </a:lvl4pPr>
            <a:lvl5pPr>
              <a:spcBef>
                <a:spcPts val="0"/>
              </a:spcBef>
              <a:buClr>
                <a:schemeClr val="accent2">
                  <a:lumMod val="40000"/>
                  <a:lumOff val="60000"/>
                </a:schemeClr>
              </a:buClr>
              <a:defRPr sz="1867">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12192000" cy="3432176"/>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02067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9" name="Rectangle 7"/>
          <p:cNvSpPr/>
          <p:nvPr userDrawn="1"/>
        </p:nvSpPr>
        <p:spPr>
          <a:xfrm>
            <a:off x="0" y="0"/>
            <a:ext cx="12192000" cy="68580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nvGrpSpPr>
          <p:cNvPr id="11" name="Group 10"/>
          <p:cNvGrpSpPr/>
          <p:nvPr userDrawn="1"/>
        </p:nvGrpSpPr>
        <p:grpSpPr>
          <a:xfrm>
            <a:off x="4690113" y="2500173"/>
            <a:ext cx="2811779" cy="1853184"/>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grpSp>
    </p:spTree>
    <p:extLst>
      <p:ext uri="{BB962C8B-B14F-4D97-AF65-F5344CB8AC3E}">
        <p14:creationId xmlns:p14="http://schemas.microsoft.com/office/powerpoint/2010/main" val="1704256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Final Slide with Tagline">
    <p:spTree>
      <p:nvGrpSpPr>
        <p:cNvPr id="1" name=""/>
        <p:cNvGrpSpPr/>
        <p:nvPr/>
      </p:nvGrpSpPr>
      <p:grpSpPr>
        <a:xfrm>
          <a:off x="0" y="0"/>
          <a:ext cx="0" cy="0"/>
          <a:chOff x="0" y="0"/>
          <a:chExt cx="0" cy="0"/>
        </a:xfrm>
      </p:grpSpPr>
      <p:sp>
        <p:nvSpPr>
          <p:cNvPr id="34" name="Rectangle 7"/>
          <p:cNvSpPr/>
          <p:nvPr userDrawn="1"/>
        </p:nvSpPr>
        <p:spPr>
          <a:xfrm>
            <a:off x="0" y="0"/>
            <a:ext cx="12192000" cy="68580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grpSp>
        <p:nvGrpSpPr>
          <p:cNvPr id="62" name="Group 61"/>
          <p:cNvGrpSpPr/>
          <p:nvPr userDrawn="1"/>
        </p:nvGrpSpPr>
        <p:grpSpPr>
          <a:xfrm>
            <a:off x="3662519" y="2499763"/>
            <a:ext cx="4866964" cy="2019320"/>
            <a:chOff x="3095625" y="246063"/>
            <a:chExt cx="5176838" cy="2147887"/>
          </a:xfrm>
          <a:solidFill>
            <a:srgbClr val="FFFFFF"/>
          </a:solidFill>
        </p:grpSpPr>
        <p:sp>
          <p:nvSpPr>
            <p:cNvPr id="63" name="Freeform 62"/>
            <p:cNvSpPr>
              <a:spLocks noEditPoints="1"/>
            </p:cNvSpPr>
            <p:nvPr userDrawn="1"/>
          </p:nvSpPr>
          <p:spPr bwMode="auto">
            <a:xfrm>
              <a:off x="3095625" y="246063"/>
              <a:ext cx="2998788" cy="1976437"/>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64" name="Freeform 63"/>
            <p:cNvSpPr>
              <a:spLocks noEditPoints="1"/>
            </p:cNvSpPr>
            <p:nvPr userDrawn="1"/>
          </p:nvSpPr>
          <p:spPr bwMode="auto">
            <a:xfrm>
              <a:off x="5643563" y="706438"/>
              <a:ext cx="125413" cy="123825"/>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65" name="Freeform 64"/>
            <p:cNvSpPr>
              <a:spLocks noEditPoints="1"/>
            </p:cNvSpPr>
            <p:nvPr userDrawn="1"/>
          </p:nvSpPr>
          <p:spPr bwMode="auto">
            <a:xfrm>
              <a:off x="8145463" y="2079625"/>
              <a:ext cx="127000" cy="61912"/>
            </a:xfrm>
            <a:custGeom>
              <a:avLst/>
              <a:gdLst>
                <a:gd name="T0" fmla="*/ 83 w 160"/>
                <a:gd name="T1" fmla="*/ 0 h 79"/>
                <a:gd name="T2" fmla="*/ 97 w 160"/>
                <a:gd name="T3" fmla="*/ 0 h 79"/>
                <a:gd name="T4" fmla="*/ 123 w 160"/>
                <a:gd name="T5" fmla="*/ 45 h 79"/>
                <a:gd name="T6" fmla="*/ 146 w 160"/>
                <a:gd name="T7" fmla="*/ 0 h 79"/>
                <a:gd name="T8" fmla="*/ 160 w 160"/>
                <a:gd name="T9" fmla="*/ 0 h 79"/>
                <a:gd name="T10" fmla="*/ 160 w 160"/>
                <a:gd name="T11" fmla="*/ 79 h 79"/>
                <a:gd name="T12" fmla="*/ 146 w 160"/>
                <a:gd name="T13" fmla="*/ 79 h 79"/>
                <a:gd name="T14" fmla="*/ 146 w 160"/>
                <a:gd name="T15" fmla="*/ 25 h 79"/>
                <a:gd name="T16" fmla="*/ 128 w 160"/>
                <a:gd name="T17" fmla="*/ 59 h 79"/>
                <a:gd name="T18" fmla="*/ 115 w 160"/>
                <a:gd name="T19" fmla="*/ 59 h 79"/>
                <a:gd name="T20" fmla="*/ 97 w 160"/>
                <a:gd name="T21" fmla="*/ 25 h 79"/>
                <a:gd name="T22" fmla="*/ 97 w 160"/>
                <a:gd name="T23" fmla="*/ 79 h 79"/>
                <a:gd name="T24" fmla="*/ 83 w 160"/>
                <a:gd name="T25" fmla="*/ 79 h 79"/>
                <a:gd name="T26" fmla="*/ 83 w 160"/>
                <a:gd name="T27" fmla="*/ 0 h 79"/>
                <a:gd name="T28" fmla="*/ 0 w 160"/>
                <a:gd name="T29" fmla="*/ 0 h 79"/>
                <a:gd name="T30" fmla="*/ 69 w 160"/>
                <a:gd name="T31" fmla="*/ 0 h 79"/>
                <a:gd name="T32" fmla="*/ 69 w 160"/>
                <a:gd name="T33" fmla="*/ 14 h 79"/>
                <a:gd name="T34" fmla="*/ 41 w 160"/>
                <a:gd name="T35" fmla="*/ 14 h 79"/>
                <a:gd name="T36" fmla="*/ 41 w 160"/>
                <a:gd name="T37" fmla="*/ 79 h 79"/>
                <a:gd name="T38" fmla="*/ 27 w 160"/>
                <a:gd name="T39" fmla="*/ 79 h 79"/>
                <a:gd name="T40" fmla="*/ 27 w 160"/>
                <a:gd name="T41" fmla="*/ 14 h 79"/>
                <a:gd name="T42" fmla="*/ 0 w 160"/>
                <a:gd name="T43" fmla="*/ 14 h 79"/>
                <a:gd name="T44" fmla="*/ 0 w 160"/>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79">
                  <a:moveTo>
                    <a:pt x="83" y="0"/>
                  </a:moveTo>
                  <a:lnTo>
                    <a:pt x="97" y="0"/>
                  </a:lnTo>
                  <a:lnTo>
                    <a:pt x="123" y="45"/>
                  </a:lnTo>
                  <a:lnTo>
                    <a:pt x="146" y="0"/>
                  </a:lnTo>
                  <a:lnTo>
                    <a:pt x="160" y="0"/>
                  </a:lnTo>
                  <a:lnTo>
                    <a:pt x="160" y="79"/>
                  </a:lnTo>
                  <a:lnTo>
                    <a:pt x="146" y="79"/>
                  </a:lnTo>
                  <a:lnTo>
                    <a:pt x="146" y="25"/>
                  </a:lnTo>
                  <a:lnTo>
                    <a:pt x="128" y="59"/>
                  </a:lnTo>
                  <a:lnTo>
                    <a:pt x="115" y="59"/>
                  </a:lnTo>
                  <a:lnTo>
                    <a:pt x="97" y="25"/>
                  </a:lnTo>
                  <a:lnTo>
                    <a:pt x="97" y="79"/>
                  </a:lnTo>
                  <a:lnTo>
                    <a:pt x="83" y="79"/>
                  </a:lnTo>
                  <a:lnTo>
                    <a:pt x="83" y="0"/>
                  </a:lnTo>
                  <a:close/>
                  <a:moveTo>
                    <a:pt x="0" y="0"/>
                  </a:moveTo>
                  <a:lnTo>
                    <a:pt x="69" y="0"/>
                  </a:lnTo>
                  <a:lnTo>
                    <a:pt x="69" y="14"/>
                  </a:lnTo>
                  <a:lnTo>
                    <a:pt x="41" y="14"/>
                  </a:lnTo>
                  <a:lnTo>
                    <a:pt x="41" y="79"/>
                  </a:lnTo>
                  <a:lnTo>
                    <a:pt x="27" y="79"/>
                  </a:lnTo>
                  <a:lnTo>
                    <a:pt x="27"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66" name="Freeform 65"/>
            <p:cNvSpPr>
              <a:spLocks noEditPoints="1"/>
            </p:cNvSpPr>
            <p:nvPr userDrawn="1"/>
          </p:nvSpPr>
          <p:spPr bwMode="auto">
            <a:xfrm>
              <a:off x="5826125" y="1677988"/>
              <a:ext cx="204788" cy="241300"/>
            </a:xfrm>
            <a:custGeom>
              <a:avLst/>
              <a:gdLst>
                <a:gd name="T0" fmla="*/ 141 w 258"/>
                <a:gd name="T1" fmla="*/ 42 h 304"/>
                <a:gd name="T2" fmla="*/ 117 w 258"/>
                <a:gd name="T3" fmla="*/ 46 h 304"/>
                <a:gd name="T4" fmla="*/ 98 w 258"/>
                <a:gd name="T5" fmla="*/ 52 h 304"/>
                <a:gd name="T6" fmla="*/ 82 w 258"/>
                <a:gd name="T7" fmla="*/ 66 h 304"/>
                <a:gd name="T8" fmla="*/ 68 w 258"/>
                <a:gd name="T9" fmla="*/ 82 h 304"/>
                <a:gd name="T10" fmla="*/ 58 w 258"/>
                <a:gd name="T11" fmla="*/ 101 h 304"/>
                <a:gd name="T12" fmla="*/ 54 w 258"/>
                <a:gd name="T13" fmla="*/ 125 h 304"/>
                <a:gd name="T14" fmla="*/ 211 w 258"/>
                <a:gd name="T15" fmla="*/ 125 h 304"/>
                <a:gd name="T16" fmla="*/ 211 w 258"/>
                <a:gd name="T17" fmla="*/ 119 h 304"/>
                <a:gd name="T18" fmla="*/ 209 w 258"/>
                <a:gd name="T19" fmla="*/ 97 h 304"/>
                <a:gd name="T20" fmla="*/ 203 w 258"/>
                <a:gd name="T21" fmla="*/ 78 h 304"/>
                <a:gd name="T22" fmla="*/ 193 w 258"/>
                <a:gd name="T23" fmla="*/ 64 h 304"/>
                <a:gd name="T24" fmla="*/ 179 w 258"/>
                <a:gd name="T25" fmla="*/ 52 h 304"/>
                <a:gd name="T26" fmla="*/ 161 w 258"/>
                <a:gd name="T27" fmla="*/ 46 h 304"/>
                <a:gd name="T28" fmla="*/ 141 w 258"/>
                <a:gd name="T29" fmla="*/ 42 h 304"/>
                <a:gd name="T30" fmla="*/ 139 w 258"/>
                <a:gd name="T31" fmla="*/ 0 h 304"/>
                <a:gd name="T32" fmla="*/ 167 w 258"/>
                <a:gd name="T33" fmla="*/ 2 h 304"/>
                <a:gd name="T34" fmla="*/ 191 w 258"/>
                <a:gd name="T35" fmla="*/ 10 h 304"/>
                <a:gd name="T36" fmla="*/ 211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2 w 258"/>
                <a:gd name="T51" fmla="*/ 165 h 304"/>
                <a:gd name="T52" fmla="*/ 58 w 258"/>
                <a:gd name="T53" fmla="*/ 193 h 304"/>
                <a:gd name="T54" fmla="*/ 66 w 258"/>
                <a:gd name="T55" fmla="*/ 216 h 304"/>
                <a:gd name="T56" fmla="*/ 80 w 258"/>
                <a:gd name="T57" fmla="*/ 234 h 304"/>
                <a:gd name="T58" fmla="*/ 100 w 258"/>
                <a:gd name="T59" fmla="*/ 248 h 304"/>
                <a:gd name="T60" fmla="*/ 123 w 258"/>
                <a:gd name="T61" fmla="*/ 256 h 304"/>
                <a:gd name="T62" fmla="*/ 153 w 258"/>
                <a:gd name="T63" fmla="*/ 260 h 304"/>
                <a:gd name="T64" fmla="*/ 181 w 258"/>
                <a:gd name="T65" fmla="*/ 256 h 304"/>
                <a:gd name="T66" fmla="*/ 205 w 258"/>
                <a:gd name="T67" fmla="*/ 248 h 304"/>
                <a:gd name="T68" fmla="*/ 226 w 258"/>
                <a:gd name="T69" fmla="*/ 236 h 304"/>
                <a:gd name="T70" fmla="*/ 248 w 258"/>
                <a:gd name="T71" fmla="*/ 270 h 304"/>
                <a:gd name="T72" fmla="*/ 226 w 258"/>
                <a:gd name="T73" fmla="*/ 286 h 304"/>
                <a:gd name="T74" fmla="*/ 203 w 258"/>
                <a:gd name="T75" fmla="*/ 296 h 304"/>
                <a:gd name="T76" fmla="*/ 177 w 258"/>
                <a:gd name="T77" fmla="*/ 302 h 304"/>
                <a:gd name="T78" fmla="*/ 147 w 258"/>
                <a:gd name="T79" fmla="*/ 304 h 304"/>
                <a:gd name="T80" fmla="*/ 115 w 258"/>
                <a:gd name="T81" fmla="*/ 302 h 304"/>
                <a:gd name="T82" fmla="*/ 88 w 258"/>
                <a:gd name="T83" fmla="*/ 294 h 304"/>
                <a:gd name="T84" fmla="*/ 62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2 w 258"/>
                <a:gd name="T105" fmla="*/ 22 h 304"/>
                <a:gd name="T106" fmla="*/ 84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8" y="52"/>
                  </a:lnTo>
                  <a:lnTo>
                    <a:pt x="82" y="66"/>
                  </a:lnTo>
                  <a:lnTo>
                    <a:pt x="68" y="82"/>
                  </a:lnTo>
                  <a:lnTo>
                    <a:pt x="58" y="101"/>
                  </a:lnTo>
                  <a:lnTo>
                    <a:pt x="54" y="125"/>
                  </a:lnTo>
                  <a:lnTo>
                    <a:pt x="211" y="125"/>
                  </a:lnTo>
                  <a:lnTo>
                    <a:pt x="211" y="119"/>
                  </a:lnTo>
                  <a:lnTo>
                    <a:pt x="209" y="97"/>
                  </a:lnTo>
                  <a:lnTo>
                    <a:pt x="203" y="78"/>
                  </a:lnTo>
                  <a:lnTo>
                    <a:pt x="193" y="64"/>
                  </a:lnTo>
                  <a:lnTo>
                    <a:pt x="179" y="52"/>
                  </a:lnTo>
                  <a:lnTo>
                    <a:pt x="161" y="46"/>
                  </a:lnTo>
                  <a:lnTo>
                    <a:pt x="141" y="42"/>
                  </a:lnTo>
                  <a:close/>
                  <a:moveTo>
                    <a:pt x="139" y="0"/>
                  </a:moveTo>
                  <a:lnTo>
                    <a:pt x="167" y="2"/>
                  </a:lnTo>
                  <a:lnTo>
                    <a:pt x="191" y="10"/>
                  </a:lnTo>
                  <a:lnTo>
                    <a:pt x="211" y="20"/>
                  </a:lnTo>
                  <a:lnTo>
                    <a:pt x="228" y="36"/>
                  </a:lnTo>
                  <a:lnTo>
                    <a:pt x="240" y="56"/>
                  </a:lnTo>
                  <a:lnTo>
                    <a:pt x="250" y="78"/>
                  </a:lnTo>
                  <a:lnTo>
                    <a:pt x="256" y="103"/>
                  </a:lnTo>
                  <a:lnTo>
                    <a:pt x="258" y="129"/>
                  </a:lnTo>
                  <a:lnTo>
                    <a:pt x="256" y="165"/>
                  </a:lnTo>
                  <a:lnTo>
                    <a:pt x="52" y="165"/>
                  </a:lnTo>
                  <a:lnTo>
                    <a:pt x="58" y="193"/>
                  </a:lnTo>
                  <a:lnTo>
                    <a:pt x="66" y="216"/>
                  </a:lnTo>
                  <a:lnTo>
                    <a:pt x="80" y="234"/>
                  </a:lnTo>
                  <a:lnTo>
                    <a:pt x="100" y="248"/>
                  </a:lnTo>
                  <a:lnTo>
                    <a:pt x="123" y="256"/>
                  </a:lnTo>
                  <a:lnTo>
                    <a:pt x="153" y="260"/>
                  </a:lnTo>
                  <a:lnTo>
                    <a:pt x="181" y="256"/>
                  </a:lnTo>
                  <a:lnTo>
                    <a:pt x="205" y="248"/>
                  </a:lnTo>
                  <a:lnTo>
                    <a:pt x="226" y="236"/>
                  </a:lnTo>
                  <a:lnTo>
                    <a:pt x="248" y="270"/>
                  </a:lnTo>
                  <a:lnTo>
                    <a:pt x="226" y="286"/>
                  </a:lnTo>
                  <a:lnTo>
                    <a:pt x="203" y="296"/>
                  </a:lnTo>
                  <a:lnTo>
                    <a:pt x="177" y="302"/>
                  </a:lnTo>
                  <a:lnTo>
                    <a:pt x="147" y="304"/>
                  </a:lnTo>
                  <a:lnTo>
                    <a:pt x="115" y="302"/>
                  </a:lnTo>
                  <a:lnTo>
                    <a:pt x="88" y="294"/>
                  </a:lnTo>
                  <a:lnTo>
                    <a:pt x="62" y="282"/>
                  </a:lnTo>
                  <a:lnTo>
                    <a:pt x="42" y="264"/>
                  </a:lnTo>
                  <a:lnTo>
                    <a:pt x="24" y="242"/>
                  </a:lnTo>
                  <a:lnTo>
                    <a:pt x="12" y="216"/>
                  </a:lnTo>
                  <a:lnTo>
                    <a:pt x="4" y="185"/>
                  </a:lnTo>
                  <a:lnTo>
                    <a:pt x="0" y="149"/>
                  </a:lnTo>
                  <a:lnTo>
                    <a:pt x="4" y="115"/>
                  </a:lnTo>
                  <a:lnTo>
                    <a:pt x="12" y="86"/>
                  </a:lnTo>
                  <a:lnTo>
                    <a:pt x="24" y="60"/>
                  </a:lnTo>
                  <a:lnTo>
                    <a:pt x="40" y="40"/>
                  </a:lnTo>
                  <a:lnTo>
                    <a:pt x="62" y="22"/>
                  </a:lnTo>
                  <a:lnTo>
                    <a:pt x="84"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67" name="Freeform 66"/>
            <p:cNvSpPr>
              <a:spLocks/>
            </p:cNvSpPr>
            <p:nvPr userDrawn="1"/>
          </p:nvSpPr>
          <p:spPr bwMode="auto">
            <a:xfrm>
              <a:off x="6053138" y="1684338"/>
              <a:ext cx="215900" cy="228600"/>
            </a:xfrm>
            <a:custGeom>
              <a:avLst/>
              <a:gdLst>
                <a:gd name="T0" fmla="*/ 6 w 271"/>
                <a:gd name="T1" fmla="*/ 0 h 288"/>
                <a:gd name="T2" fmla="*/ 65 w 271"/>
                <a:gd name="T3" fmla="*/ 0 h 288"/>
                <a:gd name="T4" fmla="*/ 137 w 271"/>
                <a:gd name="T5" fmla="*/ 105 h 288"/>
                <a:gd name="T6" fmla="*/ 208 w 271"/>
                <a:gd name="T7" fmla="*/ 0 h 288"/>
                <a:gd name="T8" fmla="*/ 263 w 271"/>
                <a:gd name="T9" fmla="*/ 0 h 288"/>
                <a:gd name="T10" fmla="*/ 164 w 271"/>
                <a:gd name="T11" fmla="*/ 141 h 288"/>
                <a:gd name="T12" fmla="*/ 271 w 271"/>
                <a:gd name="T13" fmla="*/ 288 h 288"/>
                <a:gd name="T14" fmla="*/ 212 w 271"/>
                <a:gd name="T15" fmla="*/ 288 h 288"/>
                <a:gd name="T16" fmla="*/ 135 w 271"/>
                <a:gd name="T17" fmla="*/ 177 h 288"/>
                <a:gd name="T18" fmla="*/ 55 w 271"/>
                <a:gd name="T19" fmla="*/ 288 h 288"/>
                <a:gd name="T20" fmla="*/ 0 w 271"/>
                <a:gd name="T21" fmla="*/ 288 h 288"/>
                <a:gd name="T22" fmla="*/ 107 w 271"/>
                <a:gd name="T23" fmla="*/ 141 h 288"/>
                <a:gd name="T24" fmla="*/ 6 w 271"/>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88">
                  <a:moveTo>
                    <a:pt x="6" y="0"/>
                  </a:moveTo>
                  <a:lnTo>
                    <a:pt x="65" y="0"/>
                  </a:lnTo>
                  <a:lnTo>
                    <a:pt x="137" y="105"/>
                  </a:lnTo>
                  <a:lnTo>
                    <a:pt x="208" y="0"/>
                  </a:lnTo>
                  <a:lnTo>
                    <a:pt x="263" y="0"/>
                  </a:lnTo>
                  <a:lnTo>
                    <a:pt x="164" y="141"/>
                  </a:lnTo>
                  <a:lnTo>
                    <a:pt x="271" y="288"/>
                  </a:lnTo>
                  <a:lnTo>
                    <a:pt x="212" y="288"/>
                  </a:lnTo>
                  <a:lnTo>
                    <a:pt x="135" y="177"/>
                  </a:lnTo>
                  <a:lnTo>
                    <a:pt x="55" y="288"/>
                  </a:lnTo>
                  <a:lnTo>
                    <a:pt x="0" y="288"/>
                  </a:lnTo>
                  <a:lnTo>
                    <a:pt x="107" y="14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68" name="Freeform 67"/>
            <p:cNvSpPr>
              <a:spLocks noEditPoints="1"/>
            </p:cNvSpPr>
            <p:nvPr userDrawn="1"/>
          </p:nvSpPr>
          <p:spPr bwMode="auto">
            <a:xfrm>
              <a:off x="6300788" y="1677988"/>
              <a:ext cx="220663" cy="330200"/>
            </a:xfrm>
            <a:custGeom>
              <a:avLst/>
              <a:gdLst>
                <a:gd name="T0" fmla="*/ 143 w 277"/>
                <a:gd name="T1" fmla="*/ 44 h 417"/>
                <a:gd name="T2" fmla="*/ 115 w 277"/>
                <a:gd name="T3" fmla="*/ 48 h 417"/>
                <a:gd name="T4" fmla="*/ 93 w 277"/>
                <a:gd name="T5" fmla="*/ 58 h 417"/>
                <a:gd name="T6" fmla="*/ 75 w 277"/>
                <a:gd name="T7" fmla="*/ 74 h 417"/>
                <a:gd name="T8" fmla="*/ 61 w 277"/>
                <a:gd name="T9" fmla="*/ 97 h 417"/>
                <a:gd name="T10" fmla="*/ 53 w 277"/>
                <a:gd name="T11" fmla="*/ 123 h 417"/>
                <a:gd name="T12" fmla="*/ 51 w 277"/>
                <a:gd name="T13" fmla="*/ 155 h 417"/>
                <a:gd name="T14" fmla="*/ 53 w 277"/>
                <a:gd name="T15" fmla="*/ 185 h 417"/>
                <a:gd name="T16" fmla="*/ 61 w 277"/>
                <a:gd name="T17" fmla="*/ 210 h 417"/>
                <a:gd name="T18" fmla="*/ 73 w 277"/>
                <a:gd name="T19" fmla="*/ 232 h 417"/>
                <a:gd name="T20" fmla="*/ 91 w 277"/>
                <a:gd name="T21" fmla="*/ 246 h 417"/>
                <a:gd name="T22" fmla="*/ 113 w 277"/>
                <a:gd name="T23" fmla="*/ 256 h 417"/>
                <a:gd name="T24" fmla="*/ 137 w 277"/>
                <a:gd name="T25" fmla="*/ 260 h 417"/>
                <a:gd name="T26" fmla="*/ 162 w 277"/>
                <a:gd name="T27" fmla="*/ 256 h 417"/>
                <a:gd name="T28" fmla="*/ 184 w 277"/>
                <a:gd name="T29" fmla="*/ 246 h 417"/>
                <a:gd name="T30" fmla="*/ 200 w 277"/>
                <a:gd name="T31" fmla="*/ 230 h 417"/>
                <a:gd name="T32" fmla="*/ 214 w 277"/>
                <a:gd name="T33" fmla="*/ 208 h 417"/>
                <a:gd name="T34" fmla="*/ 220 w 277"/>
                <a:gd name="T35" fmla="*/ 181 h 417"/>
                <a:gd name="T36" fmla="*/ 224 w 277"/>
                <a:gd name="T37" fmla="*/ 149 h 417"/>
                <a:gd name="T38" fmla="*/ 220 w 277"/>
                <a:gd name="T39" fmla="*/ 117 h 417"/>
                <a:gd name="T40" fmla="*/ 214 w 277"/>
                <a:gd name="T41" fmla="*/ 92 h 417"/>
                <a:gd name="T42" fmla="*/ 202 w 277"/>
                <a:gd name="T43" fmla="*/ 72 h 417"/>
                <a:gd name="T44" fmla="*/ 186 w 277"/>
                <a:gd name="T45" fmla="*/ 56 h 417"/>
                <a:gd name="T46" fmla="*/ 166 w 277"/>
                <a:gd name="T47" fmla="*/ 48 h 417"/>
                <a:gd name="T48" fmla="*/ 143 w 277"/>
                <a:gd name="T49" fmla="*/ 44 h 417"/>
                <a:gd name="T50" fmla="*/ 153 w 277"/>
                <a:gd name="T51" fmla="*/ 0 h 417"/>
                <a:gd name="T52" fmla="*/ 180 w 277"/>
                <a:gd name="T53" fmla="*/ 2 h 417"/>
                <a:gd name="T54" fmla="*/ 206 w 277"/>
                <a:gd name="T55" fmla="*/ 10 h 417"/>
                <a:gd name="T56" fmla="*/ 226 w 277"/>
                <a:gd name="T57" fmla="*/ 24 h 417"/>
                <a:gd name="T58" fmla="*/ 244 w 277"/>
                <a:gd name="T59" fmla="*/ 40 h 417"/>
                <a:gd name="T60" fmla="*/ 258 w 277"/>
                <a:gd name="T61" fmla="*/ 62 h 417"/>
                <a:gd name="T62" fmla="*/ 267 w 277"/>
                <a:gd name="T63" fmla="*/ 86 h 417"/>
                <a:gd name="T64" fmla="*/ 275 w 277"/>
                <a:gd name="T65" fmla="*/ 115 h 417"/>
                <a:gd name="T66" fmla="*/ 277 w 277"/>
                <a:gd name="T67" fmla="*/ 147 h 417"/>
                <a:gd name="T68" fmla="*/ 275 w 277"/>
                <a:gd name="T69" fmla="*/ 179 h 417"/>
                <a:gd name="T70" fmla="*/ 267 w 277"/>
                <a:gd name="T71" fmla="*/ 208 h 417"/>
                <a:gd name="T72" fmla="*/ 258 w 277"/>
                <a:gd name="T73" fmla="*/ 236 h 417"/>
                <a:gd name="T74" fmla="*/ 242 w 277"/>
                <a:gd name="T75" fmla="*/ 260 h 417"/>
                <a:gd name="T76" fmla="*/ 224 w 277"/>
                <a:gd name="T77" fmla="*/ 278 h 417"/>
                <a:gd name="T78" fmla="*/ 200 w 277"/>
                <a:gd name="T79" fmla="*/ 292 h 417"/>
                <a:gd name="T80" fmla="*/ 174 w 277"/>
                <a:gd name="T81" fmla="*/ 302 h 417"/>
                <a:gd name="T82" fmla="*/ 145 w 277"/>
                <a:gd name="T83" fmla="*/ 304 h 417"/>
                <a:gd name="T84" fmla="*/ 115 w 277"/>
                <a:gd name="T85" fmla="*/ 302 h 417"/>
                <a:gd name="T86" fmla="*/ 89 w 277"/>
                <a:gd name="T87" fmla="*/ 292 h 417"/>
                <a:gd name="T88" fmla="*/ 67 w 277"/>
                <a:gd name="T89" fmla="*/ 276 h 417"/>
                <a:gd name="T90" fmla="*/ 51 w 277"/>
                <a:gd name="T91" fmla="*/ 256 h 417"/>
                <a:gd name="T92" fmla="*/ 51 w 277"/>
                <a:gd name="T93" fmla="*/ 417 h 417"/>
                <a:gd name="T94" fmla="*/ 0 w 277"/>
                <a:gd name="T95" fmla="*/ 417 h 417"/>
                <a:gd name="T96" fmla="*/ 0 w 277"/>
                <a:gd name="T97" fmla="*/ 8 h 417"/>
                <a:gd name="T98" fmla="*/ 28 w 277"/>
                <a:gd name="T99" fmla="*/ 8 h 417"/>
                <a:gd name="T100" fmla="*/ 36 w 277"/>
                <a:gd name="T101" fmla="*/ 8 h 417"/>
                <a:gd name="T102" fmla="*/ 42 w 277"/>
                <a:gd name="T103" fmla="*/ 10 h 417"/>
                <a:gd name="T104" fmla="*/ 48 w 277"/>
                <a:gd name="T105" fmla="*/ 14 h 417"/>
                <a:gd name="T106" fmla="*/ 49 w 277"/>
                <a:gd name="T107" fmla="*/ 20 h 417"/>
                <a:gd name="T108" fmla="*/ 51 w 277"/>
                <a:gd name="T109" fmla="*/ 28 h 417"/>
                <a:gd name="T110" fmla="*/ 51 w 277"/>
                <a:gd name="T111" fmla="*/ 52 h 417"/>
                <a:gd name="T112" fmla="*/ 67 w 277"/>
                <a:gd name="T113" fmla="*/ 30 h 417"/>
                <a:gd name="T114" fmla="*/ 91 w 277"/>
                <a:gd name="T115" fmla="*/ 14 h 417"/>
                <a:gd name="T116" fmla="*/ 119 w 277"/>
                <a:gd name="T117" fmla="*/ 4 h 417"/>
                <a:gd name="T118" fmla="*/ 153 w 277"/>
                <a:gd name="T11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417">
                  <a:moveTo>
                    <a:pt x="143" y="44"/>
                  </a:moveTo>
                  <a:lnTo>
                    <a:pt x="115" y="48"/>
                  </a:lnTo>
                  <a:lnTo>
                    <a:pt x="93" y="58"/>
                  </a:lnTo>
                  <a:lnTo>
                    <a:pt x="75" y="74"/>
                  </a:lnTo>
                  <a:lnTo>
                    <a:pt x="61" y="97"/>
                  </a:lnTo>
                  <a:lnTo>
                    <a:pt x="53" y="123"/>
                  </a:lnTo>
                  <a:lnTo>
                    <a:pt x="51" y="155"/>
                  </a:lnTo>
                  <a:lnTo>
                    <a:pt x="53" y="185"/>
                  </a:lnTo>
                  <a:lnTo>
                    <a:pt x="61" y="210"/>
                  </a:lnTo>
                  <a:lnTo>
                    <a:pt x="73" y="232"/>
                  </a:lnTo>
                  <a:lnTo>
                    <a:pt x="91" y="246"/>
                  </a:lnTo>
                  <a:lnTo>
                    <a:pt x="113" y="256"/>
                  </a:lnTo>
                  <a:lnTo>
                    <a:pt x="137" y="260"/>
                  </a:lnTo>
                  <a:lnTo>
                    <a:pt x="162" y="256"/>
                  </a:lnTo>
                  <a:lnTo>
                    <a:pt x="184" y="246"/>
                  </a:lnTo>
                  <a:lnTo>
                    <a:pt x="200" y="230"/>
                  </a:lnTo>
                  <a:lnTo>
                    <a:pt x="214" y="208"/>
                  </a:lnTo>
                  <a:lnTo>
                    <a:pt x="220" y="181"/>
                  </a:lnTo>
                  <a:lnTo>
                    <a:pt x="224" y="149"/>
                  </a:lnTo>
                  <a:lnTo>
                    <a:pt x="220" y="117"/>
                  </a:lnTo>
                  <a:lnTo>
                    <a:pt x="214" y="92"/>
                  </a:lnTo>
                  <a:lnTo>
                    <a:pt x="202" y="72"/>
                  </a:lnTo>
                  <a:lnTo>
                    <a:pt x="186" y="56"/>
                  </a:lnTo>
                  <a:lnTo>
                    <a:pt x="166" y="48"/>
                  </a:lnTo>
                  <a:lnTo>
                    <a:pt x="143" y="44"/>
                  </a:lnTo>
                  <a:close/>
                  <a:moveTo>
                    <a:pt x="153" y="0"/>
                  </a:moveTo>
                  <a:lnTo>
                    <a:pt x="180" y="2"/>
                  </a:lnTo>
                  <a:lnTo>
                    <a:pt x="206" y="10"/>
                  </a:lnTo>
                  <a:lnTo>
                    <a:pt x="226" y="24"/>
                  </a:lnTo>
                  <a:lnTo>
                    <a:pt x="244" y="40"/>
                  </a:lnTo>
                  <a:lnTo>
                    <a:pt x="258" y="62"/>
                  </a:lnTo>
                  <a:lnTo>
                    <a:pt x="267" y="86"/>
                  </a:lnTo>
                  <a:lnTo>
                    <a:pt x="275" y="115"/>
                  </a:lnTo>
                  <a:lnTo>
                    <a:pt x="277" y="147"/>
                  </a:lnTo>
                  <a:lnTo>
                    <a:pt x="275" y="179"/>
                  </a:lnTo>
                  <a:lnTo>
                    <a:pt x="267" y="208"/>
                  </a:lnTo>
                  <a:lnTo>
                    <a:pt x="258" y="236"/>
                  </a:lnTo>
                  <a:lnTo>
                    <a:pt x="242" y="260"/>
                  </a:lnTo>
                  <a:lnTo>
                    <a:pt x="224" y="278"/>
                  </a:lnTo>
                  <a:lnTo>
                    <a:pt x="200" y="292"/>
                  </a:lnTo>
                  <a:lnTo>
                    <a:pt x="174" y="302"/>
                  </a:lnTo>
                  <a:lnTo>
                    <a:pt x="145" y="304"/>
                  </a:lnTo>
                  <a:lnTo>
                    <a:pt x="115" y="302"/>
                  </a:lnTo>
                  <a:lnTo>
                    <a:pt x="89" y="292"/>
                  </a:lnTo>
                  <a:lnTo>
                    <a:pt x="67" y="276"/>
                  </a:lnTo>
                  <a:lnTo>
                    <a:pt x="51" y="256"/>
                  </a:lnTo>
                  <a:lnTo>
                    <a:pt x="51" y="417"/>
                  </a:lnTo>
                  <a:lnTo>
                    <a:pt x="0" y="417"/>
                  </a:lnTo>
                  <a:lnTo>
                    <a:pt x="0" y="8"/>
                  </a:lnTo>
                  <a:lnTo>
                    <a:pt x="28" y="8"/>
                  </a:lnTo>
                  <a:lnTo>
                    <a:pt x="36" y="8"/>
                  </a:lnTo>
                  <a:lnTo>
                    <a:pt x="42" y="10"/>
                  </a:lnTo>
                  <a:lnTo>
                    <a:pt x="48" y="14"/>
                  </a:lnTo>
                  <a:lnTo>
                    <a:pt x="49" y="20"/>
                  </a:lnTo>
                  <a:lnTo>
                    <a:pt x="51" y="28"/>
                  </a:lnTo>
                  <a:lnTo>
                    <a:pt x="51" y="52"/>
                  </a:lnTo>
                  <a:lnTo>
                    <a:pt x="67" y="30"/>
                  </a:lnTo>
                  <a:lnTo>
                    <a:pt x="91" y="14"/>
                  </a:lnTo>
                  <a:lnTo>
                    <a:pt x="119" y="4"/>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69" name="Freeform 68"/>
            <p:cNvSpPr>
              <a:spLocks noEditPoints="1"/>
            </p:cNvSpPr>
            <p:nvPr userDrawn="1"/>
          </p:nvSpPr>
          <p:spPr bwMode="auto">
            <a:xfrm>
              <a:off x="6559550" y="1677988"/>
              <a:ext cx="204788" cy="241300"/>
            </a:xfrm>
            <a:custGeom>
              <a:avLst/>
              <a:gdLst>
                <a:gd name="T0" fmla="*/ 141 w 258"/>
                <a:gd name="T1" fmla="*/ 42 h 304"/>
                <a:gd name="T2" fmla="*/ 117 w 258"/>
                <a:gd name="T3" fmla="*/ 46 h 304"/>
                <a:gd name="T4" fmla="*/ 97 w 258"/>
                <a:gd name="T5" fmla="*/ 52 h 304"/>
                <a:gd name="T6" fmla="*/ 81 w 258"/>
                <a:gd name="T7" fmla="*/ 66 h 304"/>
                <a:gd name="T8" fmla="*/ 67 w 258"/>
                <a:gd name="T9" fmla="*/ 82 h 304"/>
                <a:gd name="T10" fmla="*/ 57 w 258"/>
                <a:gd name="T11" fmla="*/ 101 h 304"/>
                <a:gd name="T12" fmla="*/ 53 w 258"/>
                <a:gd name="T13" fmla="*/ 125 h 304"/>
                <a:gd name="T14" fmla="*/ 210 w 258"/>
                <a:gd name="T15" fmla="*/ 125 h 304"/>
                <a:gd name="T16" fmla="*/ 210 w 258"/>
                <a:gd name="T17" fmla="*/ 119 h 304"/>
                <a:gd name="T18" fmla="*/ 208 w 258"/>
                <a:gd name="T19" fmla="*/ 97 h 304"/>
                <a:gd name="T20" fmla="*/ 200 w 258"/>
                <a:gd name="T21" fmla="*/ 78 h 304"/>
                <a:gd name="T22" fmla="*/ 190 w 258"/>
                <a:gd name="T23" fmla="*/ 64 h 304"/>
                <a:gd name="T24" fmla="*/ 178 w 258"/>
                <a:gd name="T25" fmla="*/ 52 h 304"/>
                <a:gd name="T26" fmla="*/ 160 w 258"/>
                <a:gd name="T27" fmla="*/ 46 h 304"/>
                <a:gd name="T28" fmla="*/ 141 w 258"/>
                <a:gd name="T29" fmla="*/ 42 h 304"/>
                <a:gd name="T30" fmla="*/ 139 w 258"/>
                <a:gd name="T31" fmla="*/ 0 h 304"/>
                <a:gd name="T32" fmla="*/ 166 w 258"/>
                <a:gd name="T33" fmla="*/ 2 h 304"/>
                <a:gd name="T34" fmla="*/ 190 w 258"/>
                <a:gd name="T35" fmla="*/ 10 h 304"/>
                <a:gd name="T36" fmla="*/ 210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1 w 258"/>
                <a:gd name="T51" fmla="*/ 165 h 304"/>
                <a:gd name="T52" fmla="*/ 57 w 258"/>
                <a:gd name="T53" fmla="*/ 193 h 304"/>
                <a:gd name="T54" fmla="*/ 65 w 258"/>
                <a:gd name="T55" fmla="*/ 216 h 304"/>
                <a:gd name="T56" fmla="*/ 79 w 258"/>
                <a:gd name="T57" fmla="*/ 234 h 304"/>
                <a:gd name="T58" fmla="*/ 99 w 258"/>
                <a:gd name="T59" fmla="*/ 248 h 304"/>
                <a:gd name="T60" fmla="*/ 123 w 258"/>
                <a:gd name="T61" fmla="*/ 256 h 304"/>
                <a:gd name="T62" fmla="*/ 153 w 258"/>
                <a:gd name="T63" fmla="*/ 260 h 304"/>
                <a:gd name="T64" fmla="*/ 180 w 258"/>
                <a:gd name="T65" fmla="*/ 256 h 304"/>
                <a:gd name="T66" fmla="*/ 204 w 258"/>
                <a:gd name="T67" fmla="*/ 248 h 304"/>
                <a:gd name="T68" fmla="*/ 226 w 258"/>
                <a:gd name="T69" fmla="*/ 236 h 304"/>
                <a:gd name="T70" fmla="*/ 248 w 258"/>
                <a:gd name="T71" fmla="*/ 270 h 304"/>
                <a:gd name="T72" fmla="*/ 226 w 258"/>
                <a:gd name="T73" fmla="*/ 286 h 304"/>
                <a:gd name="T74" fmla="*/ 202 w 258"/>
                <a:gd name="T75" fmla="*/ 296 h 304"/>
                <a:gd name="T76" fmla="*/ 176 w 258"/>
                <a:gd name="T77" fmla="*/ 302 h 304"/>
                <a:gd name="T78" fmla="*/ 147 w 258"/>
                <a:gd name="T79" fmla="*/ 304 h 304"/>
                <a:gd name="T80" fmla="*/ 115 w 258"/>
                <a:gd name="T81" fmla="*/ 302 h 304"/>
                <a:gd name="T82" fmla="*/ 87 w 258"/>
                <a:gd name="T83" fmla="*/ 294 h 304"/>
                <a:gd name="T84" fmla="*/ 61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1 w 258"/>
                <a:gd name="T105" fmla="*/ 22 h 304"/>
                <a:gd name="T106" fmla="*/ 83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7" y="52"/>
                  </a:lnTo>
                  <a:lnTo>
                    <a:pt x="81" y="66"/>
                  </a:lnTo>
                  <a:lnTo>
                    <a:pt x="67" y="82"/>
                  </a:lnTo>
                  <a:lnTo>
                    <a:pt x="57" y="101"/>
                  </a:lnTo>
                  <a:lnTo>
                    <a:pt x="53" y="125"/>
                  </a:lnTo>
                  <a:lnTo>
                    <a:pt x="210" y="125"/>
                  </a:lnTo>
                  <a:lnTo>
                    <a:pt x="210" y="119"/>
                  </a:lnTo>
                  <a:lnTo>
                    <a:pt x="208" y="97"/>
                  </a:lnTo>
                  <a:lnTo>
                    <a:pt x="200" y="78"/>
                  </a:lnTo>
                  <a:lnTo>
                    <a:pt x="190" y="64"/>
                  </a:lnTo>
                  <a:lnTo>
                    <a:pt x="178" y="52"/>
                  </a:lnTo>
                  <a:lnTo>
                    <a:pt x="160" y="46"/>
                  </a:lnTo>
                  <a:lnTo>
                    <a:pt x="141" y="42"/>
                  </a:lnTo>
                  <a:close/>
                  <a:moveTo>
                    <a:pt x="139" y="0"/>
                  </a:moveTo>
                  <a:lnTo>
                    <a:pt x="166" y="2"/>
                  </a:lnTo>
                  <a:lnTo>
                    <a:pt x="190" y="10"/>
                  </a:lnTo>
                  <a:lnTo>
                    <a:pt x="210" y="20"/>
                  </a:lnTo>
                  <a:lnTo>
                    <a:pt x="228" y="36"/>
                  </a:lnTo>
                  <a:lnTo>
                    <a:pt x="240" y="56"/>
                  </a:lnTo>
                  <a:lnTo>
                    <a:pt x="250" y="78"/>
                  </a:lnTo>
                  <a:lnTo>
                    <a:pt x="256" y="103"/>
                  </a:lnTo>
                  <a:lnTo>
                    <a:pt x="258" y="129"/>
                  </a:lnTo>
                  <a:lnTo>
                    <a:pt x="256" y="165"/>
                  </a:lnTo>
                  <a:lnTo>
                    <a:pt x="51" y="165"/>
                  </a:lnTo>
                  <a:lnTo>
                    <a:pt x="57" y="193"/>
                  </a:lnTo>
                  <a:lnTo>
                    <a:pt x="65" y="216"/>
                  </a:lnTo>
                  <a:lnTo>
                    <a:pt x="79" y="234"/>
                  </a:lnTo>
                  <a:lnTo>
                    <a:pt x="99" y="248"/>
                  </a:lnTo>
                  <a:lnTo>
                    <a:pt x="123" y="256"/>
                  </a:lnTo>
                  <a:lnTo>
                    <a:pt x="153" y="260"/>
                  </a:lnTo>
                  <a:lnTo>
                    <a:pt x="180" y="256"/>
                  </a:lnTo>
                  <a:lnTo>
                    <a:pt x="204" y="248"/>
                  </a:lnTo>
                  <a:lnTo>
                    <a:pt x="226" y="236"/>
                  </a:lnTo>
                  <a:lnTo>
                    <a:pt x="248" y="270"/>
                  </a:lnTo>
                  <a:lnTo>
                    <a:pt x="226" y="286"/>
                  </a:lnTo>
                  <a:lnTo>
                    <a:pt x="202" y="296"/>
                  </a:lnTo>
                  <a:lnTo>
                    <a:pt x="176" y="302"/>
                  </a:lnTo>
                  <a:lnTo>
                    <a:pt x="147" y="304"/>
                  </a:lnTo>
                  <a:lnTo>
                    <a:pt x="115" y="302"/>
                  </a:lnTo>
                  <a:lnTo>
                    <a:pt x="87" y="294"/>
                  </a:lnTo>
                  <a:lnTo>
                    <a:pt x="61" y="282"/>
                  </a:lnTo>
                  <a:lnTo>
                    <a:pt x="42" y="264"/>
                  </a:lnTo>
                  <a:lnTo>
                    <a:pt x="24" y="242"/>
                  </a:lnTo>
                  <a:lnTo>
                    <a:pt x="12" y="216"/>
                  </a:lnTo>
                  <a:lnTo>
                    <a:pt x="4" y="185"/>
                  </a:lnTo>
                  <a:lnTo>
                    <a:pt x="0" y="149"/>
                  </a:lnTo>
                  <a:lnTo>
                    <a:pt x="4" y="115"/>
                  </a:lnTo>
                  <a:lnTo>
                    <a:pt x="12" y="86"/>
                  </a:lnTo>
                  <a:lnTo>
                    <a:pt x="24" y="60"/>
                  </a:lnTo>
                  <a:lnTo>
                    <a:pt x="40" y="40"/>
                  </a:lnTo>
                  <a:lnTo>
                    <a:pt x="61" y="22"/>
                  </a:lnTo>
                  <a:lnTo>
                    <a:pt x="83"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70" name="Freeform 69"/>
            <p:cNvSpPr>
              <a:spLocks/>
            </p:cNvSpPr>
            <p:nvPr userDrawn="1"/>
          </p:nvSpPr>
          <p:spPr bwMode="auto">
            <a:xfrm>
              <a:off x="6816725" y="1681163"/>
              <a:ext cx="130175" cy="231775"/>
            </a:xfrm>
            <a:custGeom>
              <a:avLst/>
              <a:gdLst>
                <a:gd name="T0" fmla="*/ 139 w 164"/>
                <a:gd name="T1" fmla="*/ 0 h 292"/>
                <a:gd name="T2" fmla="*/ 147 w 164"/>
                <a:gd name="T3" fmla="*/ 0 h 292"/>
                <a:gd name="T4" fmla="*/ 155 w 164"/>
                <a:gd name="T5" fmla="*/ 0 h 292"/>
                <a:gd name="T6" fmla="*/ 161 w 164"/>
                <a:gd name="T7" fmla="*/ 2 h 292"/>
                <a:gd name="T8" fmla="*/ 164 w 164"/>
                <a:gd name="T9" fmla="*/ 2 h 292"/>
                <a:gd name="T10" fmla="*/ 164 w 164"/>
                <a:gd name="T11" fmla="*/ 46 h 292"/>
                <a:gd name="T12" fmla="*/ 147 w 164"/>
                <a:gd name="T13" fmla="*/ 46 h 292"/>
                <a:gd name="T14" fmla="*/ 117 w 164"/>
                <a:gd name="T15" fmla="*/ 48 h 292"/>
                <a:gd name="T16" fmla="*/ 93 w 164"/>
                <a:gd name="T17" fmla="*/ 56 h 292"/>
                <a:gd name="T18" fmla="*/ 75 w 164"/>
                <a:gd name="T19" fmla="*/ 70 h 292"/>
                <a:gd name="T20" fmla="*/ 61 w 164"/>
                <a:gd name="T21" fmla="*/ 91 h 292"/>
                <a:gd name="T22" fmla="*/ 54 w 164"/>
                <a:gd name="T23" fmla="*/ 119 h 292"/>
                <a:gd name="T24" fmla="*/ 52 w 164"/>
                <a:gd name="T25" fmla="*/ 153 h 292"/>
                <a:gd name="T26" fmla="*/ 52 w 164"/>
                <a:gd name="T27" fmla="*/ 292 h 292"/>
                <a:gd name="T28" fmla="*/ 0 w 164"/>
                <a:gd name="T29" fmla="*/ 292 h 292"/>
                <a:gd name="T30" fmla="*/ 0 w 164"/>
                <a:gd name="T31" fmla="*/ 4 h 292"/>
                <a:gd name="T32" fmla="*/ 26 w 164"/>
                <a:gd name="T33" fmla="*/ 4 h 292"/>
                <a:gd name="T34" fmla="*/ 36 w 164"/>
                <a:gd name="T35" fmla="*/ 4 h 292"/>
                <a:gd name="T36" fmla="*/ 42 w 164"/>
                <a:gd name="T37" fmla="*/ 6 h 292"/>
                <a:gd name="T38" fmla="*/ 46 w 164"/>
                <a:gd name="T39" fmla="*/ 10 h 292"/>
                <a:gd name="T40" fmla="*/ 50 w 164"/>
                <a:gd name="T41" fmla="*/ 16 h 292"/>
                <a:gd name="T42" fmla="*/ 50 w 164"/>
                <a:gd name="T43" fmla="*/ 24 h 292"/>
                <a:gd name="T44" fmla="*/ 50 w 164"/>
                <a:gd name="T45" fmla="*/ 52 h 292"/>
                <a:gd name="T46" fmla="*/ 65 w 164"/>
                <a:gd name="T47" fmla="*/ 30 h 292"/>
                <a:gd name="T48" fmla="*/ 85 w 164"/>
                <a:gd name="T49" fmla="*/ 12 h 292"/>
                <a:gd name="T50" fmla="*/ 111 w 164"/>
                <a:gd name="T51" fmla="*/ 2 h 292"/>
                <a:gd name="T52" fmla="*/ 139 w 16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92">
                  <a:moveTo>
                    <a:pt x="139" y="0"/>
                  </a:moveTo>
                  <a:lnTo>
                    <a:pt x="147" y="0"/>
                  </a:lnTo>
                  <a:lnTo>
                    <a:pt x="155" y="0"/>
                  </a:lnTo>
                  <a:lnTo>
                    <a:pt x="161" y="2"/>
                  </a:lnTo>
                  <a:lnTo>
                    <a:pt x="164" y="2"/>
                  </a:lnTo>
                  <a:lnTo>
                    <a:pt x="164" y="46"/>
                  </a:lnTo>
                  <a:lnTo>
                    <a:pt x="147" y="46"/>
                  </a:lnTo>
                  <a:lnTo>
                    <a:pt x="117" y="48"/>
                  </a:lnTo>
                  <a:lnTo>
                    <a:pt x="93" y="56"/>
                  </a:lnTo>
                  <a:lnTo>
                    <a:pt x="75" y="70"/>
                  </a:lnTo>
                  <a:lnTo>
                    <a:pt x="61" y="91"/>
                  </a:lnTo>
                  <a:lnTo>
                    <a:pt x="54" y="119"/>
                  </a:lnTo>
                  <a:lnTo>
                    <a:pt x="52" y="153"/>
                  </a:lnTo>
                  <a:lnTo>
                    <a:pt x="52" y="292"/>
                  </a:lnTo>
                  <a:lnTo>
                    <a:pt x="0" y="292"/>
                  </a:lnTo>
                  <a:lnTo>
                    <a:pt x="0" y="4"/>
                  </a:lnTo>
                  <a:lnTo>
                    <a:pt x="26" y="4"/>
                  </a:lnTo>
                  <a:lnTo>
                    <a:pt x="36" y="4"/>
                  </a:lnTo>
                  <a:lnTo>
                    <a:pt x="42" y="6"/>
                  </a:lnTo>
                  <a:lnTo>
                    <a:pt x="46" y="10"/>
                  </a:lnTo>
                  <a:lnTo>
                    <a:pt x="50" y="16"/>
                  </a:lnTo>
                  <a:lnTo>
                    <a:pt x="50" y="24"/>
                  </a:lnTo>
                  <a:lnTo>
                    <a:pt x="50" y="52"/>
                  </a:lnTo>
                  <a:lnTo>
                    <a:pt x="65" y="30"/>
                  </a:lnTo>
                  <a:lnTo>
                    <a:pt x="85" y="12"/>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71" name="Freeform 70"/>
            <p:cNvSpPr>
              <a:spLocks noEditPoints="1"/>
            </p:cNvSpPr>
            <p:nvPr userDrawn="1"/>
          </p:nvSpPr>
          <p:spPr bwMode="auto">
            <a:xfrm>
              <a:off x="6985000" y="1592263"/>
              <a:ext cx="41275" cy="320675"/>
            </a:xfrm>
            <a:custGeom>
              <a:avLst/>
              <a:gdLst>
                <a:gd name="T0" fmla="*/ 0 w 54"/>
                <a:gd name="T1" fmla="*/ 117 h 405"/>
                <a:gd name="T2" fmla="*/ 52 w 54"/>
                <a:gd name="T3" fmla="*/ 117 h 405"/>
                <a:gd name="T4" fmla="*/ 52 w 54"/>
                <a:gd name="T5" fmla="*/ 405 h 405"/>
                <a:gd name="T6" fmla="*/ 0 w 54"/>
                <a:gd name="T7" fmla="*/ 405 h 405"/>
                <a:gd name="T8" fmla="*/ 0 w 54"/>
                <a:gd name="T9" fmla="*/ 117 h 405"/>
                <a:gd name="T10" fmla="*/ 0 w 54"/>
                <a:gd name="T11" fmla="*/ 0 h 405"/>
                <a:gd name="T12" fmla="*/ 54 w 54"/>
                <a:gd name="T13" fmla="*/ 0 h 405"/>
                <a:gd name="T14" fmla="*/ 54 w 54"/>
                <a:gd name="T15" fmla="*/ 60 h 405"/>
                <a:gd name="T16" fmla="*/ 0 w 54"/>
                <a:gd name="T17" fmla="*/ 60 h 405"/>
                <a:gd name="T18" fmla="*/ 0 w 54"/>
                <a:gd name="T1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5">
                  <a:moveTo>
                    <a:pt x="0" y="117"/>
                  </a:moveTo>
                  <a:lnTo>
                    <a:pt x="52" y="117"/>
                  </a:lnTo>
                  <a:lnTo>
                    <a:pt x="52" y="405"/>
                  </a:lnTo>
                  <a:lnTo>
                    <a:pt x="0" y="405"/>
                  </a:lnTo>
                  <a:lnTo>
                    <a:pt x="0" y="117"/>
                  </a:lnTo>
                  <a:close/>
                  <a:moveTo>
                    <a:pt x="0" y="0"/>
                  </a:moveTo>
                  <a:lnTo>
                    <a:pt x="54" y="0"/>
                  </a:lnTo>
                  <a:lnTo>
                    <a:pt x="54" y="60"/>
                  </a:lnTo>
                  <a:lnTo>
                    <a:pt x="0" y="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72" name="Freeform 71"/>
            <p:cNvSpPr>
              <a:spLocks noEditPoints="1"/>
            </p:cNvSpPr>
            <p:nvPr userDrawn="1"/>
          </p:nvSpPr>
          <p:spPr bwMode="auto">
            <a:xfrm>
              <a:off x="7078663" y="1677988"/>
              <a:ext cx="203200" cy="241300"/>
            </a:xfrm>
            <a:custGeom>
              <a:avLst/>
              <a:gdLst>
                <a:gd name="T0" fmla="*/ 139 w 256"/>
                <a:gd name="T1" fmla="*/ 42 h 304"/>
                <a:gd name="T2" fmla="*/ 117 w 256"/>
                <a:gd name="T3" fmla="*/ 46 h 304"/>
                <a:gd name="T4" fmla="*/ 97 w 256"/>
                <a:gd name="T5" fmla="*/ 52 h 304"/>
                <a:gd name="T6" fmla="*/ 79 w 256"/>
                <a:gd name="T7" fmla="*/ 66 h 304"/>
                <a:gd name="T8" fmla="*/ 67 w 256"/>
                <a:gd name="T9" fmla="*/ 82 h 304"/>
                <a:gd name="T10" fmla="*/ 57 w 256"/>
                <a:gd name="T11" fmla="*/ 101 h 304"/>
                <a:gd name="T12" fmla="*/ 51 w 256"/>
                <a:gd name="T13" fmla="*/ 125 h 304"/>
                <a:gd name="T14" fmla="*/ 208 w 256"/>
                <a:gd name="T15" fmla="*/ 125 h 304"/>
                <a:gd name="T16" fmla="*/ 208 w 256"/>
                <a:gd name="T17" fmla="*/ 119 h 304"/>
                <a:gd name="T18" fmla="*/ 206 w 256"/>
                <a:gd name="T19" fmla="*/ 97 h 304"/>
                <a:gd name="T20" fmla="*/ 200 w 256"/>
                <a:gd name="T21" fmla="*/ 78 h 304"/>
                <a:gd name="T22" fmla="*/ 190 w 256"/>
                <a:gd name="T23" fmla="*/ 64 h 304"/>
                <a:gd name="T24" fmla="*/ 176 w 256"/>
                <a:gd name="T25" fmla="*/ 52 h 304"/>
                <a:gd name="T26" fmla="*/ 159 w 256"/>
                <a:gd name="T27" fmla="*/ 46 h 304"/>
                <a:gd name="T28" fmla="*/ 139 w 256"/>
                <a:gd name="T29" fmla="*/ 42 h 304"/>
                <a:gd name="T30" fmla="*/ 137 w 256"/>
                <a:gd name="T31" fmla="*/ 0 h 304"/>
                <a:gd name="T32" fmla="*/ 164 w 256"/>
                <a:gd name="T33" fmla="*/ 2 h 304"/>
                <a:gd name="T34" fmla="*/ 188 w 256"/>
                <a:gd name="T35" fmla="*/ 10 h 304"/>
                <a:gd name="T36" fmla="*/ 210 w 256"/>
                <a:gd name="T37" fmla="*/ 20 h 304"/>
                <a:gd name="T38" fmla="*/ 226 w 256"/>
                <a:gd name="T39" fmla="*/ 36 h 304"/>
                <a:gd name="T40" fmla="*/ 240 w 256"/>
                <a:gd name="T41" fmla="*/ 56 h 304"/>
                <a:gd name="T42" fmla="*/ 250 w 256"/>
                <a:gd name="T43" fmla="*/ 78 h 304"/>
                <a:gd name="T44" fmla="*/ 254 w 256"/>
                <a:gd name="T45" fmla="*/ 103 h 304"/>
                <a:gd name="T46" fmla="*/ 256 w 256"/>
                <a:gd name="T47" fmla="*/ 129 h 304"/>
                <a:gd name="T48" fmla="*/ 254 w 256"/>
                <a:gd name="T49" fmla="*/ 165 h 304"/>
                <a:gd name="T50" fmla="*/ 51 w 256"/>
                <a:gd name="T51" fmla="*/ 165 h 304"/>
                <a:gd name="T52" fmla="*/ 55 w 256"/>
                <a:gd name="T53" fmla="*/ 193 h 304"/>
                <a:gd name="T54" fmla="*/ 65 w 256"/>
                <a:gd name="T55" fmla="*/ 216 h 304"/>
                <a:gd name="T56" fmla="*/ 79 w 256"/>
                <a:gd name="T57" fmla="*/ 234 h 304"/>
                <a:gd name="T58" fmla="*/ 97 w 256"/>
                <a:gd name="T59" fmla="*/ 248 h 304"/>
                <a:gd name="T60" fmla="*/ 123 w 256"/>
                <a:gd name="T61" fmla="*/ 256 h 304"/>
                <a:gd name="T62" fmla="*/ 151 w 256"/>
                <a:gd name="T63" fmla="*/ 260 h 304"/>
                <a:gd name="T64" fmla="*/ 178 w 256"/>
                <a:gd name="T65" fmla="*/ 256 h 304"/>
                <a:gd name="T66" fmla="*/ 204 w 256"/>
                <a:gd name="T67" fmla="*/ 248 h 304"/>
                <a:gd name="T68" fmla="*/ 224 w 256"/>
                <a:gd name="T69" fmla="*/ 236 h 304"/>
                <a:gd name="T70" fmla="*/ 246 w 256"/>
                <a:gd name="T71" fmla="*/ 270 h 304"/>
                <a:gd name="T72" fmla="*/ 226 w 256"/>
                <a:gd name="T73" fmla="*/ 286 h 304"/>
                <a:gd name="T74" fmla="*/ 202 w 256"/>
                <a:gd name="T75" fmla="*/ 296 h 304"/>
                <a:gd name="T76" fmla="*/ 174 w 256"/>
                <a:gd name="T77" fmla="*/ 302 h 304"/>
                <a:gd name="T78" fmla="*/ 147 w 256"/>
                <a:gd name="T79" fmla="*/ 304 h 304"/>
                <a:gd name="T80" fmla="*/ 115 w 256"/>
                <a:gd name="T81" fmla="*/ 302 h 304"/>
                <a:gd name="T82" fmla="*/ 85 w 256"/>
                <a:gd name="T83" fmla="*/ 294 h 304"/>
                <a:gd name="T84" fmla="*/ 61 w 256"/>
                <a:gd name="T85" fmla="*/ 282 h 304"/>
                <a:gd name="T86" fmla="*/ 40 w 256"/>
                <a:gd name="T87" fmla="*/ 264 h 304"/>
                <a:gd name="T88" fmla="*/ 22 w 256"/>
                <a:gd name="T89" fmla="*/ 242 h 304"/>
                <a:gd name="T90" fmla="*/ 10 w 256"/>
                <a:gd name="T91" fmla="*/ 216 h 304"/>
                <a:gd name="T92" fmla="*/ 2 w 256"/>
                <a:gd name="T93" fmla="*/ 185 h 304"/>
                <a:gd name="T94" fmla="*/ 0 w 256"/>
                <a:gd name="T95" fmla="*/ 149 h 304"/>
                <a:gd name="T96" fmla="*/ 2 w 256"/>
                <a:gd name="T97" fmla="*/ 115 h 304"/>
                <a:gd name="T98" fmla="*/ 10 w 256"/>
                <a:gd name="T99" fmla="*/ 86 h 304"/>
                <a:gd name="T100" fmla="*/ 22 w 256"/>
                <a:gd name="T101" fmla="*/ 60 h 304"/>
                <a:gd name="T102" fmla="*/ 40 w 256"/>
                <a:gd name="T103" fmla="*/ 40 h 304"/>
                <a:gd name="T104" fmla="*/ 59 w 256"/>
                <a:gd name="T105" fmla="*/ 22 h 304"/>
                <a:gd name="T106" fmla="*/ 83 w 256"/>
                <a:gd name="T107" fmla="*/ 10 h 304"/>
                <a:gd name="T108" fmla="*/ 109 w 256"/>
                <a:gd name="T109" fmla="*/ 2 h 304"/>
                <a:gd name="T110" fmla="*/ 137 w 25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04">
                  <a:moveTo>
                    <a:pt x="139"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9" y="46"/>
                  </a:lnTo>
                  <a:lnTo>
                    <a:pt x="139" y="42"/>
                  </a:lnTo>
                  <a:close/>
                  <a:moveTo>
                    <a:pt x="137" y="0"/>
                  </a:moveTo>
                  <a:lnTo>
                    <a:pt x="164" y="2"/>
                  </a:lnTo>
                  <a:lnTo>
                    <a:pt x="188" y="10"/>
                  </a:lnTo>
                  <a:lnTo>
                    <a:pt x="210" y="20"/>
                  </a:lnTo>
                  <a:lnTo>
                    <a:pt x="226" y="36"/>
                  </a:lnTo>
                  <a:lnTo>
                    <a:pt x="240" y="56"/>
                  </a:lnTo>
                  <a:lnTo>
                    <a:pt x="250" y="78"/>
                  </a:lnTo>
                  <a:lnTo>
                    <a:pt x="254" y="103"/>
                  </a:lnTo>
                  <a:lnTo>
                    <a:pt x="256" y="129"/>
                  </a:lnTo>
                  <a:lnTo>
                    <a:pt x="254" y="165"/>
                  </a:lnTo>
                  <a:lnTo>
                    <a:pt x="51" y="165"/>
                  </a:lnTo>
                  <a:lnTo>
                    <a:pt x="55" y="193"/>
                  </a:lnTo>
                  <a:lnTo>
                    <a:pt x="65" y="216"/>
                  </a:lnTo>
                  <a:lnTo>
                    <a:pt x="79" y="234"/>
                  </a:lnTo>
                  <a:lnTo>
                    <a:pt x="97" y="248"/>
                  </a:lnTo>
                  <a:lnTo>
                    <a:pt x="123" y="256"/>
                  </a:lnTo>
                  <a:lnTo>
                    <a:pt x="151" y="260"/>
                  </a:lnTo>
                  <a:lnTo>
                    <a:pt x="178" y="256"/>
                  </a:lnTo>
                  <a:lnTo>
                    <a:pt x="204" y="248"/>
                  </a:lnTo>
                  <a:lnTo>
                    <a:pt x="224" y="236"/>
                  </a:lnTo>
                  <a:lnTo>
                    <a:pt x="246" y="270"/>
                  </a:lnTo>
                  <a:lnTo>
                    <a:pt x="226" y="286"/>
                  </a:lnTo>
                  <a:lnTo>
                    <a:pt x="202" y="296"/>
                  </a:lnTo>
                  <a:lnTo>
                    <a:pt x="174" y="302"/>
                  </a:lnTo>
                  <a:lnTo>
                    <a:pt x="147" y="304"/>
                  </a:lnTo>
                  <a:lnTo>
                    <a:pt x="115" y="302"/>
                  </a:lnTo>
                  <a:lnTo>
                    <a:pt x="85" y="294"/>
                  </a:lnTo>
                  <a:lnTo>
                    <a:pt x="61" y="282"/>
                  </a:lnTo>
                  <a:lnTo>
                    <a:pt x="40" y="264"/>
                  </a:lnTo>
                  <a:lnTo>
                    <a:pt x="22" y="242"/>
                  </a:lnTo>
                  <a:lnTo>
                    <a:pt x="10" y="216"/>
                  </a:lnTo>
                  <a:lnTo>
                    <a:pt x="2" y="185"/>
                  </a:lnTo>
                  <a:lnTo>
                    <a:pt x="0" y="149"/>
                  </a:lnTo>
                  <a:lnTo>
                    <a:pt x="2" y="115"/>
                  </a:lnTo>
                  <a:lnTo>
                    <a:pt x="10" y="86"/>
                  </a:lnTo>
                  <a:lnTo>
                    <a:pt x="22" y="60"/>
                  </a:lnTo>
                  <a:lnTo>
                    <a:pt x="40" y="40"/>
                  </a:lnTo>
                  <a:lnTo>
                    <a:pt x="59" y="22"/>
                  </a:lnTo>
                  <a:lnTo>
                    <a:pt x="83" y="10"/>
                  </a:lnTo>
                  <a:lnTo>
                    <a:pt x="109" y="2"/>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73" name="Freeform 72"/>
            <p:cNvSpPr>
              <a:spLocks/>
            </p:cNvSpPr>
            <p:nvPr userDrawn="1"/>
          </p:nvSpPr>
          <p:spPr bwMode="auto">
            <a:xfrm>
              <a:off x="7334250" y="1677988"/>
              <a:ext cx="198438" cy="234950"/>
            </a:xfrm>
            <a:custGeom>
              <a:avLst/>
              <a:gdLst>
                <a:gd name="T0" fmla="*/ 149 w 252"/>
                <a:gd name="T1" fmla="*/ 0 h 296"/>
                <a:gd name="T2" fmla="*/ 180 w 252"/>
                <a:gd name="T3" fmla="*/ 2 h 296"/>
                <a:gd name="T4" fmla="*/ 206 w 252"/>
                <a:gd name="T5" fmla="*/ 12 h 296"/>
                <a:gd name="T6" fmla="*/ 226 w 252"/>
                <a:gd name="T7" fmla="*/ 28 h 296"/>
                <a:gd name="T8" fmla="*/ 240 w 252"/>
                <a:gd name="T9" fmla="*/ 50 h 296"/>
                <a:gd name="T10" fmla="*/ 250 w 252"/>
                <a:gd name="T11" fmla="*/ 78 h 296"/>
                <a:gd name="T12" fmla="*/ 252 w 252"/>
                <a:gd name="T13" fmla="*/ 111 h 296"/>
                <a:gd name="T14" fmla="*/ 252 w 252"/>
                <a:gd name="T15" fmla="*/ 296 h 296"/>
                <a:gd name="T16" fmla="*/ 200 w 252"/>
                <a:gd name="T17" fmla="*/ 296 h 296"/>
                <a:gd name="T18" fmla="*/ 200 w 252"/>
                <a:gd name="T19" fmla="*/ 117 h 296"/>
                <a:gd name="T20" fmla="*/ 198 w 252"/>
                <a:gd name="T21" fmla="*/ 94 h 296"/>
                <a:gd name="T22" fmla="*/ 194 w 252"/>
                <a:gd name="T23" fmla="*/ 76 h 296"/>
                <a:gd name="T24" fmla="*/ 184 w 252"/>
                <a:gd name="T25" fmla="*/ 62 h 296"/>
                <a:gd name="T26" fmla="*/ 172 w 252"/>
                <a:gd name="T27" fmla="*/ 52 h 296"/>
                <a:gd name="T28" fmla="*/ 157 w 252"/>
                <a:gd name="T29" fmla="*/ 46 h 296"/>
                <a:gd name="T30" fmla="*/ 137 w 252"/>
                <a:gd name="T31" fmla="*/ 44 h 296"/>
                <a:gd name="T32" fmla="*/ 113 w 252"/>
                <a:gd name="T33" fmla="*/ 48 h 296"/>
                <a:gd name="T34" fmla="*/ 93 w 252"/>
                <a:gd name="T35" fmla="*/ 56 h 296"/>
                <a:gd name="T36" fmla="*/ 75 w 252"/>
                <a:gd name="T37" fmla="*/ 70 h 296"/>
                <a:gd name="T38" fmla="*/ 61 w 252"/>
                <a:gd name="T39" fmla="*/ 90 h 296"/>
                <a:gd name="T40" fmla="*/ 56 w 252"/>
                <a:gd name="T41" fmla="*/ 113 h 296"/>
                <a:gd name="T42" fmla="*/ 52 w 252"/>
                <a:gd name="T43" fmla="*/ 143 h 296"/>
                <a:gd name="T44" fmla="*/ 52 w 252"/>
                <a:gd name="T45" fmla="*/ 296 h 296"/>
                <a:gd name="T46" fmla="*/ 0 w 252"/>
                <a:gd name="T47" fmla="*/ 296 h 296"/>
                <a:gd name="T48" fmla="*/ 0 w 252"/>
                <a:gd name="T49" fmla="*/ 8 h 296"/>
                <a:gd name="T50" fmla="*/ 28 w 252"/>
                <a:gd name="T51" fmla="*/ 8 h 296"/>
                <a:gd name="T52" fmla="*/ 36 w 252"/>
                <a:gd name="T53" fmla="*/ 8 h 296"/>
                <a:gd name="T54" fmla="*/ 42 w 252"/>
                <a:gd name="T55" fmla="*/ 10 h 296"/>
                <a:gd name="T56" fmla="*/ 48 w 252"/>
                <a:gd name="T57" fmla="*/ 14 h 296"/>
                <a:gd name="T58" fmla="*/ 50 w 252"/>
                <a:gd name="T59" fmla="*/ 20 h 296"/>
                <a:gd name="T60" fmla="*/ 52 w 252"/>
                <a:gd name="T61" fmla="*/ 28 h 296"/>
                <a:gd name="T62" fmla="*/ 52 w 252"/>
                <a:gd name="T63" fmla="*/ 52 h 296"/>
                <a:gd name="T64" fmla="*/ 67 w 252"/>
                <a:gd name="T65" fmla="*/ 30 h 296"/>
                <a:gd name="T66" fmla="*/ 89 w 252"/>
                <a:gd name="T67" fmla="*/ 14 h 296"/>
                <a:gd name="T68" fmla="*/ 117 w 252"/>
                <a:gd name="T69" fmla="*/ 4 h 296"/>
                <a:gd name="T70" fmla="*/ 149 w 252"/>
                <a:gd name="T7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96">
                  <a:moveTo>
                    <a:pt x="149" y="0"/>
                  </a:moveTo>
                  <a:lnTo>
                    <a:pt x="180" y="2"/>
                  </a:lnTo>
                  <a:lnTo>
                    <a:pt x="206" y="12"/>
                  </a:lnTo>
                  <a:lnTo>
                    <a:pt x="226" y="28"/>
                  </a:lnTo>
                  <a:lnTo>
                    <a:pt x="240" y="50"/>
                  </a:lnTo>
                  <a:lnTo>
                    <a:pt x="250" y="78"/>
                  </a:lnTo>
                  <a:lnTo>
                    <a:pt x="252" y="111"/>
                  </a:lnTo>
                  <a:lnTo>
                    <a:pt x="252" y="296"/>
                  </a:lnTo>
                  <a:lnTo>
                    <a:pt x="200" y="296"/>
                  </a:lnTo>
                  <a:lnTo>
                    <a:pt x="200" y="117"/>
                  </a:lnTo>
                  <a:lnTo>
                    <a:pt x="198" y="94"/>
                  </a:lnTo>
                  <a:lnTo>
                    <a:pt x="194" y="76"/>
                  </a:lnTo>
                  <a:lnTo>
                    <a:pt x="184" y="62"/>
                  </a:lnTo>
                  <a:lnTo>
                    <a:pt x="172" y="52"/>
                  </a:lnTo>
                  <a:lnTo>
                    <a:pt x="157" y="46"/>
                  </a:lnTo>
                  <a:lnTo>
                    <a:pt x="137" y="44"/>
                  </a:lnTo>
                  <a:lnTo>
                    <a:pt x="113" y="48"/>
                  </a:lnTo>
                  <a:lnTo>
                    <a:pt x="93" y="56"/>
                  </a:lnTo>
                  <a:lnTo>
                    <a:pt x="75" y="70"/>
                  </a:lnTo>
                  <a:lnTo>
                    <a:pt x="61" y="90"/>
                  </a:lnTo>
                  <a:lnTo>
                    <a:pt x="56" y="113"/>
                  </a:lnTo>
                  <a:lnTo>
                    <a:pt x="52" y="143"/>
                  </a:lnTo>
                  <a:lnTo>
                    <a:pt x="52" y="296"/>
                  </a:lnTo>
                  <a:lnTo>
                    <a:pt x="0" y="296"/>
                  </a:lnTo>
                  <a:lnTo>
                    <a:pt x="0" y="8"/>
                  </a:lnTo>
                  <a:lnTo>
                    <a:pt x="28" y="8"/>
                  </a:lnTo>
                  <a:lnTo>
                    <a:pt x="36" y="8"/>
                  </a:lnTo>
                  <a:lnTo>
                    <a:pt x="42" y="10"/>
                  </a:lnTo>
                  <a:lnTo>
                    <a:pt x="48" y="14"/>
                  </a:lnTo>
                  <a:lnTo>
                    <a:pt x="50" y="20"/>
                  </a:lnTo>
                  <a:lnTo>
                    <a:pt x="52" y="28"/>
                  </a:lnTo>
                  <a:lnTo>
                    <a:pt x="52" y="52"/>
                  </a:lnTo>
                  <a:lnTo>
                    <a:pt x="67" y="30"/>
                  </a:lnTo>
                  <a:lnTo>
                    <a:pt x="89" y="14"/>
                  </a:lnTo>
                  <a:lnTo>
                    <a:pt x="117" y="4"/>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74" name="Freeform 73"/>
            <p:cNvSpPr>
              <a:spLocks/>
            </p:cNvSpPr>
            <p:nvPr userDrawn="1"/>
          </p:nvSpPr>
          <p:spPr bwMode="auto">
            <a:xfrm>
              <a:off x="7580313" y="1677988"/>
              <a:ext cx="188913" cy="241300"/>
            </a:xfrm>
            <a:custGeom>
              <a:avLst/>
              <a:gdLst>
                <a:gd name="T0" fmla="*/ 149 w 238"/>
                <a:gd name="T1" fmla="*/ 0 h 304"/>
                <a:gd name="T2" fmla="*/ 182 w 238"/>
                <a:gd name="T3" fmla="*/ 2 h 304"/>
                <a:gd name="T4" fmla="*/ 212 w 238"/>
                <a:gd name="T5" fmla="*/ 12 h 304"/>
                <a:gd name="T6" fmla="*/ 236 w 238"/>
                <a:gd name="T7" fmla="*/ 28 h 304"/>
                <a:gd name="T8" fmla="*/ 216 w 238"/>
                <a:gd name="T9" fmla="*/ 64 h 304"/>
                <a:gd name="T10" fmla="*/ 204 w 238"/>
                <a:gd name="T11" fmla="*/ 56 h 304"/>
                <a:gd name="T12" fmla="*/ 188 w 238"/>
                <a:gd name="T13" fmla="*/ 50 h 304"/>
                <a:gd name="T14" fmla="*/ 173 w 238"/>
                <a:gd name="T15" fmla="*/ 46 h 304"/>
                <a:gd name="T16" fmla="*/ 151 w 238"/>
                <a:gd name="T17" fmla="*/ 44 h 304"/>
                <a:gd name="T18" fmla="*/ 123 w 238"/>
                <a:gd name="T19" fmla="*/ 48 h 304"/>
                <a:gd name="T20" fmla="*/ 99 w 238"/>
                <a:gd name="T21" fmla="*/ 56 h 304"/>
                <a:gd name="T22" fmla="*/ 79 w 238"/>
                <a:gd name="T23" fmla="*/ 72 h 304"/>
                <a:gd name="T24" fmla="*/ 66 w 238"/>
                <a:gd name="T25" fmla="*/ 94 h 304"/>
                <a:gd name="T26" fmla="*/ 58 w 238"/>
                <a:gd name="T27" fmla="*/ 119 h 304"/>
                <a:gd name="T28" fmla="*/ 54 w 238"/>
                <a:gd name="T29" fmla="*/ 151 h 304"/>
                <a:gd name="T30" fmla="*/ 58 w 238"/>
                <a:gd name="T31" fmla="*/ 183 h 304"/>
                <a:gd name="T32" fmla="*/ 66 w 238"/>
                <a:gd name="T33" fmla="*/ 210 h 304"/>
                <a:gd name="T34" fmla="*/ 79 w 238"/>
                <a:gd name="T35" fmla="*/ 232 h 304"/>
                <a:gd name="T36" fmla="*/ 99 w 238"/>
                <a:gd name="T37" fmla="*/ 246 h 304"/>
                <a:gd name="T38" fmla="*/ 123 w 238"/>
                <a:gd name="T39" fmla="*/ 256 h 304"/>
                <a:gd name="T40" fmla="*/ 151 w 238"/>
                <a:gd name="T41" fmla="*/ 260 h 304"/>
                <a:gd name="T42" fmla="*/ 186 w 238"/>
                <a:gd name="T43" fmla="*/ 254 h 304"/>
                <a:gd name="T44" fmla="*/ 202 w 238"/>
                <a:gd name="T45" fmla="*/ 248 h 304"/>
                <a:gd name="T46" fmla="*/ 218 w 238"/>
                <a:gd name="T47" fmla="*/ 240 h 304"/>
                <a:gd name="T48" fmla="*/ 238 w 238"/>
                <a:gd name="T49" fmla="*/ 276 h 304"/>
                <a:gd name="T50" fmla="*/ 212 w 238"/>
                <a:gd name="T51" fmla="*/ 292 h 304"/>
                <a:gd name="T52" fmla="*/ 182 w 238"/>
                <a:gd name="T53" fmla="*/ 300 h 304"/>
                <a:gd name="T54" fmla="*/ 147 w 238"/>
                <a:gd name="T55" fmla="*/ 304 h 304"/>
                <a:gd name="T56" fmla="*/ 111 w 238"/>
                <a:gd name="T57" fmla="*/ 302 h 304"/>
                <a:gd name="T58" fmla="*/ 81 w 238"/>
                <a:gd name="T59" fmla="*/ 292 h 304"/>
                <a:gd name="T60" fmla="*/ 58 w 238"/>
                <a:gd name="T61" fmla="*/ 278 h 304"/>
                <a:gd name="T62" fmla="*/ 36 w 238"/>
                <a:gd name="T63" fmla="*/ 260 h 304"/>
                <a:gd name="T64" fmla="*/ 20 w 238"/>
                <a:gd name="T65" fmla="*/ 238 h 304"/>
                <a:gd name="T66" fmla="*/ 10 w 238"/>
                <a:gd name="T67" fmla="*/ 214 h 304"/>
                <a:gd name="T68" fmla="*/ 2 w 238"/>
                <a:gd name="T69" fmla="*/ 185 h 304"/>
                <a:gd name="T70" fmla="*/ 0 w 238"/>
                <a:gd name="T71" fmla="*/ 153 h 304"/>
                <a:gd name="T72" fmla="*/ 4 w 238"/>
                <a:gd name="T73" fmla="*/ 121 h 304"/>
                <a:gd name="T74" fmla="*/ 10 w 238"/>
                <a:gd name="T75" fmla="*/ 90 h 304"/>
                <a:gd name="T76" fmla="*/ 24 w 238"/>
                <a:gd name="T77" fmla="*/ 64 h 304"/>
                <a:gd name="T78" fmla="*/ 40 w 238"/>
                <a:gd name="T79" fmla="*/ 42 h 304"/>
                <a:gd name="T80" fmla="*/ 62 w 238"/>
                <a:gd name="T81" fmla="*/ 24 h 304"/>
                <a:gd name="T82" fmla="*/ 87 w 238"/>
                <a:gd name="T83" fmla="*/ 10 h 304"/>
                <a:gd name="T84" fmla="*/ 115 w 238"/>
                <a:gd name="T85" fmla="*/ 2 h 304"/>
                <a:gd name="T86" fmla="*/ 149 w 238"/>
                <a:gd name="T8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04">
                  <a:moveTo>
                    <a:pt x="149" y="0"/>
                  </a:moveTo>
                  <a:lnTo>
                    <a:pt x="182" y="2"/>
                  </a:lnTo>
                  <a:lnTo>
                    <a:pt x="212" y="12"/>
                  </a:lnTo>
                  <a:lnTo>
                    <a:pt x="236" y="28"/>
                  </a:lnTo>
                  <a:lnTo>
                    <a:pt x="216" y="64"/>
                  </a:lnTo>
                  <a:lnTo>
                    <a:pt x="204" y="56"/>
                  </a:lnTo>
                  <a:lnTo>
                    <a:pt x="188" y="50"/>
                  </a:lnTo>
                  <a:lnTo>
                    <a:pt x="173" y="46"/>
                  </a:lnTo>
                  <a:lnTo>
                    <a:pt x="151" y="44"/>
                  </a:lnTo>
                  <a:lnTo>
                    <a:pt x="123" y="48"/>
                  </a:lnTo>
                  <a:lnTo>
                    <a:pt x="99" y="56"/>
                  </a:lnTo>
                  <a:lnTo>
                    <a:pt x="79" y="72"/>
                  </a:lnTo>
                  <a:lnTo>
                    <a:pt x="66" y="94"/>
                  </a:lnTo>
                  <a:lnTo>
                    <a:pt x="58" y="119"/>
                  </a:lnTo>
                  <a:lnTo>
                    <a:pt x="54" y="151"/>
                  </a:lnTo>
                  <a:lnTo>
                    <a:pt x="58" y="183"/>
                  </a:lnTo>
                  <a:lnTo>
                    <a:pt x="66" y="210"/>
                  </a:lnTo>
                  <a:lnTo>
                    <a:pt x="79" y="232"/>
                  </a:lnTo>
                  <a:lnTo>
                    <a:pt x="99" y="246"/>
                  </a:lnTo>
                  <a:lnTo>
                    <a:pt x="123" y="256"/>
                  </a:lnTo>
                  <a:lnTo>
                    <a:pt x="151" y="260"/>
                  </a:lnTo>
                  <a:lnTo>
                    <a:pt x="186" y="254"/>
                  </a:lnTo>
                  <a:lnTo>
                    <a:pt x="202" y="248"/>
                  </a:lnTo>
                  <a:lnTo>
                    <a:pt x="218" y="240"/>
                  </a:lnTo>
                  <a:lnTo>
                    <a:pt x="238" y="276"/>
                  </a:lnTo>
                  <a:lnTo>
                    <a:pt x="212" y="292"/>
                  </a:lnTo>
                  <a:lnTo>
                    <a:pt x="182" y="300"/>
                  </a:lnTo>
                  <a:lnTo>
                    <a:pt x="147" y="304"/>
                  </a:lnTo>
                  <a:lnTo>
                    <a:pt x="111" y="302"/>
                  </a:lnTo>
                  <a:lnTo>
                    <a:pt x="81" y="292"/>
                  </a:lnTo>
                  <a:lnTo>
                    <a:pt x="58" y="278"/>
                  </a:lnTo>
                  <a:lnTo>
                    <a:pt x="36" y="260"/>
                  </a:lnTo>
                  <a:lnTo>
                    <a:pt x="20" y="238"/>
                  </a:lnTo>
                  <a:lnTo>
                    <a:pt x="10" y="214"/>
                  </a:lnTo>
                  <a:lnTo>
                    <a:pt x="2" y="185"/>
                  </a:lnTo>
                  <a:lnTo>
                    <a:pt x="0" y="153"/>
                  </a:lnTo>
                  <a:lnTo>
                    <a:pt x="4" y="121"/>
                  </a:lnTo>
                  <a:lnTo>
                    <a:pt x="10" y="90"/>
                  </a:lnTo>
                  <a:lnTo>
                    <a:pt x="24" y="64"/>
                  </a:lnTo>
                  <a:lnTo>
                    <a:pt x="40" y="42"/>
                  </a:lnTo>
                  <a:lnTo>
                    <a:pt x="62" y="24"/>
                  </a:lnTo>
                  <a:lnTo>
                    <a:pt x="87" y="10"/>
                  </a:lnTo>
                  <a:lnTo>
                    <a:pt x="115" y="2"/>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75" name="Freeform 74"/>
            <p:cNvSpPr>
              <a:spLocks noEditPoints="1"/>
            </p:cNvSpPr>
            <p:nvPr userDrawn="1"/>
          </p:nvSpPr>
          <p:spPr bwMode="auto">
            <a:xfrm>
              <a:off x="7789863" y="1677988"/>
              <a:ext cx="203200" cy="241300"/>
            </a:xfrm>
            <a:custGeom>
              <a:avLst/>
              <a:gdLst>
                <a:gd name="T0" fmla="*/ 138 w 255"/>
                <a:gd name="T1" fmla="*/ 42 h 304"/>
                <a:gd name="T2" fmla="*/ 117 w 255"/>
                <a:gd name="T3" fmla="*/ 46 h 304"/>
                <a:gd name="T4" fmla="*/ 97 w 255"/>
                <a:gd name="T5" fmla="*/ 52 h 304"/>
                <a:gd name="T6" fmla="*/ 79 w 255"/>
                <a:gd name="T7" fmla="*/ 66 h 304"/>
                <a:gd name="T8" fmla="*/ 67 w 255"/>
                <a:gd name="T9" fmla="*/ 82 h 304"/>
                <a:gd name="T10" fmla="*/ 57 w 255"/>
                <a:gd name="T11" fmla="*/ 101 h 304"/>
                <a:gd name="T12" fmla="*/ 51 w 255"/>
                <a:gd name="T13" fmla="*/ 125 h 304"/>
                <a:gd name="T14" fmla="*/ 208 w 255"/>
                <a:gd name="T15" fmla="*/ 125 h 304"/>
                <a:gd name="T16" fmla="*/ 208 w 255"/>
                <a:gd name="T17" fmla="*/ 119 h 304"/>
                <a:gd name="T18" fmla="*/ 206 w 255"/>
                <a:gd name="T19" fmla="*/ 97 h 304"/>
                <a:gd name="T20" fmla="*/ 200 w 255"/>
                <a:gd name="T21" fmla="*/ 78 h 304"/>
                <a:gd name="T22" fmla="*/ 190 w 255"/>
                <a:gd name="T23" fmla="*/ 64 h 304"/>
                <a:gd name="T24" fmla="*/ 176 w 255"/>
                <a:gd name="T25" fmla="*/ 52 h 304"/>
                <a:gd name="T26" fmla="*/ 158 w 255"/>
                <a:gd name="T27" fmla="*/ 46 h 304"/>
                <a:gd name="T28" fmla="*/ 138 w 255"/>
                <a:gd name="T29" fmla="*/ 42 h 304"/>
                <a:gd name="T30" fmla="*/ 136 w 255"/>
                <a:gd name="T31" fmla="*/ 0 h 304"/>
                <a:gd name="T32" fmla="*/ 164 w 255"/>
                <a:gd name="T33" fmla="*/ 2 h 304"/>
                <a:gd name="T34" fmla="*/ 188 w 255"/>
                <a:gd name="T35" fmla="*/ 10 h 304"/>
                <a:gd name="T36" fmla="*/ 210 w 255"/>
                <a:gd name="T37" fmla="*/ 20 h 304"/>
                <a:gd name="T38" fmla="*/ 226 w 255"/>
                <a:gd name="T39" fmla="*/ 36 h 304"/>
                <a:gd name="T40" fmla="*/ 240 w 255"/>
                <a:gd name="T41" fmla="*/ 56 h 304"/>
                <a:gd name="T42" fmla="*/ 249 w 255"/>
                <a:gd name="T43" fmla="*/ 78 h 304"/>
                <a:gd name="T44" fmla="*/ 253 w 255"/>
                <a:gd name="T45" fmla="*/ 103 h 304"/>
                <a:gd name="T46" fmla="*/ 255 w 255"/>
                <a:gd name="T47" fmla="*/ 129 h 304"/>
                <a:gd name="T48" fmla="*/ 253 w 255"/>
                <a:gd name="T49" fmla="*/ 165 h 304"/>
                <a:gd name="T50" fmla="*/ 51 w 255"/>
                <a:gd name="T51" fmla="*/ 165 h 304"/>
                <a:gd name="T52" fmla="*/ 55 w 255"/>
                <a:gd name="T53" fmla="*/ 193 h 304"/>
                <a:gd name="T54" fmla="*/ 65 w 255"/>
                <a:gd name="T55" fmla="*/ 216 h 304"/>
                <a:gd name="T56" fmla="*/ 79 w 255"/>
                <a:gd name="T57" fmla="*/ 234 h 304"/>
                <a:gd name="T58" fmla="*/ 97 w 255"/>
                <a:gd name="T59" fmla="*/ 248 h 304"/>
                <a:gd name="T60" fmla="*/ 123 w 255"/>
                <a:gd name="T61" fmla="*/ 256 h 304"/>
                <a:gd name="T62" fmla="*/ 150 w 255"/>
                <a:gd name="T63" fmla="*/ 260 h 304"/>
                <a:gd name="T64" fmla="*/ 178 w 255"/>
                <a:gd name="T65" fmla="*/ 256 h 304"/>
                <a:gd name="T66" fmla="*/ 204 w 255"/>
                <a:gd name="T67" fmla="*/ 248 h 304"/>
                <a:gd name="T68" fmla="*/ 224 w 255"/>
                <a:gd name="T69" fmla="*/ 236 h 304"/>
                <a:gd name="T70" fmla="*/ 245 w 255"/>
                <a:gd name="T71" fmla="*/ 270 h 304"/>
                <a:gd name="T72" fmla="*/ 226 w 255"/>
                <a:gd name="T73" fmla="*/ 286 h 304"/>
                <a:gd name="T74" fmla="*/ 202 w 255"/>
                <a:gd name="T75" fmla="*/ 296 h 304"/>
                <a:gd name="T76" fmla="*/ 174 w 255"/>
                <a:gd name="T77" fmla="*/ 302 h 304"/>
                <a:gd name="T78" fmla="*/ 146 w 255"/>
                <a:gd name="T79" fmla="*/ 304 h 304"/>
                <a:gd name="T80" fmla="*/ 115 w 255"/>
                <a:gd name="T81" fmla="*/ 302 h 304"/>
                <a:gd name="T82" fmla="*/ 85 w 255"/>
                <a:gd name="T83" fmla="*/ 294 h 304"/>
                <a:gd name="T84" fmla="*/ 59 w 255"/>
                <a:gd name="T85" fmla="*/ 282 h 304"/>
                <a:gd name="T86" fmla="*/ 39 w 255"/>
                <a:gd name="T87" fmla="*/ 264 h 304"/>
                <a:gd name="T88" fmla="*/ 22 w 255"/>
                <a:gd name="T89" fmla="*/ 242 h 304"/>
                <a:gd name="T90" fmla="*/ 10 w 255"/>
                <a:gd name="T91" fmla="*/ 216 h 304"/>
                <a:gd name="T92" fmla="*/ 2 w 255"/>
                <a:gd name="T93" fmla="*/ 185 h 304"/>
                <a:gd name="T94" fmla="*/ 0 w 255"/>
                <a:gd name="T95" fmla="*/ 149 h 304"/>
                <a:gd name="T96" fmla="*/ 2 w 255"/>
                <a:gd name="T97" fmla="*/ 115 h 304"/>
                <a:gd name="T98" fmla="*/ 10 w 255"/>
                <a:gd name="T99" fmla="*/ 86 h 304"/>
                <a:gd name="T100" fmla="*/ 22 w 255"/>
                <a:gd name="T101" fmla="*/ 60 h 304"/>
                <a:gd name="T102" fmla="*/ 39 w 255"/>
                <a:gd name="T103" fmla="*/ 40 h 304"/>
                <a:gd name="T104" fmla="*/ 59 w 255"/>
                <a:gd name="T105" fmla="*/ 22 h 304"/>
                <a:gd name="T106" fmla="*/ 83 w 255"/>
                <a:gd name="T107" fmla="*/ 10 h 304"/>
                <a:gd name="T108" fmla="*/ 109 w 255"/>
                <a:gd name="T109" fmla="*/ 2 h 304"/>
                <a:gd name="T110" fmla="*/ 136 w 255"/>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304">
                  <a:moveTo>
                    <a:pt x="138"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8" y="46"/>
                  </a:lnTo>
                  <a:lnTo>
                    <a:pt x="138" y="42"/>
                  </a:lnTo>
                  <a:close/>
                  <a:moveTo>
                    <a:pt x="136" y="0"/>
                  </a:moveTo>
                  <a:lnTo>
                    <a:pt x="164" y="2"/>
                  </a:lnTo>
                  <a:lnTo>
                    <a:pt x="188" y="10"/>
                  </a:lnTo>
                  <a:lnTo>
                    <a:pt x="210" y="20"/>
                  </a:lnTo>
                  <a:lnTo>
                    <a:pt x="226" y="36"/>
                  </a:lnTo>
                  <a:lnTo>
                    <a:pt x="240" y="56"/>
                  </a:lnTo>
                  <a:lnTo>
                    <a:pt x="249" y="78"/>
                  </a:lnTo>
                  <a:lnTo>
                    <a:pt x="253" y="103"/>
                  </a:lnTo>
                  <a:lnTo>
                    <a:pt x="255" y="129"/>
                  </a:lnTo>
                  <a:lnTo>
                    <a:pt x="253" y="165"/>
                  </a:lnTo>
                  <a:lnTo>
                    <a:pt x="51" y="165"/>
                  </a:lnTo>
                  <a:lnTo>
                    <a:pt x="55" y="193"/>
                  </a:lnTo>
                  <a:lnTo>
                    <a:pt x="65" y="216"/>
                  </a:lnTo>
                  <a:lnTo>
                    <a:pt x="79" y="234"/>
                  </a:lnTo>
                  <a:lnTo>
                    <a:pt x="97" y="248"/>
                  </a:lnTo>
                  <a:lnTo>
                    <a:pt x="123" y="256"/>
                  </a:lnTo>
                  <a:lnTo>
                    <a:pt x="150" y="260"/>
                  </a:lnTo>
                  <a:lnTo>
                    <a:pt x="178" y="256"/>
                  </a:lnTo>
                  <a:lnTo>
                    <a:pt x="204" y="248"/>
                  </a:lnTo>
                  <a:lnTo>
                    <a:pt x="224" y="236"/>
                  </a:lnTo>
                  <a:lnTo>
                    <a:pt x="245" y="270"/>
                  </a:lnTo>
                  <a:lnTo>
                    <a:pt x="226" y="286"/>
                  </a:lnTo>
                  <a:lnTo>
                    <a:pt x="202" y="296"/>
                  </a:lnTo>
                  <a:lnTo>
                    <a:pt x="174" y="302"/>
                  </a:lnTo>
                  <a:lnTo>
                    <a:pt x="146" y="304"/>
                  </a:lnTo>
                  <a:lnTo>
                    <a:pt x="115" y="302"/>
                  </a:lnTo>
                  <a:lnTo>
                    <a:pt x="85" y="294"/>
                  </a:lnTo>
                  <a:lnTo>
                    <a:pt x="59" y="282"/>
                  </a:lnTo>
                  <a:lnTo>
                    <a:pt x="39" y="264"/>
                  </a:lnTo>
                  <a:lnTo>
                    <a:pt x="22" y="242"/>
                  </a:lnTo>
                  <a:lnTo>
                    <a:pt x="10" y="216"/>
                  </a:lnTo>
                  <a:lnTo>
                    <a:pt x="2" y="185"/>
                  </a:lnTo>
                  <a:lnTo>
                    <a:pt x="0" y="149"/>
                  </a:lnTo>
                  <a:lnTo>
                    <a:pt x="2" y="115"/>
                  </a:lnTo>
                  <a:lnTo>
                    <a:pt x="10" y="86"/>
                  </a:lnTo>
                  <a:lnTo>
                    <a:pt x="22" y="60"/>
                  </a:lnTo>
                  <a:lnTo>
                    <a:pt x="39" y="40"/>
                  </a:lnTo>
                  <a:lnTo>
                    <a:pt x="59" y="22"/>
                  </a:lnTo>
                  <a:lnTo>
                    <a:pt x="83"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76" name="Freeform 75"/>
            <p:cNvSpPr>
              <a:spLocks/>
            </p:cNvSpPr>
            <p:nvPr userDrawn="1"/>
          </p:nvSpPr>
          <p:spPr bwMode="auto">
            <a:xfrm>
              <a:off x="5586413" y="2159000"/>
              <a:ext cx="328613" cy="228600"/>
            </a:xfrm>
            <a:custGeom>
              <a:avLst/>
              <a:gdLst>
                <a:gd name="T0" fmla="*/ 0 w 414"/>
                <a:gd name="T1" fmla="*/ 0 h 287"/>
                <a:gd name="T2" fmla="*/ 56 w 414"/>
                <a:gd name="T3" fmla="*/ 0 h 287"/>
                <a:gd name="T4" fmla="*/ 117 w 414"/>
                <a:gd name="T5" fmla="*/ 232 h 287"/>
                <a:gd name="T6" fmla="*/ 185 w 414"/>
                <a:gd name="T7" fmla="*/ 22 h 287"/>
                <a:gd name="T8" fmla="*/ 236 w 414"/>
                <a:gd name="T9" fmla="*/ 22 h 287"/>
                <a:gd name="T10" fmla="*/ 301 w 414"/>
                <a:gd name="T11" fmla="*/ 236 h 287"/>
                <a:gd name="T12" fmla="*/ 363 w 414"/>
                <a:gd name="T13" fmla="*/ 0 h 287"/>
                <a:gd name="T14" fmla="*/ 414 w 414"/>
                <a:gd name="T15" fmla="*/ 0 h 287"/>
                <a:gd name="T16" fmla="*/ 325 w 414"/>
                <a:gd name="T17" fmla="*/ 287 h 287"/>
                <a:gd name="T18" fmla="*/ 274 w 414"/>
                <a:gd name="T19" fmla="*/ 287 h 287"/>
                <a:gd name="T20" fmla="*/ 208 w 414"/>
                <a:gd name="T21" fmla="*/ 81 h 287"/>
                <a:gd name="T22" fmla="*/ 141 w 414"/>
                <a:gd name="T23" fmla="*/ 287 h 287"/>
                <a:gd name="T24" fmla="*/ 89 w 414"/>
                <a:gd name="T25" fmla="*/ 287 h 287"/>
                <a:gd name="T26" fmla="*/ 0 w 414"/>
                <a:gd name="T2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287">
                  <a:moveTo>
                    <a:pt x="0" y="0"/>
                  </a:moveTo>
                  <a:lnTo>
                    <a:pt x="56" y="0"/>
                  </a:lnTo>
                  <a:lnTo>
                    <a:pt x="117" y="232"/>
                  </a:lnTo>
                  <a:lnTo>
                    <a:pt x="185" y="22"/>
                  </a:lnTo>
                  <a:lnTo>
                    <a:pt x="236" y="22"/>
                  </a:lnTo>
                  <a:lnTo>
                    <a:pt x="301" y="236"/>
                  </a:lnTo>
                  <a:lnTo>
                    <a:pt x="363" y="0"/>
                  </a:lnTo>
                  <a:lnTo>
                    <a:pt x="414" y="0"/>
                  </a:lnTo>
                  <a:lnTo>
                    <a:pt x="325" y="287"/>
                  </a:lnTo>
                  <a:lnTo>
                    <a:pt x="274" y="287"/>
                  </a:lnTo>
                  <a:lnTo>
                    <a:pt x="208" y="81"/>
                  </a:lnTo>
                  <a:lnTo>
                    <a:pt x="141" y="287"/>
                  </a:lnTo>
                  <a:lnTo>
                    <a:pt x="89" y="2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77" name="Freeform 76"/>
            <p:cNvSpPr>
              <a:spLocks/>
            </p:cNvSpPr>
            <p:nvPr userDrawn="1"/>
          </p:nvSpPr>
          <p:spPr bwMode="auto">
            <a:xfrm>
              <a:off x="5951538" y="2060575"/>
              <a:ext cx="198438" cy="327025"/>
            </a:xfrm>
            <a:custGeom>
              <a:avLst/>
              <a:gdLst>
                <a:gd name="T0" fmla="*/ 0 w 252"/>
                <a:gd name="T1" fmla="*/ 0 h 412"/>
                <a:gd name="T2" fmla="*/ 52 w 252"/>
                <a:gd name="T3" fmla="*/ 0 h 412"/>
                <a:gd name="T4" fmla="*/ 52 w 252"/>
                <a:gd name="T5" fmla="*/ 166 h 412"/>
                <a:gd name="T6" fmla="*/ 67 w 252"/>
                <a:gd name="T7" fmla="*/ 147 h 412"/>
                <a:gd name="T8" fmla="*/ 89 w 252"/>
                <a:gd name="T9" fmla="*/ 131 h 412"/>
                <a:gd name="T10" fmla="*/ 117 w 252"/>
                <a:gd name="T11" fmla="*/ 121 h 412"/>
                <a:gd name="T12" fmla="*/ 149 w 252"/>
                <a:gd name="T13" fmla="*/ 117 h 412"/>
                <a:gd name="T14" fmla="*/ 178 w 252"/>
                <a:gd name="T15" fmla="*/ 121 h 412"/>
                <a:gd name="T16" fmla="*/ 204 w 252"/>
                <a:gd name="T17" fmla="*/ 129 h 412"/>
                <a:gd name="T18" fmla="*/ 224 w 252"/>
                <a:gd name="T19" fmla="*/ 145 h 412"/>
                <a:gd name="T20" fmla="*/ 240 w 252"/>
                <a:gd name="T21" fmla="*/ 166 h 412"/>
                <a:gd name="T22" fmla="*/ 248 w 252"/>
                <a:gd name="T23" fmla="*/ 194 h 412"/>
                <a:gd name="T24" fmla="*/ 252 w 252"/>
                <a:gd name="T25" fmla="*/ 228 h 412"/>
                <a:gd name="T26" fmla="*/ 252 w 252"/>
                <a:gd name="T27" fmla="*/ 412 h 412"/>
                <a:gd name="T28" fmla="*/ 200 w 252"/>
                <a:gd name="T29" fmla="*/ 412 h 412"/>
                <a:gd name="T30" fmla="*/ 200 w 252"/>
                <a:gd name="T31" fmla="*/ 234 h 412"/>
                <a:gd name="T32" fmla="*/ 198 w 252"/>
                <a:gd name="T33" fmla="*/ 210 h 412"/>
                <a:gd name="T34" fmla="*/ 192 w 252"/>
                <a:gd name="T35" fmla="*/ 192 h 412"/>
                <a:gd name="T36" fmla="*/ 184 w 252"/>
                <a:gd name="T37" fmla="*/ 178 h 412"/>
                <a:gd name="T38" fmla="*/ 172 w 252"/>
                <a:gd name="T39" fmla="*/ 168 h 412"/>
                <a:gd name="T40" fmla="*/ 157 w 252"/>
                <a:gd name="T41" fmla="*/ 162 h 412"/>
                <a:gd name="T42" fmla="*/ 137 w 252"/>
                <a:gd name="T43" fmla="*/ 160 h 412"/>
                <a:gd name="T44" fmla="*/ 113 w 252"/>
                <a:gd name="T45" fmla="*/ 164 h 412"/>
                <a:gd name="T46" fmla="*/ 91 w 252"/>
                <a:gd name="T47" fmla="*/ 172 h 412"/>
                <a:gd name="T48" fmla="*/ 75 w 252"/>
                <a:gd name="T49" fmla="*/ 186 h 412"/>
                <a:gd name="T50" fmla="*/ 61 w 252"/>
                <a:gd name="T51" fmla="*/ 206 h 412"/>
                <a:gd name="T52" fmla="*/ 54 w 252"/>
                <a:gd name="T53" fmla="*/ 230 h 412"/>
                <a:gd name="T54" fmla="*/ 52 w 252"/>
                <a:gd name="T55" fmla="*/ 259 h 412"/>
                <a:gd name="T56" fmla="*/ 52 w 252"/>
                <a:gd name="T57" fmla="*/ 412 h 412"/>
                <a:gd name="T58" fmla="*/ 0 w 252"/>
                <a:gd name="T59" fmla="*/ 412 h 412"/>
                <a:gd name="T60" fmla="*/ 0 w 252"/>
                <a:gd name="T6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2" h="412">
                  <a:moveTo>
                    <a:pt x="0" y="0"/>
                  </a:moveTo>
                  <a:lnTo>
                    <a:pt x="52" y="0"/>
                  </a:lnTo>
                  <a:lnTo>
                    <a:pt x="52" y="166"/>
                  </a:lnTo>
                  <a:lnTo>
                    <a:pt x="67" y="147"/>
                  </a:lnTo>
                  <a:lnTo>
                    <a:pt x="89" y="131"/>
                  </a:lnTo>
                  <a:lnTo>
                    <a:pt x="117" y="121"/>
                  </a:lnTo>
                  <a:lnTo>
                    <a:pt x="149" y="117"/>
                  </a:lnTo>
                  <a:lnTo>
                    <a:pt x="178" y="121"/>
                  </a:lnTo>
                  <a:lnTo>
                    <a:pt x="204" y="129"/>
                  </a:lnTo>
                  <a:lnTo>
                    <a:pt x="224" y="145"/>
                  </a:lnTo>
                  <a:lnTo>
                    <a:pt x="240" y="166"/>
                  </a:lnTo>
                  <a:lnTo>
                    <a:pt x="248" y="194"/>
                  </a:lnTo>
                  <a:lnTo>
                    <a:pt x="252" y="228"/>
                  </a:lnTo>
                  <a:lnTo>
                    <a:pt x="252" y="412"/>
                  </a:lnTo>
                  <a:lnTo>
                    <a:pt x="200" y="412"/>
                  </a:lnTo>
                  <a:lnTo>
                    <a:pt x="200" y="234"/>
                  </a:lnTo>
                  <a:lnTo>
                    <a:pt x="198" y="210"/>
                  </a:lnTo>
                  <a:lnTo>
                    <a:pt x="192" y="192"/>
                  </a:lnTo>
                  <a:lnTo>
                    <a:pt x="184" y="178"/>
                  </a:lnTo>
                  <a:lnTo>
                    <a:pt x="172" y="168"/>
                  </a:lnTo>
                  <a:lnTo>
                    <a:pt x="157" y="162"/>
                  </a:lnTo>
                  <a:lnTo>
                    <a:pt x="137" y="160"/>
                  </a:lnTo>
                  <a:lnTo>
                    <a:pt x="113" y="164"/>
                  </a:lnTo>
                  <a:lnTo>
                    <a:pt x="91" y="172"/>
                  </a:lnTo>
                  <a:lnTo>
                    <a:pt x="75" y="186"/>
                  </a:lnTo>
                  <a:lnTo>
                    <a:pt x="61" y="206"/>
                  </a:lnTo>
                  <a:lnTo>
                    <a:pt x="54" y="230"/>
                  </a:lnTo>
                  <a:lnTo>
                    <a:pt x="52" y="259"/>
                  </a:lnTo>
                  <a:lnTo>
                    <a:pt x="52" y="412"/>
                  </a:lnTo>
                  <a:lnTo>
                    <a:pt x="0" y="4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78" name="Freeform 77"/>
            <p:cNvSpPr>
              <a:spLocks noEditPoints="1"/>
            </p:cNvSpPr>
            <p:nvPr userDrawn="1"/>
          </p:nvSpPr>
          <p:spPr bwMode="auto">
            <a:xfrm>
              <a:off x="6197600" y="2152650"/>
              <a:ext cx="206375" cy="241300"/>
            </a:xfrm>
            <a:custGeom>
              <a:avLst/>
              <a:gdLst>
                <a:gd name="T0" fmla="*/ 89 w 260"/>
                <a:gd name="T1" fmla="*/ 164 h 303"/>
                <a:gd name="T2" fmla="*/ 54 w 260"/>
                <a:gd name="T3" fmla="*/ 190 h 303"/>
                <a:gd name="T4" fmla="*/ 54 w 260"/>
                <a:gd name="T5" fmla="*/ 232 h 303"/>
                <a:gd name="T6" fmla="*/ 79 w 260"/>
                <a:gd name="T7" fmla="*/ 255 h 303"/>
                <a:gd name="T8" fmla="*/ 123 w 260"/>
                <a:gd name="T9" fmla="*/ 257 h 303"/>
                <a:gd name="T10" fmla="*/ 147 w 260"/>
                <a:gd name="T11" fmla="*/ 248 h 303"/>
                <a:gd name="T12" fmla="*/ 163 w 260"/>
                <a:gd name="T13" fmla="*/ 236 h 303"/>
                <a:gd name="T14" fmla="*/ 173 w 260"/>
                <a:gd name="T15" fmla="*/ 220 h 303"/>
                <a:gd name="T16" fmla="*/ 182 w 260"/>
                <a:gd name="T17" fmla="*/ 176 h 303"/>
                <a:gd name="T18" fmla="*/ 119 w 260"/>
                <a:gd name="T19" fmla="*/ 162 h 303"/>
                <a:gd name="T20" fmla="*/ 163 w 260"/>
                <a:gd name="T21" fmla="*/ 6 h 303"/>
                <a:gd name="T22" fmla="*/ 198 w 260"/>
                <a:gd name="T23" fmla="*/ 24 h 303"/>
                <a:gd name="T24" fmla="*/ 222 w 260"/>
                <a:gd name="T25" fmla="*/ 55 h 303"/>
                <a:gd name="T26" fmla="*/ 230 w 260"/>
                <a:gd name="T27" fmla="*/ 107 h 303"/>
                <a:gd name="T28" fmla="*/ 232 w 260"/>
                <a:gd name="T29" fmla="*/ 244 h 303"/>
                <a:gd name="T30" fmla="*/ 236 w 260"/>
                <a:gd name="T31" fmla="*/ 253 h 303"/>
                <a:gd name="T32" fmla="*/ 246 w 260"/>
                <a:gd name="T33" fmla="*/ 257 h 303"/>
                <a:gd name="T34" fmla="*/ 260 w 260"/>
                <a:gd name="T35" fmla="*/ 257 h 303"/>
                <a:gd name="T36" fmla="*/ 254 w 260"/>
                <a:gd name="T37" fmla="*/ 295 h 303"/>
                <a:gd name="T38" fmla="*/ 234 w 260"/>
                <a:gd name="T39" fmla="*/ 297 h 303"/>
                <a:gd name="T40" fmla="*/ 200 w 260"/>
                <a:gd name="T41" fmla="*/ 285 h 303"/>
                <a:gd name="T42" fmla="*/ 188 w 260"/>
                <a:gd name="T43" fmla="*/ 251 h 303"/>
                <a:gd name="T44" fmla="*/ 153 w 260"/>
                <a:gd name="T45" fmla="*/ 289 h 303"/>
                <a:gd name="T46" fmla="*/ 95 w 260"/>
                <a:gd name="T47" fmla="*/ 303 h 303"/>
                <a:gd name="T48" fmla="*/ 54 w 260"/>
                <a:gd name="T49" fmla="*/ 295 h 303"/>
                <a:gd name="T50" fmla="*/ 34 w 260"/>
                <a:gd name="T51" fmla="*/ 285 h 303"/>
                <a:gd name="T52" fmla="*/ 18 w 260"/>
                <a:gd name="T53" fmla="*/ 269 h 303"/>
                <a:gd name="T54" fmla="*/ 6 w 260"/>
                <a:gd name="T55" fmla="*/ 249 h 303"/>
                <a:gd name="T56" fmla="*/ 0 w 260"/>
                <a:gd name="T57" fmla="*/ 214 h 303"/>
                <a:gd name="T58" fmla="*/ 10 w 260"/>
                <a:gd name="T59" fmla="*/ 172 h 303"/>
                <a:gd name="T60" fmla="*/ 26 w 260"/>
                <a:gd name="T61" fmla="*/ 152 h 303"/>
                <a:gd name="T62" fmla="*/ 54 w 260"/>
                <a:gd name="T63" fmla="*/ 137 h 303"/>
                <a:gd name="T64" fmla="*/ 119 w 260"/>
                <a:gd name="T65" fmla="*/ 125 h 303"/>
                <a:gd name="T66" fmla="*/ 182 w 260"/>
                <a:gd name="T67" fmla="*/ 107 h 303"/>
                <a:gd name="T68" fmla="*/ 167 w 260"/>
                <a:gd name="T69" fmla="*/ 59 h 303"/>
                <a:gd name="T70" fmla="*/ 137 w 260"/>
                <a:gd name="T71" fmla="*/ 43 h 303"/>
                <a:gd name="T72" fmla="*/ 91 w 260"/>
                <a:gd name="T73" fmla="*/ 43 h 303"/>
                <a:gd name="T74" fmla="*/ 50 w 260"/>
                <a:gd name="T75" fmla="*/ 57 h 303"/>
                <a:gd name="T76" fmla="*/ 8 w 260"/>
                <a:gd name="T77" fmla="*/ 35 h 303"/>
                <a:gd name="T78" fmla="*/ 60 w 260"/>
                <a:gd name="T79" fmla="*/ 8 h 303"/>
                <a:gd name="T80" fmla="*/ 119 w 260"/>
                <a:gd name="T8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0" h="303">
                  <a:moveTo>
                    <a:pt x="119" y="162"/>
                  </a:moveTo>
                  <a:lnTo>
                    <a:pt x="89" y="164"/>
                  </a:lnTo>
                  <a:lnTo>
                    <a:pt x="68" y="174"/>
                  </a:lnTo>
                  <a:lnTo>
                    <a:pt x="54" y="190"/>
                  </a:lnTo>
                  <a:lnTo>
                    <a:pt x="50" y="212"/>
                  </a:lnTo>
                  <a:lnTo>
                    <a:pt x="54" y="232"/>
                  </a:lnTo>
                  <a:lnTo>
                    <a:pt x="64" y="248"/>
                  </a:lnTo>
                  <a:lnTo>
                    <a:pt x="79" y="255"/>
                  </a:lnTo>
                  <a:lnTo>
                    <a:pt x="105" y="259"/>
                  </a:lnTo>
                  <a:lnTo>
                    <a:pt x="123" y="257"/>
                  </a:lnTo>
                  <a:lnTo>
                    <a:pt x="137" y="253"/>
                  </a:lnTo>
                  <a:lnTo>
                    <a:pt x="147" y="248"/>
                  </a:lnTo>
                  <a:lnTo>
                    <a:pt x="155" y="244"/>
                  </a:lnTo>
                  <a:lnTo>
                    <a:pt x="163" y="236"/>
                  </a:lnTo>
                  <a:lnTo>
                    <a:pt x="169" y="228"/>
                  </a:lnTo>
                  <a:lnTo>
                    <a:pt x="173" y="220"/>
                  </a:lnTo>
                  <a:lnTo>
                    <a:pt x="177" y="210"/>
                  </a:lnTo>
                  <a:lnTo>
                    <a:pt x="182" y="176"/>
                  </a:lnTo>
                  <a:lnTo>
                    <a:pt x="182" y="162"/>
                  </a:lnTo>
                  <a:lnTo>
                    <a:pt x="119" y="162"/>
                  </a:lnTo>
                  <a:close/>
                  <a:moveTo>
                    <a:pt x="119" y="0"/>
                  </a:moveTo>
                  <a:lnTo>
                    <a:pt x="163" y="6"/>
                  </a:lnTo>
                  <a:lnTo>
                    <a:pt x="180" y="12"/>
                  </a:lnTo>
                  <a:lnTo>
                    <a:pt x="198" y="24"/>
                  </a:lnTo>
                  <a:lnTo>
                    <a:pt x="212" y="37"/>
                  </a:lnTo>
                  <a:lnTo>
                    <a:pt x="222" y="55"/>
                  </a:lnTo>
                  <a:lnTo>
                    <a:pt x="228" y="79"/>
                  </a:lnTo>
                  <a:lnTo>
                    <a:pt x="230" y="107"/>
                  </a:lnTo>
                  <a:lnTo>
                    <a:pt x="230" y="236"/>
                  </a:lnTo>
                  <a:lnTo>
                    <a:pt x="232" y="244"/>
                  </a:lnTo>
                  <a:lnTo>
                    <a:pt x="232" y="249"/>
                  </a:lnTo>
                  <a:lnTo>
                    <a:pt x="236" y="253"/>
                  </a:lnTo>
                  <a:lnTo>
                    <a:pt x="240" y="255"/>
                  </a:lnTo>
                  <a:lnTo>
                    <a:pt x="246" y="257"/>
                  </a:lnTo>
                  <a:lnTo>
                    <a:pt x="254" y="257"/>
                  </a:lnTo>
                  <a:lnTo>
                    <a:pt x="260" y="257"/>
                  </a:lnTo>
                  <a:lnTo>
                    <a:pt x="260" y="293"/>
                  </a:lnTo>
                  <a:lnTo>
                    <a:pt x="254" y="295"/>
                  </a:lnTo>
                  <a:lnTo>
                    <a:pt x="248" y="297"/>
                  </a:lnTo>
                  <a:lnTo>
                    <a:pt x="234" y="297"/>
                  </a:lnTo>
                  <a:lnTo>
                    <a:pt x="214" y="295"/>
                  </a:lnTo>
                  <a:lnTo>
                    <a:pt x="200" y="285"/>
                  </a:lnTo>
                  <a:lnTo>
                    <a:pt x="192" y="271"/>
                  </a:lnTo>
                  <a:lnTo>
                    <a:pt x="188" y="251"/>
                  </a:lnTo>
                  <a:lnTo>
                    <a:pt x="173" y="273"/>
                  </a:lnTo>
                  <a:lnTo>
                    <a:pt x="153" y="289"/>
                  </a:lnTo>
                  <a:lnTo>
                    <a:pt x="125" y="299"/>
                  </a:lnTo>
                  <a:lnTo>
                    <a:pt x="95" y="303"/>
                  </a:lnTo>
                  <a:lnTo>
                    <a:pt x="73" y="301"/>
                  </a:lnTo>
                  <a:lnTo>
                    <a:pt x="54" y="295"/>
                  </a:lnTo>
                  <a:lnTo>
                    <a:pt x="44" y="291"/>
                  </a:lnTo>
                  <a:lnTo>
                    <a:pt x="34" y="285"/>
                  </a:lnTo>
                  <a:lnTo>
                    <a:pt x="24" y="277"/>
                  </a:lnTo>
                  <a:lnTo>
                    <a:pt x="18" y="269"/>
                  </a:lnTo>
                  <a:lnTo>
                    <a:pt x="12" y="259"/>
                  </a:lnTo>
                  <a:lnTo>
                    <a:pt x="6" y="249"/>
                  </a:lnTo>
                  <a:lnTo>
                    <a:pt x="2" y="232"/>
                  </a:lnTo>
                  <a:lnTo>
                    <a:pt x="0" y="214"/>
                  </a:lnTo>
                  <a:lnTo>
                    <a:pt x="2" y="192"/>
                  </a:lnTo>
                  <a:lnTo>
                    <a:pt x="10" y="172"/>
                  </a:lnTo>
                  <a:lnTo>
                    <a:pt x="18" y="162"/>
                  </a:lnTo>
                  <a:lnTo>
                    <a:pt x="26" y="152"/>
                  </a:lnTo>
                  <a:lnTo>
                    <a:pt x="36" y="144"/>
                  </a:lnTo>
                  <a:lnTo>
                    <a:pt x="54" y="137"/>
                  </a:lnTo>
                  <a:lnTo>
                    <a:pt x="73" y="129"/>
                  </a:lnTo>
                  <a:lnTo>
                    <a:pt x="119" y="125"/>
                  </a:lnTo>
                  <a:lnTo>
                    <a:pt x="182" y="125"/>
                  </a:lnTo>
                  <a:lnTo>
                    <a:pt x="182" y="107"/>
                  </a:lnTo>
                  <a:lnTo>
                    <a:pt x="179" y="79"/>
                  </a:lnTo>
                  <a:lnTo>
                    <a:pt x="167" y="59"/>
                  </a:lnTo>
                  <a:lnTo>
                    <a:pt x="155" y="49"/>
                  </a:lnTo>
                  <a:lnTo>
                    <a:pt x="137" y="43"/>
                  </a:lnTo>
                  <a:lnTo>
                    <a:pt x="113" y="43"/>
                  </a:lnTo>
                  <a:lnTo>
                    <a:pt x="91" y="43"/>
                  </a:lnTo>
                  <a:lnTo>
                    <a:pt x="70" y="49"/>
                  </a:lnTo>
                  <a:lnTo>
                    <a:pt x="50" y="57"/>
                  </a:lnTo>
                  <a:lnTo>
                    <a:pt x="30" y="69"/>
                  </a:lnTo>
                  <a:lnTo>
                    <a:pt x="8" y="35"/>
                  </a:lnTo>
                  <a:lnTo>
                    <a:pt x="32" y="20"/>
                  </a:lnTo>
                  <a:lnTo>
                    <a:pt x="60" y="8"/>
                  </a:lnTo>
                  <a:lnTo>
                    <a:pt x="87" y="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79" name="Freeform 78"/>
            <p:cNvSpPr>
              <a:spLocks/>
            </p:cNvSpPr>
            <p:nvPr userDrawn="1"/>
          </p:nvSpPr>
          <p:spPr bwMode="auto">
            <a:xfrm>
              <a:off x="6423025" y="2101850"/>
              <a:ext cx="136525" cy="288925"/>
            </a:xfrm>
            <a:custGeom>
              <a:avLst/>
              <a:gdLst>
                <a:gd name="T0" fmla="*/ 49 w 172"/>
                <a:gd name="T1" fmla="*/ 0 h 365"/>
                <a:gd name="T2" fmla="*/ 101 w 172"/>
                <a:gd name="T3" fmla="*/ 0 h 365"/>
                <a:gd name="T4" fmla="*/ 101 w 172"/>
                <a:gd name="T5" fmla="*/ 74 h 365"/>
                <a:gd name="T6" fmla="*/ 172 w 172"/>
                <a:gd name="T7" fmla="*/ 74 h 365"/>
                <a:gd name="T8" fmla="*/ 172 w 172"/>
                <a:gd name="T9" fmla="*/ 115 h 365"/>
                <a:gd name="T10" fmla="*/ 101 w 172"/>
                <a:gd name="T11" fmla="*/ 115 h 365"/>
                <a:gd name="T12" fmla="*/ 101 w 172"/>
                <a:gd name="T13" fmla="*/ 270 h 365"/>
                <a:gd name="T14" fmla="*/ 101 w 172"/>
                <a:gd name="T15" fmla="*/ 288 h 365"/>
                <a:gd name="T16" fmla="*/ 105 w 172"/>
                <a:gd name="T17" fmla="*/ 302 h 365"/>
                <a:gd name="T18" fmla="*/ 113 w 172"/>
                <a:gd name="T19" fmla="*/ 312 h 365"/>
                <a:gd name="T20" fmla="*/ 130 w 172"/>
                <a:gd name="T21" fmla="*/ 319 h 365"/>
                <a:gd name="T22" fmla="*/ 158 w 172"/>
                <a:gd name="T23" fmla="*/ 321 h 365"/>
                <a:gd name="T24" fmla="*/ 172 w 172"/>
                <a:gd name="T25" fmla="*/ 321 h 365"/>
                <a:gd name="T26" fmla="*/ 172 w 172"/>
                <a:gd name="T27" fmla="*/ 361 h 365"/>
                <a:gd name="T28" fmla="*/ 156 w 172"/>
                <a:gd name="T29" fmla="*/ 363 h 365"/>
                <a:gd name="T30" fmla="*/ 148 w 172"/>
                <a:gd name="T31" fmla="*/ 363 h 365"/>
                <a:gd name="T32" fmla="*/ 140 w 172"/>
                <a:gd name="T33" fmla="*/ 365 h 365"/>
                <a:gd name="T34" fmla="*/ 111 w 172"/>
                <a:gd name="T35" fmla="*/ 361 h 365"/>
                <a:gd name="T36" fmla="*/ 87 w 172"/>
                <a:gd name="T37" fmla="*/ 353 h 365"/>
                <a:gd name="T38" fmla="*/ 71 w 172"/>
                <a:gd name="T39" fmla="*/ 341 h 365"/>
                <a:gd name="T40" fmla="*/ 57 w 172"/>
                <a:gd name="T41" fmla="*/ 321 h 365"/>
                <a:gd name="T42" fmla="*/ 51 w 172"/>
                <a:gd name="T43" fmla="*/ 298 h 365"/>
                <a:gd name="T44" fmla="*/ 49 w 172"/>
                <a:gd name="T45" fmla="*/ 264 h 365"/>
                <a:gd name="T46" fmla="*/ 49 w 172"/>
                <a:gd name="T47" fmla="*/ 115 h 365"/>
                <a:gd name="T48" fmla="*/ 0 w 172"/>
                <a:gd name="T49" fmla="*/ 115 h 365"/>
                <a:gd name="T50" fmla="*/ 0 w 172"/>
                <a:gd name="T51" fmla="*/ 74 h 365"/>
                <a:gd name="T52" fmla="*/ 49 w 172"/>
                <a:gd name="T53" fmla="*/ 74 h 365"/>
                <a:gd name="T54" fmla="*/ 49 w 172"/>
                <a:gd name="T5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365">
                  <a:moveTo>
                    <a:pt x="49" y="0"/>
                  </a:moveTo>
                  <a:lnTo>
                    <a:pt x="101" y="0"/>
                  </a:lnTo>
                  <a:lnTo>
                    <a:pt x="101" y="74"/>
                  </a:lnTo>
                  <a:lnTo>
                    <a:pt x="172" y="74"/>
                  </a:lnTo>
                  <a:lnTo>
                    <a:pt x="172" y="115"/>
                  </a:lnTo>
                  <a:lnTo>
                    <a:pt x="101" y="115"/>
                  </a:lnTo>
                  <a:lnTo>
                    <a:pt x="101" y="270"/>
                  </a:lnTo>
                  <a:lnTo>
                    <a:pt x="101" y="288"/>
                  </a:lnTo>
                  <a:lnTo>
                    <a:pt x="105" y="302"/>
                  </a:lnTo>
                  <a:lnTo>
                    <a:pt x="113" y="312"/>
                  </a:lnTo>
                  <a:lnTo>
                    <a:pt x="130" y="319"/>
                  </a:lnTo>
                  <a:lnTo>
                    <a:pt x="158" y="321"/>
                  </a:lnTo>
                  <a:lnTo>
                    <a:pt x="172" y="321"/>
                  </a:lnTo>
                  <a:lnTo>
                    <a:pt x="172" y="361"/>
                  </a:lnTo>
                  <a:lnTo>
                    <a:pt x="156" y="363"/>
                  </a:lnTo>
                  <a:lnTo>
                    <a:pt x="148" y="363"/>
                  </a:lnTo>
                  <a:lnTo>
                    <a:pt x="140" y="365"/>
                  </a:lnTo>
                  <a:lnTo>
                    <a:pt x="111" y="361"/>
                  </a:lnTo>
                  <a:lnTo>
                    <a:pt x="87" y="353"/>
                  </a:lnTo>
                  <a:lnTo>
                    <a:pt x="71" y="341"/>
                  </a:lnTo>
                  <a:lnTo>
                    <a:pt x="57" y="321"/>
                  </a:lnTo>
                  <a:lnTo>
                    <a:pt x="51" y="298"/>
                  </a:lnTo>
                  <a:lnTo>
                    <a:pt x="49" y="264"/>
                  </a:lnTo>
                  <a:lnTo>
                    <a:pt x="49" y="115"/>
                  </a:lnTo>
                  <a:lnTo>
                    <a:pt x="0" y="115"/>
                  </a:lnTo>
                  <a:lnTo>
                    <a:pt x="0" y="74"/>
                  </a:lnTo>
                  <a:lnTo>
                    <a:pt x="49" y="74"/>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80" name="Freeform 79"/>
            <p:cNvSpPr>
              <a:spLocks/>
            </p:cNvSpPr>
            <p:nvPr userDrawn="1"/>
          </p:nvSpPr>
          <p:spPr bwMode="auto">
            <a:xfrm>
              <a:off x="6600825" y="2071688"/>
              <a:ext cx="44450" cy="122237"/>
            </a:xfrm>
            <a:custGeom>
              <a:avLst/>
              <a:gdLst>
                <a:gd name="T0" fmla="*/ 0 w 58"/>
                <a:gd name="T1" fmla="*/ 0 h 154"/>
                <a:gd name="T2" fmla="*/ 58 w 58"/>
                <a:gd name="T3" fmla="*/ 0 h 154"/>
                <a:gd name="T4" fmla="*/ 58 w 58"/>
                <a:gd name="T5" fmla="*/ 35 h 154"/>
                <a:gd name="T6" fmla="*/ 56 w 58"/>
                <a:gd name="T7" fmla="*/ 71 h 154"/>
                <a:gd name="T8" fmla="*/ 50 w 58"/>
                <a:gd name="T9" fmla="*/ 103 h 154"/>
                <a:gd name="T10" fmla="*/ 42 w 58"/>
                <a:gd name="T11" fmla="*/ 131 h 154"/>
                <a:gd name="T12" fmla="*/ 30 w 58"/>
                <a:gd name="T13" fmla="*/ 154 h 154"/>
                <a:gd name="T14" fmla="*/ 0 w 58"/>
                <a:gd name="T15" fmla="*/ 138 h 154"/>
                <a:gd name="T16" fmla="*/ 16 w 58"/>
                <a:gd name="T17" fmla="*/ 101 h 154"/>
                <a:gd name="T18" fmla="*/ 22 w 58"/>
                <a:gd name="T19" fmla="*/ 61 h 154"/>
                <a:gd name="T20" fmla="*/ 0 w 58"/>
                <a:gd name="T21" fmla="*/ 61 h 154"/>
                <a:gd name="T22" fmla="*/ 0 w 5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54">
                  <a:moveTo>
                    <a:pt x="0" y="0"/>
                  </a:moveTo>
                  <a:lnTo>
                    <a:pt x="58" y="0"/>
                  </a:lnTo>
                  <a:lnTo>
                    <a:pt x="58" y="35"/>
                  </a:lnTo>
                  <a:lnTo>
                    <a:pt x="56" y="71"/>
                  </a:lnTo>
                  <a:lnTo>
                    <a:pt x="50" y="103"/>
                  </a:lnTo>
                  <a:lnTo>
                    <a:pt x="42" y="131"/>
                  </a:lnTo>
                  <a:lnTo>
                    <a:pt x="30" y="154"/>
                  </a:lnTo>
                  <a:lnTo>
                    <a:pt x="0" y="138"/>
                  </a:lnTo>
                  <a:lnTo>
                    <a:pt x="16" y="101"/>
                  </a:lnTo>
                  <a:lnTo>
                    <a:pt x="22"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81" name="Freeform 80"/>
            <p:cNvSpPr>
              <a:spLocks/>
            </p:cNvSpPr>
            <p:nvPr userDrawn="1"/>
          </p:nvSpPr>
          <p:spPr bwMode="auto">
            <a:xfrm>
              <a:off x="6661150" y="2152650"/>
              <a:ext cx="177800" cy="241300"/>
            </a:xfrm>
            <a:custGeom>
              <a:avLst/>
              <a:gdLst>
                <a:gd name="T0" fmla="*/ 170 w 224"/>
                <a:gd name="T1" fmla="*/ 8 h 303"/>
                <a:gd name="T2" fmla="*/ 216 w 224"/>
                <a:gd name="T3" fmla="*/ 30 h 303"/>
                <a:gd name="T4" fmla="*/ 160 w 224"/>
                <a:gd name="T5" fmla="*/ 49 h 303"/>
                <a:gd name="T6" fmla="*/ 117 w 224"/>
                <a:gd name="T7" fmla="*/ 43 h 303"/>
                <a:gd name="T8" fmla="*/ 77 w 224"/>
                <a:gd name="T9" fmla="*/ 51 h 303"/>
                <a:gd name="T10" fmla="*/ 65 w 224"/>
                <a:gd name="T11" fmla="*/ 63 h 303"/>
                <a:gd name="T12" fmla="*/ 61 w 224"/>
                <a:gd name="T13" fmla="*/ 83 h 303"/>
                <a:gd name="T14" fmla="*/ 67 w 224"/>
                <a:gd name="T15" fmla="*/ 103 h 303"/>
                <a:gd name="T16" fmla="*/ 79 w 224"/>
                <a:gd name="T17" fmla="*/ 111 h 303"/>
                <a:gd name="T18" fmla="*/ 97 w 224"/>
                <a:gd name="T19" fmla="*/ 119 h 303"/>
                <a:gd name="T20" fmla="*/ 182 w 224"/>
                <a:gd name="T21" fmla="*/ 148 h 303"/>
                <a:gd name="T22" fmla="*/ 218 w 224"/>
                <a:gd name="T23" fmla="*/ 188 h 303"/>
                <a:gd name="T24" fmla="*/ 220 w 224"/>
                <a:gd name="T25" fmla="*/ 240 h 303"/>
                <a:gd name="T26" fmla="*/ 194 w 224"/>
                <a:gd name="T27" fmla="*/ 279 h 303"/>
                <a:gd name="T28" fmla="*/ 144 w 224"/>
                <a:gd name="T29" fmla="*/ 301 h 303"/>
                <a:gd name="T30" fmla="*/ 79 w 224"/>
                <a:gd name="T31" fmla="*/ 301 h 303"/>
                <a:gd name="T32" fmla="*/ 24 w 224"/>
                <a:gd name="T33" fmla="*/ 281 h 303"/>
                <a:gd name="T34" fmla="*/ 24 w 224"/>
                <a:gd name="T35" fmla="*/ 230 h 303"/>
                <a:gd name="T36" fmla="*/ 65 w 224"/>
                <a:gd name="T37" fmla="*/ 251 h 303"/>
                <a:gd name="T38" fmla="*/ 113 w 224"/>
                <a:gd name="T39" fmla="*/ 259 h 303"/>
                <a:gd name="T40" fmla="*/ 156 w 224"/>
                <a:gd name="T41" fmla="*/ 249 h 303"/>
                <a:gd name="T42" fmla="*/ 172 w 224"/>
                <a:gd name="T43" fmla="*/ 216 h 303"/>
                <a:gd name="T44" fmla="*/ 168 w 224"/>
                <a:gd name="T45" fmla="*/ 198 h 303"/>
                <a:gd name="T46" fmla="*/ 156 w 224"/>
                <a:gd name="T47" fmla="*/ 186 h 303"/>
                <a:gd name="T48" fmla="*/ 135 w 224"/>
                <a:gd name="T49" fmla="*/ 176 h 303"/>
                <a:gd name="T50" fmla="*/ 49 w 224"/>
                <a:gd name="T51" fmla="*/ 148 h 303"/>
                <a:gd name="T52" fmla="*/ 14 w 224"/>
                <a:gd name="T53" fmla="*/ 109 h 303"/>
                <a:gd name="T54" fmla="*/ 12 w 224"/>
                <a:gd name="T55" fmla="*/ 63 h 303"/>
                <a:gd name="T56" fmla="*/ 24 w 224"/>
                <a:gd name="T57" fmla="*/ 37 h 303"/>
                <a:gd name="T58" fmla="*/ 41 w 224"/>
                <a:gd name="T59" fmla="*/ 20 h 303"/>
                <a:gd name="T60" fmla="*/ 75 w 224"/>
                <a:gd name="T61" fmla="*/ 6 h 303"/>
                <a:gd name="T62" fmla="*/ 117 w 224"/>
                <a:gd name="T6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303">
                  <a:moveTo>
                    <a:pt x="117" y="0"/>
                  </a:moveTo>
                  <a:lnTo>
                    <a:pt x="170" y="8"/>
                  </a:lnTo>
                  <a:lnTo>
                    <a:pt x="196" y="16"/>
                  </a:lnTo>
                  <a:lnTo>
                    <a:pt x="216" y="30"/>
                  </a:lnTo>
                  <a:lnTo>
                    <a:pt x="198" y="65"/>
                  </a:lnTo>
                  <a:lnTo>
                    <a:pt x="160" y="49"/>
                  </a:lnTo>
                  <a:lnTo>
                    <a:pt x="140" y="43"/>
                  </a:lnTo>
                  <a:lnTo>
                    <a:pt x="117" y="43"/>
                  </a:lnTo>
                  <a:lnTo>
                    <a:pt x="95" y="45"/>
                  </a:lnTo>
                  <a:lnTo>
                    <a:pt x="77" y="51"/>
                  </a:lnTo>
                  <a:lnTo>
                    <a:pt x="69" y="57"/>
                  </a:lnTo>
                  <a:lnTo>
                    <a:pt x="65" y="63"/>
                  </a:lnTo>
                  <a:lnTo>
                    <a:pt x="61" y="73"/>
                  </a:lnTo>
                  <a:lnTo>
                    <a:pt x="61" y="83"/>
                  </a:lnTo>
                  <a:lnTo>
                    <a:pt x="63" y="93"/>
                  </a:lnTo>
                  <a:lnTo>
                    <a:pt x="67" y="103"/>
                  </a:lnTo>
                  <a:lnTo>
                    <a:pt x="71" y="107"/>
                  </a:lnTo>
                  <a:lnTo>
                    <a:pt x="79" y="111"/>
                  </a:lnTo>
                  <a:lnTo>
                    <a:pt x="87" y="115"/>
                  </a:lnTo>
                  <a:lnTo>
                    <a:pt x="97" y="119"/>
                  </a:lnTo>
                  <a:lnTo>
                    <a:pt x="150" y="135"/>
                  </a:lnTo>
                  <a:lnTo>
                    <a:pt x="182" y="148"/>
                  </a:lnTo>
                  <a:lnTo>
                    <a:pt x="206" y="166"/>
                  </a:lnTo>
                  <a:lnTo>
                    <a:pt x="218" y="188"/>
                  </a:lnTo>
                  <a:lnTo>
                    <a:pt x="224" y="214"/>
                  </a:lnTo>
                  <a:lnTo>
                    <a:pt x="220" y="240"/>
                  </a:lnTo>
                  <a:lnTo>
                    <a:pt x="210" y="259"/>
                  </a:lnTo>
                  <a:lnTo>
                    <a:pt x="194" y="279"/>
                  </a:lnTo>
                  <a:lnTo>
                    <a:pt x="172" y="293"/>
                  </a:lnTo>
                  <a:lnTo>
                    <a:pt x="144" y="301"/>
                  </a:lnTo>
                  <a:lnTo>
                    <a:pt x="113" y="303"/>
                  </a:lnTo>
                  <a:lnTo>
                    <a:pt x="79" y="301"/>
                  </a:lnTo>
                  <a:lnTo>
                    <a:pt x="49" y="293"/>
                  </a:lnTo>
                  <a:lnTo>
                    <a:pt x="24" y="281"/>
                  </a:lnTo>
                  <a:lnTo>
                    <a:pt x="0" y="265"/>
                  </a:lnTo>
                  <a:lnTo>
                    <a:pt x="24" y="230"/>
                  </a:lnTo>
                  <a:lnTo>
                    <a:pt x="43" y="242"/>
                  </a:lnTo>
                  <a:lnTo>
                    <a:pt x="65"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1" y="28"/>
                  </a:lnTo>
                  <a:lnTo>
                    <a:pt x="41" y="20"/>
                  </a:lnTo>
                  <a:lnTo>
                    <a:pt x="55" y="12"/>
                  </a:lnTo>
                  <a:lnTo>
                    <a:pt x="75"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82" name="Freeform 81"/>
            <p:cNvSpPr>
              <a:spLocks noEditPoints="1"/>
            </p:cNvSpPr>
            <p:nvPr userDrawn="1"/>
          </p:nvSpPr>
          <p:spPr bwMode="auto">
            <a:xfrm>
              <a:off x="6994525" y="2068513"/>
              <a:ext cx="42863" cy="319087"/>
            </a:xfrm>
            <a:custGeom>
              <a:avLst/>
              <a:gdLst>
                <a:gd name="T0" fmla="*/ 2 w 53"/>
                <a:gd name="T1" fmla="*/ 115 h 402"/>
                <a:gd name="T2" fmla="*/ 53 w 53"/>
                <a:gd name="T3" fmla="*/ 115 h 402"/>
                <a:gd name="T4" fmla="*/ 53 w 53"/>
                <a:gd name="T5" fmla="*/ 402 h 402"/>
                <a:gd name="T6" fmla="*/ 2 w 53"/>
                <a:gd name="T7" fmla="*/ 402 h 402"/>
                <a:gd name="T8" fmla="*/ 2 w 53"/>
                <a:gd name="T9" fmla="*/ 115 h 402"/>
                <a:gd name="T10" fmla="*/ 0 w 53"/>
                <a:gd name="T11" fmla="*/ 0 h 402"/>
                <a:gd name="T12" fmla="*/ 53 w 53"/>
                <a:gd name="T13" fmla="*/ 0 h 402"/>
                <a:gd name="T14" fmla="*/ 53 w 53"/>
                <a:gd name="T15" fmla="*/ 57 h 402"/>
                <a:gd name="T16" fmla="*/ 0 w 53"/>
                <a:gd name="T17" fmla="*/ 57 h 402"/>
                <a:gd name="T18" fmla="*/ 0 w 53"/>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02">
                  <a:moveTo>
                    <a:pt x="2" y="115"/>
                  </a:moveTo>
                  <a:lnTo>
                    <a:pt x="53" y="115"/>
                  </a:lnTo>
                  <a:lnTo>
                    <a:pt x="53" y="402"/>
                  </a:lnTo>
                  <a:lnTo>
                    <a:pt x="2" y="402"/>
                  </a:lnTo>
                  <a:lnTo>
                    <a:pt x="2" y="115"/>
                  </a:lnTo>
                  <a:close/>
                  <a:moveTo>
                    <a:pt x="0" y="0"/>
                  </a:moveTo>
                  <a:lnTo>
                    <a:pt x="53" y="0"/>
                  </a:lnTo>
                  <a:lnTo>
                    <a:pt x="53"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83" name="Freeform 82"/>
            <p:cNvSpPr>
              <a:spLocks/>
            </p:cNvSpPr>
            <p:nvPr userDrawn="1"/>
          </p:nvSpPr>
          <p:spPr bwMode="auto">
            <a:xfrm>
              <a:off x="7104063" y="2152650"/>
              <a:ext cx="200025" cy="234950"/>
            </a:xfrm>
            <a:custGeom>
              <a:avLst/>
              <a:gdLst>
                <a:gd name="T0" fmla="*/ 148 w 251"/>
                <a:gd name="T1" fmla="*/ 0 h 295"/>
                <a:gd name="T2" fmla="*/ 178 w 251"/>
                <a:gd name="T3" fmla="*/ 4 h 295"/>
                <a:gd name="T4" fmla="*/ 204 w 251"/>
                <a:gd name="T5" fmla="*/ 12 h 295"/>
                <a:gd name="T6" fmla="*/ 224 w 251"/>
                <a:gd name="T7" fmla="*/ 28 h 295"/>
                <a:gd name="T8" fmla="*/ 239 w 251"/>
                <a:gd name="T9" fmla="*/ 49 h 295"/>
                <a:gd name="T10" fmla="*/ 247 w 251"/>
                <a:gd name="T11" fmla="*/ 77 h 295"/>
                <a:gd name="T12" fmla="*/ 251 w 251"/>
                <a:gd name="T13" fmla="*/ 111 h 295"/>
                <a:gd name="T14" fmla="*/ 251 w 251"/>
                <a:gd name="T15" fmla="*/ 295 h 295"/>
                <a:gd name="T16" fmla="*/ 200 w 251"/>
                <a:gd name="T17" fmla="*/ 295 h 295"/>
                <a:gd name="T18" fmla="*/ 200 w 251"/>
                <a:gd name="T19" fmla="*/ 117 h 295"/>
                <a:gd name="T20" fmla="*/ 198 w 251"/>
                <a:gd name="T21" fmla="*/ 93 h 295"/>
                <a:gd name="T22" fmla="*/ 192 w 251"/>
                <a:gd name="T23" fmla="*/ 75 h 295"/>
                <a:gd name="T24" fmla="*/ 184 w 251"/>
                <a:gd name="T25" fmla="*/ 61 h 295"/>
                <a:gd name="T26" fmla="*/ 172 w 251"/>
                <a:gd name="T27" fmla="*/ 51 h 295"/>
                <a:gd name="T28" fmla="*/ 156 w 251"/>
                <a:gd name="T29" fmla="*/ 45 h 295"/>
                <a:gd name="T30" fmla="*/ 136 w 251"/>
                <a:gd name="T31" fmla="*/ 43 h 295"/>
                <a:gd name="T32" fmla="*/ 113 w 251"/>
                <a:gd name="T33" fmla="*/ 47 h 295"/>
                <a:gd name="T34" fmla="*/ 91 w 251"/>
                <a:gd name="T35" fmla="*/ 55 h 295"/>
                <a:gd name="T36" fmla="*/ 75 w 251"/>
                <a:gd name="T37" fmla="*/ 69 h 295"/>
                <a:gd name="T38" fmla="*/ 61 w 251"/>
                <a:gd name="T39" fmla="*/ 89 h 295"/>
                <a:gd name="T40" fmla="*/ 53 w 251"/>
                <a:gd name="T41" fmla="*/ 113 h 295"/>
                <a:gd name="T42" fmla="*/ 51 w 251"/>
                <a:gd name="T43" fmla="*/ 142 h 295"/>
                <a:gd name="T44" fmla="*/ 51 w 251"/>
                <a:gd name="T45" fmla="*/ 295 h 295"/>
                <a:gd name="T46" fmla="*/ 0 w 251"/>
                <a:gd name="T47" fmla="*/ 295 h 295"/>
                <a:gd name="T48" fmla="*/ 0 w 251"/>
                <a:gd name="T49" fmla="*/ 8 h 295"/>
                <a:gd name="T50" fmla="*/ 25 w 251"/>
                <a:gd name="T51" fmla="*/ 8 h 295"/>
                <a:gd name="T52" fmla="*/ 35 w 251"/>
                <a:gd name="T53" fmla="*/ 8 h 295"/>
                <a:gd name="T54" fmla="*/ 41 w 251"/>
                <a:gd name="T55" fmla="*/ 10 h 295"/>
                <a:gd name="T56" fmla="*/ 45 w 251"/>
                <a:gd name="T57" fmla="*/ 16 h 295"/>
                <a:gd name="T58" fmla="*/ 49 w 251"/>
                <a:gd name="T59" fmla="*/ 20 h 295"/>
                <a:gd name="T60" fmla="*/ 49 w 251"/>
                <a:gd name="T61" fmla="*/ 28 h 295"/>
                <a:gd name="T62" fmla="*/ 49 w 251"/>
                <a:gd name="T63" fmla="*/ 51 h 295"/>
                <a:gd name="T64" fmla="*/ 65 w 251"/>
                <a:gd name="T65" fmla="*/ 30 h 295"/>
                <a:gd name="T66" fmla="*/ 89 w 251"/>
                <a:gd name="T67" fmla="*/ 14 h 295"/>
                <a:gd name="T68" fmla="*/ 117 w 251"/>
                <a:gd name="T69" fmla="*/ 4 h 295"/>
                <a:gd name="T70" fmla="*/ 148 w 251"/>
                <a:gd name="T7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295">
                  <a:moveTo>
                    <a:pt x="148" y="0"/>
                  </a:moveTo>
                  <a:lnTo>
                    <a:pt x="178" y="4"/>
                  </a:lnTo>
                  <a:lnTo>
                    <a:pt x="204" y="12"/>
                  </a:lnTo>
                  <a:lnTo>
                    <a:pt x="224" y="28"/>
                  </a:lnTo>
                  <a:lnTo>
                    <a:pt x="239" y="49"/>
                  </a:lnTo>
                  <a:lnTo>
                    <a:pt x="247" y="77"/>
                  </a:lnTo>
                  <a:lnTo>
                    <a:pt x="251" y="111"/>
                  </a:lnTo>
                  <a:lnTo>
                    <a:pt x="251" y="295"/>
                  </a:lnTo>
                  <a:lnTo>
                    <a:pt x="200" y="295"/>
                  </a:lnTo>
                  <a:lnTo>
                    <a:pt x="200" y="117"/>
                  </a:lnTo>
                  <a:lnTo>
                    <a:pt x="198" y="93"/>
                  </a:lnTo>
                  <a:lnTo>
                    <a:pt x="192" y="75"/>
                  </a:lnTo>
                  <a:lnTo>
                    <a:pt x="184" y="61"/>
                  </a:lnTo>
                  <a:lnTo>
                    <a:pt x="172" y="51"/>
                  </a:lnTo>
                  <a:lnTo>
                    <a:pt x="156" y="45"/>
                  </a:lnTo>
                  <a:lnTo>
                    <a:pt x="136" y="43"/>
                  </a:lnTo>
                  <a:lnTo>
                    <a:pt x="113" y="47"/>
                  </a:lnTo>
                  <a:lnTo>
                    <a:pt x="91" y="55"/>
                  </a:lnTo>
                  <a:lnTo>
                    <a:pt x="75" y="69"/>
                  </a:lnTo>
                  <a:lnTo>
                    <a:pt x="61" y="89"/>
                  </a:lnTo>
                  <a:lnTo>
                    <a:pt x="53" y="113"/>
                  </a:lnTo>
                  <a:lnTo>
                    <a:pt x="51" y="142"/>
                  </a:lnTo>
                  <a:lnTo>
                    <a:pt x="51" y="295"/>
                  </a:lnTo>
                  <a:lnTo>
                    <a:pt x="0" y="295"/>
                  </a:lnTo>
                  <a:lnTo>
                    <a:pt x="0" y="8"/>
                  </a:lnTo>
                  <a:lnTo>
                    <a:pt x="25" y="8"/>
                  </a:lnTo>
                  <a:lnTo>
                    <a:pt x="35" y="8"/>
                  </a:lnTo>
                  <a:lnTo>
                    <a:pt x="41" y="10"/>
                  </a:lnTo>
                  <a:lnTo>
                    <a:pt x="45" y="16"/>
                  </a:lnTo>
                  <a:lnTo>
                    <a:pt x="49" y="20"/>
                  </a:lnTo>
                  <a:lnTo>
                    <a:pt x="49" y="28"/>
                  </a:lnTo>
                  <a:lnTo>
                    <a:pt x="49" y="51"/>
                  </a:lnTo>
                  <a:lnTo>
                    <a:pt x="65" y="30"/>
                  </a:lnTo>
                  <a:lnTo>
                    <a:pt x="89" y="14"/>
                  </a:lnTo>
                  <a:lnTo>
                    <a:pt x="117" y="4"/>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84" name="Freeform 83"/>
            <p:cNvSpPr>
              <a:spLocks/>
            </p:cNvSpPr>
            <p:nvPr userDrawn="1"/>
          </p:nvSpPr>
          <p:spPr bwMode="auto">
            <a:xfrm>
              <a:off x="7348538" y="2152650"/>
              <a:ext cx="176213" cy="241300"/>
            </a:xfrm>
            <a:custGeom>
              <a:avLst/>
              <a:gdLst>
                <a:gd name="T0" fmla="*/ 143 w 222"/>
                <a:gd name="T1" fmla="*/ 2 h 303"/>
                <a:gd name="T2" fmla="*/ 194 w 222"/>
                <a:gd name="T3" fmla="*/ 16 h 303"/>
                <a:gd name="T4" fmla="*/ 196 w 222"/>
                <a:gd name="T5" fmla="*/ 65 h 303"/>
                <a:gd name="T6" fmla="*/ 141 w 222"/>
                <a:gd name="T7" fmla="*/ 43 h 303"/>
                <a:gd name="T8" fmla="*/ 95 w 222"/>
                <a:gd name="T9" fmla="*/ 45 h 303"/>
                <a:gd name="T10" fmla="*/ 69 w 222"/>
                <a:gd name="T11" fmla="*/ 57 h 303"/>
                <a:gd name="T12" fmla="*/ 61 w 222"/>
                <a:gd name="T13" fmla="*/ 73 h 303"/>
                <a:gd name="T14" fmla="*/ 61 w 222"/>
                <a:gd name="T15" fmla="*/ 93 h 303"/>
                <a:gd name="T16" fmla="*/ 71 w 222"/>
                <a:gd name="T17" fmla="*/ 107 h 303"/>
                <a:gd name="T18" fmla="*/ 87 w 222"/>
                <a:gd name="T19" fmla="*/ 115 h 303"/>
                <a:gd name="T20" fmla="*/ 150 w 222"/>
                <a:gd name="T21" fmla="*/ 135 h 303"/>
                <a:gd name="T22" fmla="*/ 206 w 222"/>
                <a:gd name="T23" fmla="*/ 166 h 303"/>
                <a:gd name="T24" fmla="*/ 222 w 222"/>
                <a:gd name="T25" fmla="*/ 214 h 303"/>
                <a:gd name="T26" fmla="*/ 210 w 222"/>
                <a:gd name="T27" fmla="*/ 259 h 303"/>
                <a:gd name="T28" fmla="*/ 172 w 222"/>
                <a:gd name="T29" fmla="*/ 293 h 303"/>
                <a:gd name="T30" fmla="*/ 113 w 222"/>
                <a:gd name="T31" fmla="*/ 303 h 303"/>
                <a:gd name="T32" fmla="*/ 49 w 222"/>
                <a:gd name="T33" fmla="*/ 293 h 303"/>
                <a:gd name="T34" fmla="*/ 0 w 222"/>
                <a:gd name="T35" fmla="*/ 265 h 303"/>
                <a:gd name="T36" fmla="*/ 43 w 222"/>
                <a:gd name="T37" fmla="*/ 242 h 303"/>
                <a:gd name="T38" fmla="*/ 87 w 222"/>
                <a:gd name="T39" fmla="*/ 257 h 303"/>
                <a:gd name="T40" fmla="*/ 137 w 222"/>
                <a:gd name="T41" fmla="*/ 257 h 303"/>
                <a:gd name="T42" fmla="*/ 168 w 222"/>
                <a:gd name="T43" fmla="*/ 236 h 303"/>
                <a:gd name="T44" fmla="*/ 170 w 222"/>
                <a:gd name="T45" fmla="*/ 206 h 303"/>
                <a:gd name="T46" fmla="*/ 164 w 222"/>
                <a:gd name="T47" fmla="*/ 192 h 303"/>
                <a:gd name="T48" fmla="*/ 146 w 222"/>
                <a:gd name="T49" fmla="*/ 182 h 303"/>
                <a:gd name="T50" fmla="*/ 81 w 222"/>
                <a:gd name="T51" fmla="*/ 160 h 303"/>
                <a:gd name="T52" fmla="*/ 28 w 222"/>
                <a:gd name="T53" fmla="*/ 131 h 303"/>
                <a:gd name="T54" fmla="*/ 10 w 222"/>
                <a:gd name="T55" fmla="*/ 83 h 303"/>
                <a:gd name="T56" fmla="*/ 18 w 222"/>
                <a:gd name="T57" fmla="*/ 47 h 303"/>
                <a:gd name="T58" fmla="*/ 32 w 222"/>
                <a:gd name="T59" fmla="*/ 28 h 303"/>
                <a:gd name="T60" fmla="*/ 55 w 222"/>
                <a:gd name="T61" fmla="*/ 12 h 303"/>
                <a:gd name="T62" fmla="*/ 95 w 222"/>
                <a:gd name="T63"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3">
                  <a:moveTo>
                    <a:pt x="117" y="0"/>
                  </a:moveTo>
                  <a:lnTo>
                    <a:pt x="143" y="2"/>
                  </a:lnTo>
                  <a:lnTo>
                    <a:pt x="170" y="8"/>
                  </a:lnTo>
                  <a:lnTo>
                    <a:pt x="194" y="16"/>
                  </a:lnTo>
                  <a:lnTo>
                    <a:pt x="216" y="30"/>
                  </a:lnTo>
                  <a:lnTo>
                    <a:pt x="196" y="65"/>
                  </a:lnTo>
                  <a:lnTo>
                    <a:pt x="160" y="49"/>
                  </a:lnTo>
                  <a:lnTo>
                    <a:pt x="141" y="43"/>
                  </a:lnTo>
                  <a:lnTo>
                    <a:pt x="117" y="43"/>
                  </a:lnTo>
                  <a:lnTo>
                    <a:pt x="95" y="45"/>
                  </a:lnTo>
                  <a:lnTo>
                    <a:pt x="77" y="51"/>
                  </a:lnTo>
                  <a:lnTo>
                    <a:pt x="69" y="57"/>
                  </a:lnTo>
                  <a:lnTo>
                    <a:pt x="65" y="63"/>
                  </a:lnTo>
                  <a:lnTo>
                    <a:pt x="61" y="73"/>
                  </a:lnTo>
                  <a:lnTo>
                    <a:pt x="61" y="83"/>
                  </a:lnTo>
                  <a:lnTo>
                    <a:pt x="61" y="93"/>
                  </a:lnTo>
                  <a:lnTo>
                    <a:pt x="67" y="103"/>
                  </a:lnTo>
                  <a:lnTo>
                    <a:pt x="71" y="107"/>
                  </a:lnTo>
                  <a:lnTo>
                    <a:pt x="77" y="111"/>
                  </a:lnTo>
                  <a:lnTo>
                    <a:pt x="87" y="115"/>
                  </a:lnTo>
                  <a:lnTo>
                    <a:pt x="97" y="119"/>
                  </a:lnTo>
                  <a:lnTo>
                    <a:pt x="150" y="135"/>
                  </a:lnTo>
                  <a:lnTo>
                    <a:pt x="182" y="148"/>
                  </a:lnTo>
                  <a:lnTo>
                    <a:pt x="206" y="166"/>
                  </a:lnTo>
                  <a:lnTo>
                    <a:pt x="218" y="188"/>
                  </a:lnTo>
                  <a:lnTo>
                    <a:pt x="222" y="214"/>
                  </a:lnTo>
                  <a:lnTo>
                    <a:pt x="220" y="240"/>
                  </a:lnTo>
                  <a:lnTo>
                    <a:pt x="210" y="259"/>
                  </a:lnTo>
                  <a:lnTo>
                    <a:pt x="194" y="279"/>
                  </a:lnTo>
                  <a:lnTo>
                    <a:pt x="172" y="293"/>
                  </a:lnTo>
                  <a:lnTo>
                    <a:pt x="145" y="301"/>
                  </a:lnTo>
                  <a:lnTo>
                    <a:pt x="113" y="303"/>
                  </a:lnTo>
                  <a:lnTo>
                    <a:pt x="79" y="301"/>
                  </a:lnTo>
                  <a:lnTo>
                    <a:pt x="49" y="293"/>
                  </a:lnTo>
                  <a:lnTo>
                    <a:pt x="24" y="281"/>
                  </a:lnTo>
                  <a:lnTo>
                    <a:pt x="0" y="265"/>
                  </a:lnTo>
                  <a:lnTo>
                    <a:pt x="24" y="230"/>
                  </a:lnTo>
                  <a:lnTo>
                    <a:pt x="43" y="242"/>
                  </a:lnTo>
                  <a:lnTo>
                    <a:pt x="63"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2" y="28"/>
                  </a:lnTo>
                  <a:lnTo>
                    <a:pt x="39" y="20"/>
                  </a:lnTo>
                  <a:lnTo>
                    <a:pt x="55" y="12"/>
                  </a:lnTo>
                  <a:lnTo>
                    <a:pt x="73"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85" name="Freeform 84"/>
            <p:cNvSpPr>
              <a:spLocks noEditPoints="1"/>
            </p:cNvSpPr>
            <p:nvPr userDrawn="1"/>
          </p:nvSpPr>
          <p:spPr bwMode="auto">
            <a:xfrm>
              <a:off x="7575550" y="2068513"/>
              <a:ext cx="42863" cy="319087"/>
            </a:xfrm>
            <a:custGeom>
              <a:avLst/>
              <a:gdLst>
                <a:gd name="T0" fmla="*/ 2 w 54"/>
                <a:gd name="T1" fmla="*/ 115 h 402"/>
                <a:gd name="T2" fmla="*/ 54 w 54"/>
                <a:gd name="T3" fmla="*/ 115 h 402"/>
                <a:gd name="T4" fmla="*/ 54 w 54"/>
                <a:gd name="T5" fmla="*/ 402 h 402"/>
                <a:gd name="T6" fmla="*/ 2 w 54"/>
                <a:gd name="T7" fmla="*/ 402 h 402"/>
                <a:gd name="T8" fmla="*/ 2 w 54"/>
                <a:gd name="T9" fmla="*/ 115 h 402"/>
                <a:gd name="T10" fmla="*/ 0 w 54"/>
                <a:gd name="T11" fmla="*/ 0 h 402"/>
                <a:gd name="T12" fmla="*/ 54 w 54"/>
                <a:gd name="T13" fmla="*/ 0 h 402"/>
                <a:gd name="T14" fmla="*/ 54 w 54"/>
                <a:gd name="T15" fmla="*/ 57 h 402"/>
                <a:gd name="T16" fmla="*/ 0 w 54"/>
                <a:gd name="T17" fmla="*/ 57 h 402"/>
                <a:gd name="T18" fmla="*/ 0 w 54"/>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2">
                  <a:moveTo>
                    <a:pt x="2" y="115"/>
                  </a:moveTo>
                  <a:lnTo>
                    <a:pt x="54" y="115"/>
                  </a:lnTo>
                  <a:lnTo>
                    <a:pt x="54" y="402"/>
                  </a:lnTo>
                  <a:lnTo>
                    <a:pt x="2" y="402"/>
                  </a:lnTo>
                  <a:lnTo>
                    <a:pt x="2" y="115"/>
                  </a:lnTo>
                  <a:close/>
                  <a:moveTo>
                    <a:pt x="0" y="0"/>
                  </a:moveTo>
                  <a:lnTo>
                    <a:pt x="54" y="0"/>
                  </a:lnTo>
                  <a:lnTo>
                    <a:pt x="54"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86" name="Freeform 85"/>
            <p:cNvSpPr>
              <a:spLocks noEditPoints="1"/>
            </p:cNvSpPr>
            <p:nvPr userDrawn="1"/>
          </p:nvSpPr>
          <p:spPr bwMode="auto">
            <a:xfrm>
              <a:off x="7669213" y="2060575"/>
              <a:ext cx="219075" cy="333375"/>
            </a:xfrm>
            <a:custGeom>
              <a:avLst/>
              <a:gdLst>
                <a:gd name="T0" fmla="*/ 141 w 278"/>
                <a:gd name="T1" fmla="*/ 160 h 420"/>
                <a:gd name="T2" fmla="*/ 115 w 278"/>
                <a:gd name="T3" fmla="*/ 164 h 420"/>
                <a:gd name="T4" fmla="*/ 93 w 278"/>
                <a:gd name="T5" fmla="*/ 174 h 420"/>
                <a:gd name="T6" fmla="*/ 77 w 278"/>
                <a:gd name="T7" fmla="*/ 190 h 420"/>
                <a:gd name="T8" fmla="*/ 64 w 278"/>
                <a:gd name="T9" fmla="*/ 210 h 420"/>
                <a:gd name="T10" fmla="*/ 58 w 278"/>
                <a:gd name="T11" fmla="*/ 238 h 420"/>
                <a:gd name="T12" fmla="*/ 54 w 278"/>
                <a:gd name="T13" fmla="*/ 269 h 420"/>
                <a:gd name="T14" fmla="*/ 58 w 278"/>
                <a:gd name="T15" fmla="*/ 301 h 420"/>
                <a:gd name="T16" fmla="*/ 64 w 278"/>
                <a:gd name="T17" fmla="*/ 327 h 420"/>
                <a:gd name="T18" fmla="*/ 77 w 278"/>
                <a:gd name="T19" fmla="*/ 349 h 420"/>
                <a:gd name="T20" fmla="*/ 93 w 278"/>
                <a:gd name="T21" fmla="*/ 365 h 420"/>
                <a:gd name="T22" fmla="*/ 115 w 278"/>
                <a:gd name="T23" fmla="*/ 372 h 420"/>
                <a:gd name="T24" fmla="*/ 141 w 278"/>
                <a:gd name="T25" fmla="*/ 376 h 420"/>
                <a:gd name="T26" fmla="*/ 167 w 278"/>
                <a:gd name="T27" fmla="*/ 372 h 420"/>
                <a:gd name="T28" fmla="*/ 186 w 278"/>
                <a:gd name="T29" fmla="*/ 363 h 420"/>
                <a:gd name="T30" fmla="*/ 204 w 278"/>
                <a:gd name="T31" fmla="*/ 347 h 420"/>
                <a:gd name="T32" fmla="*/ 216 w 278"/>
                <a:gd name="T33" fmla="*/ 325 h 420"/>
                <a:gd name="T34" fmla="*/ 224 w 278"/>
                <a:gd name="T35" fmla="*/ 299 h 420"/>
                <a:gd name="T36" fmla="*/ 226 w 278"/>
                <a:gd name="T37" fmla="*/ 269 h 420"/>
                <a:gd name="T38" fmla="*/ 224 w 278"/>
                <a:gd name="T39" fmla="*/ 236 h 420"/>
                <a:gd name="T40" fmla="*/ 218 w 278"/>
                <a:gd name="T41" fmla="*/ 210 h 420"/>
                <a:gd name="T42" fmla="*/ 204 w 278"/>
                <a:gd name="T43" fmla="*/ 188 h 420"/>
                <a:gd name="T44" fmla="*/ 188 w 278"/>
                <a:gd name="T45" fmla="*/ 174 h 420"/>
                <a:gd name="T46" fmla="*/ 167 w 278"/>
                <a:gd name="T47" fmla="*/ 164 h 420"/>
                <a:gd name="T48" fmla="*/ 141 w 278"/>
                <a:gd name="T49" fmla="*/ 160 h 420"/>
                <a:gd name="T50" fmla="*/ 226 w 278"/>
                <a:gd name="T51" fmla="*/ 0 h 420"/>
                <a:gd name="T52" fmla="*/ 278 w 278"/>
                <a:gd name="T53" fmla="*/ 0 h 420"/>
                <a:gd name="T54" fmla="*/ 278 w 278"/>
                <a:gd name="T55" fmla="*/ 412 h 420"/>
                <a:gd name="T56" fmla="*/ 250 w 278"/>
                <a:gd name="T57" fmla="*/ 412 h 420"/>
                <a:gd name="T58" fmla="*/ 242 w 278"/>
                <a:gd name="T59" fmla="*/ 412 h 420"/>
                <a:gd name="T60" fmla="*/ 236 w 278"/>
                <a:gd name="T61" fmla="*/ 410 h 420"/>
                <a:gd name="T62" fmla="*/ 230 w 278"/>
                <a:gd name="T63" fmla="*/ 406 h 420"/>
                <a:gd name="T64" fmla="*/ 228 w 278"/>
                <a:gd name="T65" fmla="*/ 400 h 420"/>
                <a:gd name="T66" fmla="*/ 226 w 278"/>
                <a:gd name="T67" fmla="*/ 392 h 420"/>
                <a:gd name="T68" fmla="*/ 226 w 278"/>
                <a:gd name="T69" fmla="*/ 370 h 420"/>
                <a:gd name="T70" fmla="*/ 210 w 278"/>
                <a:gd name="T71" fmla="*/ 390 h 420"/>
                <a:gd name="T72" fmla="*/ 188 w 278"/>
                <a:gd name="T73" fmla="*/ 406 h 420"/>
                <a:gd name="T74" fmla="*/ 161 w 278"/>
                <a:gd name="T75" fmla="*/ 416 h 420"/>
                <a:gd name="T76" fmla="*/ 129 w 278"/>
                <a:gd name="T77" fmla="*/ 420 h 420"/>
                <a:gd name="T78" fmla="*/ 99 w 278"/>
                <a:gd name="T79" fmla="*/ 418 h 420"/>
                <a:gd name="T80" fmla="*/ 73 w 278"/>
                <a:gd name="T81" fmla="*/ 410 h 420"/>
                <a:gd name="T82" fmla="*/ 52 w 278"/>
                <a:gd name="T83" fmla="*/ 396 h 420"/>
                <a:gd name="T84" fmla="*/ 34 w 278"/>
                <a:gd name="T85" fmla="*/ 378 h 420"/>
                <a:gd name="T86" fmla="*/ 20 w 278"/>
                <a:gd name="T87" fmla="*/ 357 h 420"/>
                <a:gd name="T88" fmla="*/ 10 w 278"/>
                <a:gd name="T89" fmla="*/ 331 h 420"/>
                <a:gd name="T90" fmla="*/ 2 w 278"/>
                <a:gd name="T91" fmla="*/ 301 h 420"/>
                <a:gd name="T92" fmla="*/ 0 w 278"/>
                <a:gd name="T93" fmla="*/ 269 h 420"/>
                <a:gd name="T94" fmla="*/ 2 w 278"/>
                <a:gd name="T95" fmla="*/ 236 h 420"/>
                <a:gd name="T96" fmla="*/ 10 w 278"/>
                <a:gd name="T97" fmla="*/ 208 h 420"/>
                <a:gd name="T98" fmla="*/ 20 w 278"/>
                <a:gd name="T99" fmla="*/ 182 h 420"/>
                <a:gd name="T100" fmla="*/ 36 w 278"/>
                <a:gd name="T101" fmla="*/ 160 h 420"/>
                <a:gd name="T102" fmla="*/ 54 w 278"/>
                <a:gd name="T103" fmla="*/ 141 h 420"/>
                <a:gd name="T104" fmla="*/ 77 w 278"/>
                <a:gd name="T105" fmla="*/ 129 h 420"/>
                <a:gd name="T106" fmla="*/ 103 w 278"/>
                <a:gd name="T107" fmla="*/ 119 h 420"/>
                <a:gd name="T108" fmla="*/ 133 w 278"/>
                <a:gd name="T109" fmla="*/ 117 h 420"/>
                <a:gd name="T110" fmla="*/ 163 w 278"/>
                <a:gd name="T111" fmla="*/ 121 h 420"/>
                <a:gd name="T112" fmla="*/ 188 w 278"/>
                <a:gd name="T113" fmla="*/ 129 h 420"/>
                <a:gd name="T114" fmla="*/ 208 w 278"/>
                <a:gd name="T115" fmla="*/ 143 h 420"/>
                <a:gd name="T116" fmla="*/ 226 w 278"/>
                <a:gd name="T117" fmla="*/ 162 h 420"/>
                <a:gd name="T118" fmla="*/ 226 w 278"/>
                <a:gd name="T1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420">
                  <a:moveTo>
                    <a:pt x="141" y="160"/>
                  </a:moveTo>
                  <a:lnTo>
                    <a:pt x="115" y="164"/>
                  </a:lnTo>
                  <a:lnTo>
                    <a:pt x="93" y="174"/>
                  </a:lnTo>
                  <a:lnTo>
                    <a:pt x="77" y="190"/>
                  </a:lnTo>
                  <a:lnTo>
                    <a:pt x="64" y="210"/>
                  </a:lnTo>
                  <a:lnTo>
                    <a:pt x="58" y="238"/>
                  </a:lnTo>
                  <a:lnTo>
                    <a:pt x="54" y="269"/>
                  </a:lnTo>
                  <a:lnTo>
                    <a:pt x="58" y="301"/>
                  </a:lnTo>
                  <a:lnTo>
                    <a:pt x="64" y="327"/>
                  </a:lnTo>
                  <a:lnTo>
                    <a:pt x="77" y="349"/>
                  </a:lnTo>
                  <a:lnTo>
                    <a:pt x="93" y="365"/>
                  </a:lnTo>
                  <a:lnTo>
                    <a:pt x="115" y="372"/>
                  </a:lnTo>
                  <a:lnTo>
                    <a:pt x="141" y="376"/>
                  </a:lnTo>
                  <a:lnTo>
                    <a:pt x="167" y="372"/>
                  </a:lnTo>
                  <a:lnTo>
                    <a:pt x="186" y="363"/>
                  </a:lnTo>
                  <a:lnTo>
                    <a:pt x="204" y="347"/>
                  </a:lnTo>
                  <a:lnTo>
                    <a:pt x="216" y="325"/>
                  </a:lnTo>
                  <a:lnTo>
                    <a:pt x="224" y="299"/>
                  </a:lnTo>
                  <a:lnTo>
                    <a:pt x="226" y="269"/>
                  </a:lnTo>
                  <a:lnTo>
                    <a:pt x="224" y="236"/>
                  </a:lnTo>
                  <a:lnTo>
                    <a:pt x="218" y="210"/>
                  </a:lnTo>
                  <a:lnTo>
                    <a:pt x="204" y="188"/>
                  </a:lnTo>
                  <a:lnTo>
                    <a:pt x="188" y="174"/>
                  </a:lnTo>
                  <a:lnTo>
                    <a:pt x="167" y="164"/>
                  </a:lnTo>
                  <a:lnTo>
                    <a:pt x="141" y="160"/>
                  </a:lnTo>
                  <a:close/>
                  <a:moveTo>
                    <a:pt x="226" y="0"/>
                  </a:moveTo>
                  <a:lnTo>
                    <a:pt x="278" y="0"/>
                  </a:lnTo>
                  <a:lnTo>
                    <a:pt x="278" y="412"/>
                  </a:lnTo>
                  <a:lnTo>
                    <a:pt x="250" y="412"/>
                  </a:lnTo>
                  <a:lnTo>
                    <a:pt x="242" y="412"/>
                  </a:lnTo>
                  <a:lnTo>
                    <a:pt x="236" y="410"/>
                  </a:lnTo>
                  <a:lnTo>
                    <a:pt x="230" y="406"/>
                  </a:lnTo>
                  <a:lnTo>
                    <a:pt x="228" y="400"/>
                  </a:lnTo>
                  <a:lnTo>
                    <a:pt x="226" y="392"/>
                  </a:lnTo>
                  <a:lnTo>
                    <a:pt x="226" y="370"/>
                  </a:lnTo>
                  <a:lnTo>
                    <a:pt x="210" y="390"/>
                  </a:lnTo>
                  <a:lnTo>
                    <a:pt x="188" y="406"/>
                  </a:lnTo>
                  <a:lnTo>
                    <a:pt x="161" y="416"/>
                  </a:lnTo>
                  <a:lnTo>
                    <a:pt x="129" y="420"/>
                  </a:lnTo>
                  <a:lnTo>
                    <a:pt x="99" y="418"/>
                  </a:lnTo>
                  <a:lnTo>
                    <a:pt x="73" y="410"/>
                  </a:lnTo>
                  <a:lnTo>
                    <a:pt x="52" y="396"/>
                  </a:lnTo>
                  <a:lnTo>
                    <a:pt x="34" y="378"/>
                  </a:lnTo>
                  <a:lnTo>
                    <a:pt x="20" y="357"/>
                  </a:lnTo>
                  <a:lnTo>
                    <a:pt x="10" y="331"/>
                  </a:lnTo>
                  <a:lnTo>
                    <a:pt x="2" y="301"/>
                  </a:lnTo>
                  <a:lnTo>
                    <a:pt x="0" y="269"/>
                  </a:lnTo>
                  <a:lnTo>
                    <a:pt x="2" y="236"/>
                  </a:lnTo>
                  <a:lnTo>
                    <a:pt x="10" y="208"/>
                  </a:lnTo>
                  <a:lnTo>
                    <a:pt x="20" y="182"/>
                  </a:lnTo>
                  <a:lnTo>
                    <a:pt x="36" y="160"/>
                  </a:lnTo>
                  <a:lnTo>
                    <a:pt x="54" y="141"/>
                  </a:lnTo>
                  <a:lnTo>
                    <a:pt x="77" y="129"/>
                  </a:lnTo>
                  <a:lnTo>
                    <a:pt x="103" y="119"/>
                  </a:lnTo>
                  <a:lnTo>
                    <a:pt x="133" y="117"/>
                  </a:lnTo>
                  <a:lnTo>
                    <a:pt x="163" y="121"/>
                  </a:lnTo>
                  <a:lnTo>
                    <a:pt x="188" y="129"/>
                  </a:lnTo>
                  <a:lnTo>
                    <a:pt x="208" y="143"/>
                  </a:lnTo>
                  <a:lnTo>
                    <a:pt x="226" y="162"/>
                  </a:lnTo>
                  <a:lnTo>
                    <a:pt x="2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87" name="Freeform 86"/>
            <p:cNvSpPr>
              <a:spLocks noEditPoints="1"/>
            </p:cNvSpPr>
            <p:nvPr userDrawn="1"/>
          </p:nvSpPr>
          <p:spPr bwMode="auto">
            <a:xfrm>
              <a:off x="7940675" y="2152650"/>
              <a:ext cx="204788" cy="241300"/>
            </a:xfrm>
            <a:custGeom>
              <a:avLst/>
              <a:gdLst>
                <a:gd name="T0" fmla="*/ 139 w 258"/>
                <a:gd name="T1" fmla="*/ 43 h 303"/>
                <a:gd name="T2" fmla="*/ 117 w 258"/>
                <a:gd name="T3" fmla="*/ 45 h 303"/>
                <a:gd name="T4" fmla="*/ 97 w 258"/>
                <a:gd name="T5" fmla="*/ 51 h 303"/>
                <a:gd name="T6" fmla="*/ 81 w 258"/>
                <a:gd name="T7" fmla="*/ 65 h 303"/>
                <a:gd name="T8" fmla="*/ 67 w 258"/>
                <a:gd name="T9" fmla="*/ 81 h 303"/>
                <a:gd name="T10" fmla="*/ 57 w 258"/>
                <a:gd name="T11" fmla="*/ 101 h 303"/>
                <a:gd name="T12" fmla="*/ 54 w 258"/>
                <a:gd name="T13" fmla="*/ 125 h 303"/>
                <a:gd name="T14" fmla="*/ 208 w 258"/>
                <a:gd name="T15" fmla="*/ 125 h 303"/>
                <a:gd name="T16" fmla="*/ 208 w 258"/>
                <a:gd name="T17" fmla="*/ 121 h 303"/>
                <a:gd name="T18" fmla="*/ 206 w 258"/>
                <a:gd name="T19" fmla="*/ 97 h 303"/>
                <a:gd name="T20" fmla="*/ 200 w 258"/>
                <a:gd name="T21" fmla="*/ 77 h 303"/>
                <a:gd name="T22" fmla="*/ 190 w 258"/>
                <a:gd name="T23" fmla="*/ 63 h 303"/>
                <a:gd name="T24" fmla="*/ 176 w 258"/>
                <a:gd name="T25" fmla="*/ 51 h 303"/>
                <a:gd name="T26" fmla="*/ 161 w 258"/>
                <a:gd name="T27" fmla="*/ 45 h 303"/>
                <a:gd name="T28" fmla="*/ 139 w 258"/>
                <a:gd name="T29" fmla="*/ 43 h 303"/>
                <a:gd name="T30" fmla="*/ 139 w 258"/>
                <a:gd name="T31" fmla="*/ 0 h 303"/>
                <a:gd name="T32" fmla="*/ 166 w 258"/>
                <a:gd name="T33" fmla="*/ 2 h 303"/>
                <a:gd name="T34" fmla="*/ 190 w 258"/>
                <a:gd name="T35" fmla="*/ 10 h 303"/>
                <a:gd name="T36" fmla="*/ 210 w 258"/>
                <a:gd name="T37" fmla="*/ 22 h 303"/>
                <a:gd name="T38" fmla="*/ 226 w 258"/>
                <a:gd name="T39" fmla="*/ 35 h 303"/>
                <a:gd name="T40" fmla="*/ 240 w 258"/>
                <a:gd name="T41" fmla="*/ 55 h 303"/>
                <a:gd name="T42" fmla="*/ 250 w 258"/>
                <a:gd name="T43" fmla="*/ 77 h 303"/>
                <a:gd name="T44" fmla="*/ 256 w 258"/>
                <a:gd name="T45" fmla="*/ 103 h 303"/>
                <a:gd name="T46" fmla="*/ 258 w 258"/>
                <a:gd name="T47" fmla="*/ 131 h 303"/>
                <a:gd name="T48" fmla="*/ 254 w 258"/>
                <a:gd name="T49" fmla="*/ 164 h 303"/>
                <a:gd name="T50" fmla="*/ 52 w 258"/>
                <a:gd name="T51" fmla="*/ 164 h 303"/>
                <a:gd name="T52" fmla="*/ 55 w 258"/>
                <a:gd name="T53" fmla="*/ 192 h 303"/>
                <a:gd name="T54" fmla="*/ 65 w 258"/>
                <a:gd name="T55" fmla="*/ 216 h 303"/>
                <a:gd name="T56" fmla="*/ 79 w 258"/>
                <a:gd name="T57" fmla="*/ 236 h 303"/>
                <a:gd name="T58" fmla="*/ 99 w 258"/>
                <a:gd name="T59" fmla="*/ 248 h 303"/>
                <a:gd name="T60" fmla="*/ 123 w 258"/>
                <a:gd name="T61" fmla="*/ 255 h 303"/>
                <a:gd name="T62" fmla="*/ 151 w 258"/>
                <a:gd name="T63" fmla="*/ 259 h 303"/>
                <a:gd name="T64" fmla="*/ 180 w 258"/>
                <a:gd name="T65" fmla="*/ 255 h 303"/>
                <a:gd name="T66" fmla="*/ 204 w 258"/>
                <a:gd name="T67" fmla="*/ 249 h 303"/>
                <a:gd name="T68" fmla="*/ 224 w 258"/>
                <a:gd name="T69" fmla="*/ 236 h 303"/>
                <a:gd name="T70" fmla="*/ 246 w 258"/>
                <a:gd name="T71" fmla="*/ 269 h 303"/>
                <a:gd name="T72" fmla="*/ 226 w 258"/>
                <a:gd name="T73" fmla="*/ 285 h 303"/>
                <a:gd name="T74" fmla="*/ 202 w 258"/>
                <a:gd name="T75" fmla="*/ 295 h 303"/>
                <a:gd name="T76" fmla="*/ 176 w 258"/>
                <a:gd name="T77" fmla="*/ 301 h 303"/>
                <a:gd name="T78" fmla="*/ 147 w 258"/>
                <a:gd name="T79" fmla="*/ 303 h 303"/>
                <a:gd name="T80" fmla="*/ 115 w 258"/>
                <a:gd name="T81" fmla="*/ 301 h 303"/>
                <a:gd name="T82" fmla="*/ 85 w 258"/>
                <a:gd name="T83" fmla="*/ 293 h 303"/>
                <a:gd name="T84" fmla="*/ 61 w 258"/>
                <a:gd name="T85" fmla="*/ 281 h 303"/>
                <a:gd name="T86" fmla="*/ 40 w 258"/>
                <a:gd name="T87" fmla="*/ 263 h 303"/>
                <a:gd name="T88" fmla="*/ 24 w 258"/>
                <a:gd name="T89" fmla="*/ 242 h 303"/>
                <a:gd name="T90" fmla="*/ 10 w 258"/>
                <a:gd name="T91" fmla="*/ 216 h 303"/>
                <a:gd name="T92" fmla="*/ 2 w 258"/>
                <a:gd name="T93" fmla="*/ 184 h 303"/>
                <a:gd name="T94" fmla="*/ 0 w 258"/>
                <a:gd name="T95" fmla="*/ 148 h 303"/>
                <a:gd name="T96" fmla="*/ 2 w 258"/>
                <a:gd name="T97" fmla="*/ 115 h 303"/>
                <a:gd name="T98" fmla="*/ 10 w 258"/>
                <a:gd name="T99" fmla="*/ 85 h 303"/>
                <a:gd name="T100" fmla="*/ 24 w 258"/>
                <a:gd name="T101" fmla="*/ 59 h 303"/>
                <a:gd name="T102" fmla="*/ 40 w 258"/>
                <a:gd name="T103" fmla="*/ 39 h 303"/>
                <a:gd name="T104" fmla="*/ 59 w 258"/>
                <a:gd name="T105" fmla="*/ 22 h 303"/>
                <a:gd name="T106" fmla="*/ 83 w 258"/>
                <a:gd name="T107" fmla="*/ 10 h 303"/>
                <a:gd name="T108" fmla="*/ 109 w 258"/>
                <a:gd name="T109" fmla="*/ 2 h 303"/>
                <a:gd name="T110" fmla="*/ 139 w 258"/>
                <a:gd name="T11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3">
                  <a:moveTo>
                    <a:pt x="139" y="43"/>
                  </a:moveTo>
                  <a:lnTo>
                    <a:pt x="117" y="45"/>
                  </a:lnTo>
                  <a:lnTo>
                    <a:pt x="97" y="51"/>
                  </a:lnTo>
                  <a:lnTo>
                    <a:pt x="81" y="65"/>
                  </a:lnTo>
                  <a:lnTo>
                    <a:pt x="67" y="81"/>
                  </a:lnTo>
                  <a:lnTo>
                    <a:pt x="57" y="101"/>
                  </a:lnTo>
                  <a:lnTo>
                    <a:pt x="54" y="125"/>
                  </a:lnTo>
                  <a:lnTo>
                    <a:pt x="208" y="125"/>
                  </a:lnTo>
                  <a:lnTo>
                    <a:pt x="208" y="121"/>
                  </a:lnTo>
                  <a:lnTo>
                    <a:pt x="206" y="97"/>
                  </a:lnTo>
                  <a:lnTo>
                    <a:pt x="200" y="77"/>
                  </a:lnTo>
                  <a:lnTo>
                    <a:pt x="190" y="63"/>
                  </a:lnTo>
                  <a:lnTo>
                    <a:pt x="176" y="51"/>
                  </a:lnTo>
                  <a:lnTo>
                    <a:pt x="161" y="45"/>
                  </a:lnTo>
                  <a:lnTo>
                    <a:pt x="139" y="43"/>
                  </a:lnTo>
                  <a:close/>
                  <a:moveTo>
                    <a:pt x="139" y="0"/>
                  </a:moveTo>
                  <a:lnTo>
                    <a:pt x="166" y="2"/>
                  </a:lnTo>
                  <a:lnTo>
                    <a:pt x="190" y="10"/>
                  </a:lnTo>
                  <a:lnTo>
                    <a:pt x="210" y="22"/>
                  </a:lnTo>
                  <a:lnTo>
                    <a:pt x="226" y="35"/>
                  </a:lnTo>
                  <a:lnTo>
                    <a:pt x="240" y="55"/>
                  </a:lnTo>
                  <a:lnTo>
                    <a:pt x="250" y="77"/>
                  </a:lnTo>
                  <a:lnTo>
                    <a:pt x="256" y="103"/>
                  </a:lnTo>
                  <a:lnTo>
                    <a:pt x="258" y="131"/>
                  </a:lnTo>
                  <a:lnTo>
                    <a:pt x="254" y="164"/>
                  </a:lnTo>
                  <a:lnTo>
                    <a:pt x="52" y="164"/>
                  </a:lnTo>
                  <a:lnTo>
                    <a:pt x="55" y="192"/>
                  </a:lnTo>
                  <a:lnTo>
                    <a:pt x="65" y="216"/>
                  </a:lnTo>
                  <a:lnTo>
                    <a:pt x="79" y="236"/>
                  </a:lnTo>
                  <a:lnTo>
                    <a:pt x="99" y="248"/>
                  </a:lnTo>
                  <a:lnTo>
                    <a:pt x="123" y="255"/>
                  </a:lnTo>
                  <a:lnTo>
                    <a:pt x="151" y="259"/>
                  </a:lnTo>
                  <a:lnTo>
                    <a:pt x="180" y="255"/>
                  </a:lnTo>
                  <a:lnTo>
                    <a:pt x="204" y="249"/>
                  </a:lnTo>
                  <a:lnTo>
                    <a:pt x="224" y="236"/>
                  </a:lnTo>
                  <a:lnTo>
                    <a:pt x="246" y="269"/>
                  </a:lnTo>
                  <a:lnTo>
                    <a:pt x="226" y="285"/>
                  </a:lnTo>
                  <a:lnTo>
                    <a:pt x="202" y="295"/>
                  </a:lnTo>
                  <a:lnTo>
                    <a:pt x="176" y="301"/>
                  </a:lnTo>
                  <a:lnTo>
                    <a:pt x="147" y="303"/>
                  </a:lnTo>
                  <a:lnTo>
                    <a:pt x="115" y="301"/>
                  </a:lnTo>
                  <a:lnTo>
                    <a:pt x="85" y="293"/>
                  </a:lnTo>
                  <a:lnTo>
                    <a:pt x="61" y="281"/>
                  </a:lnTo>
                  <a:lnTo>
                    <a:pt x="40" y="263"/>
                  </a:lnTo>
                  <a:lnTo>
                    <a:pt x="24" y="242"/>
                  </a:lnTo>
                  <a:lnTo>
                    <a:pt x="10" y="216"/>
                  </a:lnTo>
                  <a:lnTo>
                    <a:pt x="2" y="184"/>
                  </a:lnTo>
                  <a:lnTo>
                    <a:pt x="0" y="148"/>
                  </a:lnTo>
                  <a:lnTo>
                    <a:pt x="2" y="115"/>
                  </a:lnTo>
                  <a:lnTo>
                    <a:pt x="10" y="85"/>
                  </a:lnTo>
                  <a:lnTo>
                    <a:pt x="24" y="59"/>
                  </a:lnTo>
                  <a:lnTo>
                    <a:pt x="40" y="39"/>
                  </a:lnTo>
                  <a:lnTo>
                    <a:pt x="59" y="22"/>
                  </a:lnTo>
                  <a:lnTo>
                    <a:pt x="83" y="10"/>
                  </a:lnTo>
                  <a:lnTo>
                    <a:pt x="109"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grpSp>
    </p:spTree>
    <p:extLst>
      <p:ext uri="{BB962C8B-B14F-4D97-AF65-F5344CB8AC3E}">
        <p14:creationId xmlns:p14="http://schemas.microsoft.com/office/powerpoint/2010/main" val="9954171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PACE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190005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a:pPr/>
              <a:t>‹#›</a:t>
            </a:fld>
            <a:endParaRPr dirty="0"/>
          </a:p>
        </p:txBody>
      </p:sp>
      <p:sp>
        <p:nvSpPr>
          <p:cNvPr id="7" name="Title 6"/>
          <p:cNvSpPr>
            <a:spLocks noGrp="1"/>
          </p:cNvSpPr>
          <p:nvPr>
            <p:ph type="title" hasCustomPrompt="1"/>
          </p:nvPr>
        </p:nvSpPr>
        <p:spPr>
          <a:xfrm>
            <a:off x="607484" y="411797"/>
            <a:ext cx="10972800" cy="666786"/>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Content Placeholder 8"/>
          <p:cNvSpPr>
            <a:spLocks noGrp="1"/>
          </p:cNvSpPr>
          <p:nvPr>
            <p:ph sz="quarter" idx="13" hasCustomPrompt="1"/>
          </p:nvPr>
        </p:nvSpPr>
        <p:spPr>
          <a:xfrm>
            <a:off x="607485"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
        <p:nvSpPr>
          <p:cNvPr id="5" name="Slide Number Placeholder 5"/>
          <p:cNvSpPr txBox="1">
            <a:spLocks/>
          </p:cNvSpPr>
          <p:nvPr userDrawn="1"/>
        </p:nvSpPr>
        <p:spPr>
          <a:xfrm>
            <a:off x="9163136" y="6432520"/>
            <a:ext cx="2844800" cy="365125"/>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2556C5-CE8C-6547-B838-EA80C61A4AF7}" type="slidenum">
              <a:rPr lang="en-US" sz="1067" smtClean="0">
                <a:solidFill>
                  <a:prstClr val="white"/>
                </a:solidFill>
              </a:rPr>
              <a:pPr/>
              <a:t>‹#›</a:t>
            </a:fld>
            <a:endParaRPr lang="en-US" sz="1067" dirty="0">
              <a:solidFill>
                <a:prstClr val="white"/>
              </a:solidFill>
            </a:endParaRPr>
          </a:p>
        </p:txBody>
      </p:sp>
    </p:spTree>
    <p:extLst>
      <p:ext uri="{BB962C8B-B14F-4D97-AF65-F5344CB8AC3E}">
        <p14:creationId xmlns:p14="http://schemas.microsoft.com/office/powerpoint/2010/main" val="14233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a:t>Click to edit title</a:t>
            </a:r>
          </a:p>
        </p:txBody>
      </p:sp>
      <p:sp>
        <p:nvSpPr>
          <p:cNvPr id="3" name="Content Placeholder 2"/>
          <p:cNvSpPr>
            <a:spLocks noGrp="1"/>
          </p:cNvSpPr>
          <p:nvPr>
            <p:ph idx="1" hasCustomPrompt="1"/>
          </p:nvPr>
        </p:nvSpPr>
        <p:spPr>
          <a:xfrm>
            <a:off x="508000" y="1317628"/>
            <a:ext cx="11248101" cy="2046714"/>
          </a:xfrm>
        </p:spPr>
        <p:txBody>
          <a:bodyPr>
            <a:spAutoFit/>
          </a:bodyPr>
          <a:lstStyle>
            <a:lvl1pPr marL="342882" indent="-342882">
              <a:buFont typeface="Arial" panose="020B0604020202020204" pitchFamily="34" charset="0"/>
              <a:buChar char="•"/>
              <a:defRPr sz="2400" b="0">
                <a:solidFill>
                  <a:schemeClr val="tx1"/>
                </a:solidFill>
              </a:defRPr>
            </a:lvl1pPr>
            <a:lvl2pPr marL="688940" indent="-300023">
              <a:spcBef>
                <a:spcPts val="600"/>
              </a:spcBef>
              <a:buFont typeface="Wingdings" panose="05000000000000000000" pitchFamily="2" charset="2"/>
              <a:buChar char="§"/>
              <a:defRPr sz="2000"/>
            </a:lvl2pPr>
            <a:lvl3pPr marL="914354" indent="-230177">
              <a:buFont typeface="Wingdings" pitchFamily="2" charset="2"/>
              <a:buChar char="§"/>
              <a:defRPr sz="1800"/>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23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4"/>
          <p:cNvSpPr>
            <a:spLocks noGrp="1"/>
          </p:cNvSpPr>
          <p:nvPr>
            <p:ph type="dt" sz="half" idx="10"/>
          </p:nvPr>
        </p:nvSpPr>
        <p:spPr>
          <a:xfrm>
            <a:off x="322412" y="6569464"/>
            <a:ext cx="2572512" cy="209549"/>
          </a:xfrm>
          <a:prstGeom prst="rect">
            <a:avLst/>
          </a:prstGeom>
        </p:spPr>
        <p:txBody>
          <a:bodyPr/>
          <a:lstStyle>
            <a:lvl1pPr>
              <a:defRPr/>
            </a:lvl1pPr>
          </a:lstStyle>
          <a:p>
            <a:endParaRPr lang="en-US">
              <a:solidFill>
                <a:prstClr val="black"/>
              </a:solidFill>
            </a:endParaRPr>
          </a:p>
        </p:txBody>
      </p:sp>
      <p:sp>
        <p:nvSpPr>
          <p:cNvPr id="4" name="Footer Placeholder 5"/>
          <p:cNvSpPr>
            <a:spLocks noGrp="1"/>
          </p:cNvSpPr>
          <p:nvPr>
            <p:ph type="ftr" sz="quarter" idx="11"/>
          </p:nvPr>
        </p:nvSpPr>
        <p:spPr>
          <a:xfrm>
            <a:off x="8469683" y="6577008"/>
            <a:ext cx="1536192" cy="209549"/>
          </a:xfrm>
          <a:prstGeom prst="rect">
            <a:avLst/>
          </a:prstGeom>
        </p:spPr>
        <p:txBody>
          <a:bodyPr/>
          <a:lstStyle>
            <a:lvl1pPr>
              <a:defRPr/>
            </a:lvl1pPr>
          </a:lstStyle>
          <a:p>
            <a:r>
              <a:rPr lang="en-US">
                <a:solidFill>
                  <a:prstClr val="black"/>
                </a:solidFill>
              </a:rPr>
              <a:t>Intel Confidential – shared under NDA</a:t>
            </a:r>
          </a:p>
        </p:txBody>
      </p:sp>
    </p:spTree>
    <p:extLst>
      <p:ext uri="{BB962C8B-B14F-4D97-AF65-F5344CB8AC3E}">
        <p14:creationId xmlns:p14="http://schemas.microsoft.com/office/powerpoint/2010/main" val="36446017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0879362-658A-E344-B7E9-F19991414F7F}" type="slidenum">
              <a:rPr/>
              <a:pPr/>
              <a:t>‹#›</a:t>
            </a:fld>
            <a:endParaRPr dirty="0"/>
          </a:p>
        </p:txBody>
      </p:sp>
    </p:spTree>
    <p:extLst>
      <p:ext uri="{BB962C8B-B14F-4D97-AF65-F5344CB8AC3E}">
        <p14:creationId xmlns:p14="http://schemas.microsoft.com/office/powerpoint/2010/main" val="2287630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5014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C0CE49-1610-4A33-969B-E1F846F68421}"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86A1C-FD1E-457B-AB4A-05938D9EC345}" type="slidenum">
              <a:rPr lang="en-US" smtClean="0"/>
              <a:t>‹#›</a:t>
            </a:fld>
            <a:endParaRPr lang="en-US"/>
          </a:p>
        </p:txBody>
      </p:sp>
    </p:spTree>
    <p:extLst>
      <p:ext uri="{BB962C8B-B14F-4D97-AF65-F5344CB8AC3E}">
        <p14:creationId xmlns:p14="http://schemas.microsoft.com/office/powerpoint/2010/main" val="7244025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 Conten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610925" y="1514478"/>
            <a:ext cx="10970155" cy="4922839"/>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4678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chemeClr val="accent3"/>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602397" y="510892"/>
            <a:ext cx="1664065" cy="11064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9095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chemeClr val="accent3"/>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16pt Intel Clear Subhead, Date, Etc.</a:t>
            </a:r>
          </a:p>
        </p:txBody>
      </p:sp>
      <p:pic>
        <p:nvPicPr>
          <p:cNvPr id="5" name="Picture 4" descr="int_experience_hrz_wht_rgb_1500.pn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614258" y="518971"/>
            <a:ext cx="2829021" cy="1183045"/>
          </a:xfrm>
          <a:prstGeom prst="rect">
            <a:avLst/>
          </a:prstGeom>
        </p:spPr>
      </p:pic>
    </p:spTree>
    <p:extLst>
      <p:ext uri="{BB962C8B-B14F-4D97-AF65-F5344CB8AC3E}">
        <p14:creationId xmlns:p14="http://schemas.microsoft.com/office/powerpoint/2010/main" val="129259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602397" y="510892"/>
            <a:ext cx="1664065" cy="110646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chemeClr val="accent3"/>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16pt Intel Clear Subhead, Date, Etc.</a:t>
            </a:r>
          </a:p>
        </p:txBody>
      </p:sp>
    </p:spTree>
    <p:extLst>
      <p:ext uri="{BB962C8B-B14F-4D97-AF65-F5344CB8AC3E}">
        <p14:creationId xmlns:p14="http://schemas.microsoft.com/office/powerpoint/2010/main" val="25248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417229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Picture Placeholder 8"/>
          <p:cNvSpPr>
            <a:spLocks noGrp="1"/>
          </p:cNvSpPr>
          <p:nvPr>
            <p:ph type="pic" sz="quarter" idx="13"/>
          </p:nvPr>
        </p:nvSpPr>
        <p:spPr>
          <a:xfrm>
            <a:off x="6441018" y="1257907"/>
            <a:ext cx="4241497" cy="2227933"/>
          </a:xfrm>
          <a:solidFill>
            <a:schemeClr val="bg2">
              <a:lumMod val="60000"/>
              <a:lumOff val="40000"/>
            </a:schemeClr>
          </a:solidFill>
        </p:spPr>
        <p:txBody>
          <a:bodyPr/>
          <a:lstStyle>
            <a:lvl1pPr>
              <a:defRPr sz="2400">
                <a:latin typeface="Intel Clear"/>
              </a:defRPr>
            </a:lvl1pPr>
          </a:lstStyle>
          <a:p>
            <a:endParaRPr lang="en-US" sz="1467" dirty="0">
              <a:latin typeface="Arial"/>
            </a:endParaRPr>
          </a:p>
        </p:txBody>
      </p:sp>
      <p:sp>
        <p:nvSpPr>
          <p:cNvPr id="10" name="Picture Placeholder 8"/>
          <p:cNvSpPr>
            <a:spLocks noGrp="1"/>
          </p:cNvSpPr>
          <p:nvPr>
            <p:ph type="pic" sz="quarter" idx="14"/>
          </p:nvPr>
        </p:nvSpPr>
        <p:spPr>
          <a:xfrm>
            <a:off x="6441018" y="3791863"/>
            <a:ext cx="4241497" cy="2227933"/>
          </a:xfrm>
          <a:solidFill>
            <a:schemeClr val="bg2">
              <a:lumMod val="60000"/>
              <a:lumOff val="40000"/>
            </a:schemeClr>
          </a:solidFill>
        </p:spPr>
        <p:txBody>
          <a:bodyPr/>
          <a:lstStyle>
            <a:lvl1pPr>
              <a:defRPr sz="2400">
                <a:latin typeface="Intel Clear"/>
              </a:defRPr>
            </a:lvl1pPr>
          </a:lstStyle>
          <a:p>
            <a:endParaRPr lang="en-US" sz="1467" dirty="0">
              <a:latin typeface="Arial"/>
            </a:endParaRPr>
          </a:p>
        </p:txBody>
      </p:sp>
    </p:spTree>
    <p:extLst>
      <p:ext uri="{BB962C8B-B14F-4D97-AF65-F5344CB8AC3E}">
        <p14:creationId xmlns:p14="http://schemas.microsoft.com/office/powerpoint/2010/main" val="368375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149269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5" y="1604434"/>
            <a:ext cx="10970684" cy="4567767"/>
          </a:xfrm>
        </p:spPr>
        <p:txBody>
          <a:bodyPr anchor="ctr" anchorCtr="0"/>
          <a:lstStyle>
            <a:lvl1pPr marL="253994" indent="-253994">
              <a:defRPr sz="4800" b="1" baseline="0">
                <a:solidFill>
                  <a:schemeClr val="accent1"/>
                </a:solidFill>
                <a:latin typeface="+mn-lt"/>
                <a:cs typeface="Intel Clear"/>
              </a:defRPr>
            </a:lvl1pPr>
            <a:lvl2pPr marL="556670" indent="-300559">
              <a:buFont typeface="Intel Clear" pitchFamily="34" charset="0"/>
              <a:buChar char="–"/>
              <a:defRPr sz="1600" baseline="0">
                <a:latin typeface="+mn-lt"/>
                <a:cs typeface="Intel Clear" panose="020B0604020203020204" pitchFamily="34" charset="0"/>
              </a:defRPr>
            </a:lvl2pPr>
            <a:lvl3pPr marL="914377" indent="-304792">
              <a:buFont typeface="Intel Clear" pitchFamily="34" charset="0"/>
              <a:buChar char="–"/>
              <a:defRPr sz="1600">
                <a:latin typeface="+mn-lt"/>
              </a:defRPr>
            </a:lvl3pPr>
            <a:lvl4pPr>
              <a:buFont typeface="Intel Clear" pitchFamily="34" charset="0"/>
              <a:buChar char="–"/>
              <a:defRPr sz="1467">
                <a:latin typeface="+mn-lt"/>
              </a:defRPr>
            </a:lvl4pPr>
            <a:lvl5pPr>
              <a:buFont typeface="Intel Clear" pitchFamily="34" charset="0"/>
              <a:buChar char="–"/>
              <a:defRPr sz="140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57891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385658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8" name="Content Placeholder 2"/>
          <p:cNvSpPr>
            <a:spLocks noGrp="1"/>
          </p:cNvSpPr>
          <p:nvPr>
            <p:ph sz="half" idx="1" hasCustomPrompt="1"/>
          </p:nvPr>
        </p:nvSpPr>
        <p:spPr>
          <a:xfrm>
            <a:off x="607485" y="1604433"/>
            <a:ext cx="5342468"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9" name="Content Placeholder 2"/>
          <p:cNvSpPr>
            <a:spLocks noGrp="1"/>
          </p:cNvSpPr>
          <p:nvPr>
            <p:ph sz="half" idx="15" hasCustomPrompt="1"/>
          </p:nvPr>
        </p:nvSpPr>
        <p:spPr>
          <a:xfrm>
            <a:off x="6237817" y="1604433"/>
            <a:ext cx="5340352"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3" name="TextBox 2"/>
          <p:cNvSpPr txBox="1"/>
          <p:nvPr userDrawn="1"/>
        </p:nvSpPr>
        <p:spPr>
          <a:xfrm>
            <a:off x="1345983" y="6634394"/>
            <a:ext cx="184731" cy="297454"/>
          </a:xfrm>
          <a:prstGeom prst="rect">
            <a:avLst/>
          </a:prstGeom>
          <a:noFill/>
        </p:spPr>
        <p:txBody>
          <a:bodyPr wrap="none" rtlCol="0">
            <a:spAutoFit/>
          </a:bodyPr>
          <a:lstStyle/>
          <a:p>
            <a:pPr defTabSz="609585"/>
            <a:endParaRPr lang="en-US" sz="1333" dirty="0">
              <a:solidFill>
                <a:srgbClr val="003C71"/>
              </a:solidFill>
              <a:cs typeface="Intel Clear"/>
            </a:endParaRPr>
          </a:p>
        </p:txBody>
      </p:sp>
      <p:sp>
        <p:nvSpPr>
          <p:cNvPr id="10"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149090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C0CE49-1610-4A33-969B-E1F846F68421}"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86A1C-FD1E-457B-AB4A-05938D9EC345}" type="slidenum">
              <a:rPr lang="en-US" smtClean="0"/>
              <a:t>‹#›</a:t>
            </a:fld>
            <a:endParaRPr lang="en-US"/>
          </a:p>
        </p:txBody>
      </p:sp>
    </p:spTree>
    <p:extLst>
      <p:ext uri="{BB962C8B-B14F-4D97-AF65-F5344CB8AC3E}">
        <p14:creationId xmlns:p14="http://schemas.microsoft.com/office/powerpoint/2010/main" val="10973924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18" y="2"/>
            <a:ext cx="5954183" cy="6358465"/>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607484" y="411797"/>
            <a:ext cx="5342467" cy="1158240"/>
          </a:xfrm>
        </p:spPr>
        <p:txBody>
          <a:bodyPr>
            <a:noAutofit/>
          </a:bodyPr>
          <a:lstStyle>
            <a:lvl1pPr>
              <a:defRPr sz="3733" b="0" i="0" baseline="0">
                <a:solidFill>
                  <a:schemeClr val="tx2"/>
                </a:solidFill>
                <a:latin typeface="Intel Clear"/>
                <a:cs typeface="Intel Clear"/>
              </a:defRPr>
            </a:lvl1pPr>
          </a:lstStyle>
          <a:p>
            <a:r>
              <a:rPr lang="en-US" dirty="0"/>
              <a:t>28pt Intel Clear Headline</a:t>
            </a:r>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sz="half" idx="1" hasCustomPrompt="1"/>
          </p:nvPr>
        </p:nvSpPr>
        <p:spPr>
          <a:xfrm>
            <a:off x="607485" y="1766992"/>
            <a:ext cx="5342467"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Tree>
    <p:extLst>
      <p:ext uri="{BB962C8B-B14F-4D97-AF65-F5344CB8AC3E}">
        <p14:creationId xmlns:p14="http://schemas.microsoft.com/office/powerpoint/2010/main" val="314636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810749"/>
            <a:ext cx="10363200" cy="1362075"/>
          </a:xfrm>
        </p:spPr>
        <p:txBody>
          <a:bodyPr anchor="b" anchorCtr="0">
            <a:noAutofit/>
          </a:bodyPr>
          <a:lstStyle>
            <a:lvl1pPr algn="l">
              <a:lnSpc>
                <a:spcPct val="80000"/>
              </a:lnSpc>
              <a:defRPr sz="7200" b="0" cap="none" spc="0" baseline="0">
                <a:solidFill>
                  <a:schemeClr val="tx2">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607484" y="4321533"/>
            <a:ext cx="10363200" cy="1500187"/>
          </a:xfrm>
        </p:spPr>
        <p:txBody>
          <a:bodyPr anchor="t" anchorCtr="0">
            <a:noAutofit/>
          </a:bodyPr>
          <a:lstStyle>
            <a:lvl1pPr marL="0" indent="0">
              <a:buNone/>
              <a:defRPr sz="2133" b="0" baseline="0">
                <a:solidFill>
                  <a:schemeClr val="accent2"/>
                </a:solidFill>
                <a:latin typeface="+mn-lt"/>
                <a:cs typeface="Intel Clear" panose="020B06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8411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07484" y="2810749"/>
            <a:ext cx="10363200" cy="1362075"/>
          </a:xfrm>
        </p:spPr>
        <p:txBody>
          <a:bodyPr anchor="b" anchorCtr="0">
            <a:noAutofit/>
          </a:bodyPr>
          <a:lstStyle>
            <a:lvl1pPr algn="l">
              <a:lnSpc>
                <a:spcPct val="80000"/>
              </a:lnSpc>
              <a:defRPr sz="72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607484" y="4321533"/>
            <a:ext cx="10363200" cy="1500187"/>
          </a:xfrm>
        </p:spPr>
        <p:txBody>
          <a:bodyPr anchor="t" anchorCtr="0">
            <a:noAutofit/>
          </a:bodyPr>
          <a:lstStyle>
            <a:lvl1pPr marL="0" indent="0">
              <a:buNone/>
              <a:defRPr sz="2133" b="0" i="0" baseline="0">
                <a:solidFill>
                  <a:srgbClr val="F3D54E"/>
                </a:solidFill>
                <a:latin typeface="Intel Clear"/>
                <a:cs typeface="Intel Clear"/>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346962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2979843"/>
            <a:ext cx="10363200" cy="1500187"/>
          </a:xfrm>
        </p:spPr>
        <p:txBody>
          <a:bodyPr anchor="t" anchorCtr="0">
            <a:noAutofit/>
          </a:bodyPr>
          <a:lstStyle>
            <a:lvl1pPr marL="0" indent="0">
              <a:buNone/>
              <a:defRPr sz="5333" b="0" baseline="0">
                <a:solidFill>
                  <a:schemeClr val="accent2"/>
                </a:solidFill>
                <a:latin typeface="Intel Clear"/>
                <a:ea typeface="Intel Clear"/>
                <a:cs typeface="Intel Clear"/>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a:t>40pt Intel Clear Light Body.</a:t>
            </a:r>
            <a:br>
              <a:rPr lang="en-US" dirty="0"/>
            </a:br>
            <a:r>
              <a:rPr lang="en-US" dirty="0"/>
              <a:t>For content that is not a section, but has a big idea in text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1"/>
          <p:cNvSpPr>
            <a:spLocks noGrp="1"/>
          </p:cNvSpPr>
          <p:nvPr>
            <p:ph type="title" hasCustomPrompt="1"/>
          </p:nvPr>
        </p:nvSpPr>
        <p:spPr>
          <a:xfrm>
            <a:off x="607484" y="1469059"/>
            <a:ext cx="10363200" cy="1362075"/>
          </a:xfrm>
        </p:spPr>
        <p:txBody>
          <a:bodyPr anchor="b" anchorCtr="0">
            <a:noAutofit/>
          </a:bodyPr>
          <a:lstStyle>
            <a:lvl1pPr algn="l">
              <a:lnSpc>
                <a:spcPct val="80000"/>
              </a:lnSpc>
              <a:defRPr sz="5333" b="0" cap="none" spc="0" baseline="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40pt Intel Clear Heading</a:t>
            </a:r>
          </a:p>
        </p:txBody>
      </p:sp>
    </p:spTree>
    <p:extLst>
      <p:ext uri="{BB962C8B-B14F-4D97-AF65-F5344CB8AC3E}">
        <p14:creationId xmlns:p14="http://schemas.microsoft.com/office/powerpoint/2010/main" val="52135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3013451"/>
            <a:ext cx="10363200" cy="1362075"/>
          </a:xfrm>
        </p:spPr>
        <p:txBody>
          <a:bodyPr anchor="b" anchorCtr="0">
            <a:noAutofit/>
          </a:bodyPr>
          <a:lstStyle>
            <a:lvl1pPr algn="l">
              <a:lnSpc>
                <a:spcPct val="80000"/>
              </a:lnSpc>
              <a:defRPr sz="72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 blue section</a:t>
            </a:r>
          </a:p>
        </p:txBody>
      </p:sp>
      <p:sp>
        <p:nvSpPr>
          <p:cNvPr id="3" name="Text Placeholder 2"/>
          <p:cNvSpPr>
            <a:spLocks noGrp="1"/>
          </p:cNvSpPr>
          <p:nvPr>
            <p:ph type="body" idx="1" hasCustomPrompt="1"/>
          </p:nvPr>
        </p:nvSpPr>
        <p:spPr>
          <a:xfrm>
            <a:off x="607484" y="4465049"/>
            <a:ext cx="10363200" cy="1500187"/>
          </a:xfrm>
        </p:spPr>
        <p:txBody>
          <a:bodyPr anchor="t" anchorCtr="0">
            <a:noAutofit/>
          </a:bodyPr>
          <a:lstStyle>
            <a:lvl1pPr marL="0" indent="0">
              <a:buNone/>
              <a:defRPr sz="2133" b="0" baseline="0">
                <a:solidFill>
                  <a:schemeClr val="accent3"/>
                </a:solidFill>
                <a:latin typeface="+mn-lt"/>
                <a:cs typeface="Intel Clear" panose="020B06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a:t>16pt Intel Clear Subhead</a:t>
            </a:r>
          </a:p>
        </p:txBody>
      </p:sp>
      <p:sp>
        <p:nvSpPr>
          <p:cNvPr id="5" name="Picture Placeholder 4"/>
          <p:cNvSpPr>
            <a:spLocks noGrp="1"/>
          </p:cNvSpPr>
          <p:nvPr>
            <p:ph type="pic" sz="quarter" idx="13" hasCustomPrompt="1"/>
          </p:nvPr>
        </p:nvSpPr>
        <p:spPr>
          <a:xfrm>
            <a:off x="0" y="2"/>
            <a:ext cx="12192000" cy="3432175"/>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Tree>
    <p:extLst>
      <p:ext uri="{BB962C8B-B14F-4D97-AF65-F5344CB8AC3E}">
        <p14:creationId xmlns:p14="http://schemas.microsoft.com/office/powerpoint/2010/main" val="406204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80405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0375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36577" y="2500173"/>
            <a:ext cx="2811727" cy="18531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8676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3" name="Picture 2" descr="int_experience_hrz_wht_rgb_300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5039" y="2499763"/>
            <a:ext cx="4861924" cy="2019320"/>
          </a:xfrm>
          <a:prstGeom prst="rect">
            <a:avLst/>
          </a:prstGeom>
        </p:spPr>
      </p:pic>
    </p:spTree>
    <p:extLst>
      <p:ext uri="{BB962C8B-B14F-4D97-AF65-F5344CB8AC3E}">
        <p14:creationId xmlns:p14="http://schemas.microsoft.com/office/powerpoint/2010/main" val="18082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9374-4556-C548-8C10-EDED8FBA8F83}"/>
              </a:ext>
            </a:extLst>
          </p:cNvPr>
          <p:cNvSpPr>
            <a:spLocks noGrp="1"/>
          </p:cNvSpPr>
          <p:nvPr>
            <p:ph type="ctrTitle" hasCustomPrompt="1"/>
          </p:nvPr>
        </p:nvSpPr>
        <p:spPr>
          <a:xfrm>
            <a:off x="1524000" y="2235200"/>
            <a:ext cx="9144000" cy="2387600"/>
          </a:xfrm>
          <a:prstGeom prst="rect">
            <a:avLst/>
          </a:prstGeom>
        </p:spPr>
        <p:txBody>
          <a:bodyPr anchor="ctr"/>
          <a:lstStyle>
            <a:lvl1pPr algn="ctr">
              <a:defRPr lang="en-US" b="1" spc="300" dirty="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pPr marL="0" lvl="0"/>
            <a:r>
              <a:rPr lang="en-US" dirty="0"/>
              <a:t>CLICK TO EDIT MASTER TITLE STYLE</a:t>
            </a:r>
          </a:p>
        </p:txBody>
      </p:sp>
    </p:spTree>
    <p:extLst>
      <p:ext uri="{BB962C8B-B14F-4D97-AF65-F5344CB8AC3E}">
        <p14:creationId xmlns:p14="http://schemas.microsoft.com/office/powerpoint/2010/main" val="478201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C0CE49-1610-4A33-969B-E1F846F68421}"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86A1C-FD1E-457B-AB4A-05938D9EC345}" type="slidenum">
              <a:rPr lang="en-US" smtClean="0"/>
              <a:t>‹#›</a:t>
            </a:fld>
            <a:endParaRPr lang="en-US"/>
          </a:p>
        </p:txBody>
      </p:sp>
    </p:spTree>
    <p:extLst>
      <p:ext uri="{BB962C8B-B14F-4D97-AF65-F5344CB8AC3E}">
        <p14:creationId xmlns:p14="http://schemas.microsoft.com/office/powerpoint/2010/main" val="36946917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96D76-B68F-1348-9AD5-7AFC736C9B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4019374-4556-C548-8C10-EDED8FBA8F83}"/>
              </a:ext>
            </a:extLst>
          </p:cNvPr>
          <p:cNvSpPr>
            <a:spLocks noGrp="1"/>
          </p:cNvSpPr>
          <p:nvPr>
            <p:ph type="ctrTitle" hasCustomPrompt="1"/>
          </p:nvPr>
        </p:nvSpPr>
        <p:spPr>
          <a:xfrm>
            <a:off x="878541" y="1122363"/>
            <a:ext cx="9144000" cy="2387600"/>
          </a:xfrm>
          <a:prstGeom prst="rect">
            <a:avLst/>
          </a:prstGeom>
        </p:spPr>
        <p:txBody>
          <a:bodyPr anchor="ctr"/>
          <a:lstStyle>
            <a:lvl1pPr>
              <a:defRPr lang="en-US" b="1" spc="300" dirty="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pPr marL="0" lvl="0"/>
            <a:r>
              <a:rPr lang="en-US" dirty="0"/>
              <a:t>CLICK TO EDIT MASTER TITLE STYLE</a:t>
            </a:r>
          </a:p>
        </p:txBody>
      </p:sp>
      <p:sp>
        <p:nvSpPr>
          <p:cNvPr id="3" name="Subtitle 2">
            <a:extLst>
              <a:ext uri="{FF2B5EF4-FFF2-40B4-BE49-F238E27FC236}">
                <a16:creationId xmlns:a16="http://schemas.microsoft.com/office/drawing/2014/main" id="{7DEA8FB3-BC1E-F64D-8425-A3339E2F68A4}"/>
              </a:ext>
            </a:extLst>
          </p:cNvPr>
          <p:cNvSpPr>
            <a:spLocks noGrp="1"/>
          </p:cNvSpPr>
          <p:nvPr>
            <p:ph type="subTitle" idx="1"/>
          </p:nvPr>
        </p:nvSpPr>
        <p:spPr>
          <a:xfrm>
            <a:off x="878541" y="3602038"/>
            <a:ext cx="9144000" cy="1655762"/>
          </a:xfrm>
          <a:prstGeom prst="rect">
            <a:avLst/>
          </a:prstGeom>
        </p:spPr>
        <p:txBody>
          <a:bodyPr anchor="ctr"/>
          <a:lstStyle>
            <a:lvl1pPr>
              <a:defRPr lang="en-US" sz="2400" b="1">
                <a:solidFill>
                  <a:srgbClr val="FFCF00"/>
                </a:solidFill>
                <a:latin typeface="Intel Clear" panose="020B0604020203020204" pitchFamily="34" charset="0"/>
                <a:ea typeface="Intel Clear" panose="020B0604020203020204" pitchFamily="34" charset="0"/>
                <a:cs typeface="Intel Clear" panose="020B0604020203020204" pitchFamily="34" charset="0"/>
              </a:defRPr>
            </a:lvl1pPr>
          </a:lstStyle>
          <a:p>
            <a:pPr marL="0" lvl="0">
              <a:spcBef>
                <a:spcPct val="0"/>
              </a:spcBef>
              <a:buNone/>
            </a:pPr>
            <a:r>
              <a:rPr lang="en-US"/>
              <a:t>Click to edit Master subtitle style</a:t>
            </a:r>
          </a:p>
        </p:txBody>
      </p:sp>
    </p:spTree>
    <p:extLst>
      <p:ext uri="{BB962C8B-B14F-4D97-AF65-F5344CB8AC3E}">
        <p14:creationId xmlns:p14="http://schemas.microsoft.com/office/powerpoint/2010/main" val="2096333486"/>
      </p:ext>
    </p:extLst>
  </p:cSld>
  <p:clrMapOvr>
    <a:masterClrMapping/>
  </p:clrMapOvr>
  <p:extLst>
    <p:ext uri="{DCECCB84-F9BA-43D5-87BE-67443E8EF086}">
      <p15:sldGuideLst xmlns:p15="http://schemas.microsoft.com/office/powerpoint/2012/main">
        <p15:guide id="1" orient="horz" pos="1752">
          <p15:clr>
            <a:srgbClr val="FBAE40"/>
          </p15:clr>
        </p15:guide>
        <p15:guide id="2" pos="619">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3314-9F95-6942-8124-0A0F56B60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A6C1E3-7BA8-0642-8B4C-B3D95A22D6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EA001-C140-4C42-9AD5-26B20D4F6B0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6D991F0-74E0-4945-92B6-E8DE27660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0AC82C-EBF9-3748-B6BF-5C4700ABECB6}"/>
              </a:ext>
            </a:extLst>
          </p:cNvPr>
          <p:cNvSpPr>
            <a:spLocks noGrp="1"/>
          </p:cNvSpPr>
          <p:nvPr>
            <p:ph type="sldNum" sz="quarter" idx="12"/>
          </p:nvPr>
        </p:nvSpPr>
        <p:spPr>
          <a:xfrm>
            <a:off x="8610600" y="6356350"/>
            <a:ext cx="2743200" cy="365125"/>
          </a:xfrm>
          <a:prstGeom prst="rect">
            <a:avLst/>
          </a:prstGeom>
        </p:spPr>
        <p:txBody>
          <a:bodyPr/>
          <a:lstStyle/>
          <a:p>
            <a:fld id="{DFB3D1A2-2FBD-6441-85C8-56220D83C112}" type="slidenum">
              <a:rPr lang="en-US" smtClean="0"/>
              <a:t>‹#›</a:t>
            </a:fld>
            <a:endParaRPr lang="en-US"/>
          </a:p>
        </p:txBody>
      </p:sp>
    </p:spTree>
    <p:extLst>
      <p:ext uri="{BB962C8B-B14F-4D97-AF65-F5344CB8AC3E}">
        <p14:creationId xmlns:p14="http://schemas.microsoft.com/office/powerpoint/2010/main" val="42009288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44D4-D993-0745-8DC9-5E31B4B87B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52D13D-513B-AD4E-AD92-FCFB634D1C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D47DBD-B809-C840-ABBF-A0F6A869E7F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5F97283-DE82-C249-AFC3-19C94A24C3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E99C57-CD21-3247-A014-E01E215FD2C1}"/>
              </a:ext>
            </a:extLst>
          </p:cNvPr>
          <p:cNvSpPr>
            <a:spLocks noGrp="1"/>
          </p:cNvSpPr>
          <p:nvPr>
            <p:ph type="sldNum" sz="quarter" idx="12"/>
          </p:nvPr>
        </p:nvSpPr>
        <p:spPr>
          <a:xfrm>
            <a:off x="8610600" y="6356350"/>
            <a:ext cx="2743200" cy="365125"/>
          </a:xfrm>
          <a:prstGeom prst="rect">
            <a:avLst/>
          </a:prstGeom>
        </p:spPr>
        <p:txBody>
          <a:bodyPr/>
          <a:lstStyle/>
          <a:p>
            <a:fld id="{DFB3D1A2-2FBD-6441-85C8-56220D83C112}" type="slidenum">
              <a:rPr lang="en-US" smtClean="0"/>
              <a:t>‹#›</a:t>
            </a:fld>
            <a:endParaRPr lang="en-US"/>
          </a:p>
        </p:txBody>
      </p:sp>
    </p:spTree>
    <p:extLst>
      <p:ext uri="{BB962C8B-B14F-4D97-AF65-F5344CB8AC3E}">
        <p14:creationId xmlns:p14="http://schemas.microsoft.com/office/powerpoint/2010/main" val="29212693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97191-C139-F740-88E8-8D3CB0FAD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9E92E9-484E-6B49-8D5C-38DAD7C1E30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A2E3BC-0187-B342-A658-AE3F04100B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D90F1-F566-1044-85BE-B0D3DCC1066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69F9373-A507-A44A-B1EE-CE28DB8EE8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79DD01-354F-3748-B0E1-92144AA9FB5B}"/>
              </a:ext>
            </a:extLst>
          </p:cNvPr>
          <p:cNvSpPr>
            <a:spLocks noGrp="1"/>
          </p:cNvSpPr>
          <p:nvPr>
            <p:ph type="sldNum" sz="quarter" idx="12"/>
          </p:nvPr>
        </p:nvSpPr>
        <p:spPr>
          <a:xfrm>
            <a:off x="8610600" y="6356350"/>
            <a:ext cx="2743200" cy="365125"/>
          </a:xfrm>
          <a:prstGeom prst="rect">
            <a:avLst/>
          </a:prstGeom>
        </p:spPr>
        <p:txBody>
          <a:bodyPr/>
          <a:lstStyle/>
          <a:p>
            <a:fld id="{DFB3D1A2-2FBD-6441-85C8-56220D83C112}" type="slidenum">
              <a:rPr lang="en-US" smtClean="0"/>
              <a:t>‹#›</a:t>
            </a:fld>
            <a:endParaRPr lang="en-US"/>
          </a:p>
        </p:txBody>
      </p:sp>
    </p:spTree>
    <p:extLst>
      <p:ext uri="{BB962C8B-B14F-4D97-AF65-F5344CB8AC3E}">
        <p14:creationId xmlns:p14="http://schemas.microsoft.com/office/powerpoint/2010/main" val="24006929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7BF3-26D2-AF44-8306-1B1EC3C09DF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0A6626-0EF3-3147-808B-8CD5A448990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5EEF2D-5B95-F645-9AE3-E50843CA2D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13355F-F6C5-DD44-8A70-D2F5401B73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F0E93D-1807-9848-9E27-93D7A05516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336CA5-8668-B44C-A2ED-2952433D2A4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62F8F8C-FFEF-394E-B4CB-1FAE971679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A09C576-DD39-6047-9C2A-DC5BAB105D44}"/>
              </a:ext>
            </a:extLst>
          </p:cNvPr>
          <p:cNvSpPr>
            <a:spLocks noGrp="1"/>
          </p:cNvSpPr>
          <p:nvPr>
            <p:ph type="sldNum" sz="quarter" idx="12"/>
          </p:nvPr>
        </p:nvSpPr>
        <p:spPr>
          <a:xfrm>
            <a:off x="8610600" y="6356350"/>
            <a:ext cx="2743200" cy="365125"/>
          </a:xfrm>
          <a:prstGeom prst="rect">
            <a:avLst/>
          </a:prstGeom>
        </p:spPr>
        <p:txBody>
          <a:bodyPr/>
          <a:lstStyle/>
          <a:p>
            <a:fld id="{DFB3D1A2-2FBD-6441-85C8-56220D83C112}" type="slidenum">
              <a:rPr lang="en-US" smtClean="0"/>
              <a:t>‹#›</a:t>
            </a:fld>
            <a:endParaRPr lang="en-US"/>
          </a:p>
        </p:txBody>
      </p:sp>
    </p:spTree>
    <p:extLst>
      <p:ext uri="{BB962C8B-B14F-4D97-AF65-F5344CB8AC3E}">
        <p14:creationId xmlns:p14="http://schemas.microsoft.com/office/powerpoint/2010/main" val="9141558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8D320-9D58-8745-A1EA-1CF26F7410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0EDC1E-9D0F-F249-85F8-7E6253527D8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986CCAB4-A710-A242-AF09-3D4CDEE16D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1F8C99-AB35-D548-9668-D82DA784F803}"/>
              </a:ext>
            </a:extLst>
          </p:cNvPr>
          <p:cNvSpPr>
            <a:spLocks noGrp="1"/>
          </p:cNvSpPr>
          <p:nvPr>
            <p:ph type="sldNum" sz="quarter" idx="12"/>
          </p:nvPr>
        </p:nvSpPr>
        <p:spPr>
          <a:xfrm>
            <a:off x="8610600" y="6356350"/>
            <a:ext cx="2743200" cy="365125"/>
          </a:xfrm>
          <a:prstGeom prst="rect">
            <a:avLst/>
          </a:prstGeom>
        </p:spPr>
        <p:txBody>
          <a:bodyPr/>
          <a:lstStyle/>
          <a:p>
            <a:fld id="{DFB3D1A2-2FBD-6441-85C8-56220D83C112}" type="slidenum">
              <a:rPr lang="en-US" smtClean="0"/>
              <a:t>‹#›</a:t>
            </a:fld>
            <a:endParaRPr lang="en-US"/>
          </a:p>
        </p:txBody>
      </p:sp>
    </p:spTree>
    <p:extLst>
      <p:ext uri="{BB962C8B-B14F-4D97-AF65-F5344CB8AC3E}">
        <p14:creationId xmlns:p14="http://schemas.microsoft.com/office/powerpoint/2010/main" val="39008978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C56BAF-93B3-CD45-9076-413517B594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E8D52A1-B537-BF4C-BB34-9FFE9264D6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6221A66-A862-CA47-89AC-D99753B22221}"/>
              </a:ext>
            </a:extLst>
          </p:cNvPr>
          <p:cNvSpPr>
            <a:spLocks noGrp="1"/>
          </p:cNvSpPr>
          <p:nvPr>
            <p:ph type="sldNum" sz="quarter" idx="12"/>
          </p:nvPr>
        </p:nvSpPr>
        <p:spPr>
          <a:xfrm>
            <a:off x="8610600" y="6356350"/>
            <a:ext cx="2743200" cy="365125"/>
          </a:xfrm>
          <a:prstGeom prst="rect">
            <a:avLst/>
          </a:prstGeom>
        </p:spPr>
        <p:txBody>
          <a:bodyPr/>
          <a:lstStyle/>
          <a:p>
            <a:fld id="{DFB3D1A2-2FBD-6441-85C8-56220D83C112}" type="slidenum">
              <a:rPr lang="en-US" smtClean="0"/>
              <a:t>‹#›</a:t>
            </a:fld>
            <a:endParaRPr lang="en-US"/>
          </a:p>
        </p:txBody>
      </p:sp>
    </p:spTree>
    <p:extLst>
      <p:ext uri="{BB962C8B-B14F-4D97-AF65-F5344CB8AC3E}">
        <p14:creationId xmlns:p14="http://schemas.microsoft.com/office/powerpoint/2010/main" val="9642667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18BD8-8C0B-B643-9DE8-4A4A6F5071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321778-7EA2-6D40-AB50-8C59D47A15E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D5EE34-F740-714F-8D3C-BD822B04BA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77D579-1607-EB4C-B31E-82A3A8A1A59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5F93158-3064-3B43-A547-92E6D17C75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9156738-EF69-F64A-9FC2-7C0A66D06B26}"/>
              </a:ext>
            </a:extLst>
          </p:cNvPr>
          <p:cNvSpPr>
            <a:spLocks noGrp="1"/>
          </p:cNvSpPr>
          <p:nvPr>
            <p:ph type="sldNum" sz="quarter" idx="12"/>
          </p:nvPr>
        </p:nvSpPr>
        <p:spPr>
          <a:xfrm>
            <a:off x="8610600" y="6356350"/>
            <a:ext cx="2743200" cy="365125"/>
          </a:xfrm>
          <a:prstGeom prst="rect">
            <a:avLst/>
          </a:prstGeom>
        </p:spPr>
        <p:txBody>
          <a:bodyPr/>
          <a:lstStyle/>
          <a:p>
            <a:fld id="{DFB3D1A2-2FBD-6441-85C8-56220D83C112}" type="slidenum">
              <a:rPr lang="en-US" smtClean="0"/>
              <a:t>‹#›</a:t>
            </a:fld>
            <a:endParaRPr lang="en-US"/>
          </a:p>
        </p:txBody>
      </p:sp>
    </p:spTree>
    <p:extLst>
      <p:ext uri="{BB962C8B-B14F-4D97-AF65-F5344CB8AC3E}">
        <p14:creationId xmlns:p14="http://schemas.microsoft.com/office/powerpoint/2010/main" val="22664048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1E9C-E6E7-C54A-9AF2-39A2289B6C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ED916-E97C-3342-86A9-58228D7D91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555916-6E89-DD4B-854E-EDBDB229BB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79589-FE39-0A49-93E4-8E129A3EF05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CCA98D4-5EB2-5D42-92FC-B95DBEB602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562C42-E2B4-0F4D-BCF9-4D5681E59CE7}"/>
              </a:ext>
            </a:extLst>
          </p:cNvPr>
          <p:cNvSpPr>
            <a:spLocks noGrp="1"/>
          </p:cNvSpPr>
          <p:nvPr>
            <p:ph type="sldNum" sz="quarter" idx="12"/>
          </p:nvPr>
        </p:nvSpPr>
        <p:spPr>
          <a:xfrm>
            <a:off x="8610600" y="6356350"/>
            <a:ext cx="2743200" cy="365125"/>
          </a:xfrm>
          <a:prstGeom prst="rect">
            <a:avLst/>
          </a:prstGeom>
        </p:spPr>
        <p:txBody>
          <a:bodyPr/>
          <a:lstStyle/>
          <a:p>
            <a:fld id="{DFB3D1A2-2FBD-6441-85C8-56220D83C112}" type="slidenum">
              <a:rPr lang="en-US" smtClean="0"/>
              <a:t>‹#›</a:t>
            </a:fld>
            <a:endParaRPr lang="en-US"/>
          </a:p>
        </p:txBody>
      </p:sp>
    </p:spTree>
    <p:extLst>
      <p:ext uri="{BB962C8B-B14F-4D97-AF65-F5344CB8AC3E}">
        <p14:creationId xmlns:p14="http://schemas.microsoft.com/office/powerpoint/2010/main" val="6144280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F4297-7BE2-3A45-B35D-FB6634A73A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57CC02-75C3-E74F-8E33-52E2D42A48B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73646-6D23-6846-9750-709267D0EB8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47DF5A4-5002-6D41-97C7-1BFFAEBE87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32125E-43D6-5E40-95DB-CBA954C6A077}"/>
              </a:ext>
            </a:extLst>
          </p:cNvPr>
          <p:cNvSpPr>
            <a:spLocks noGrp="1"/>
          </p:cNvSpPr>
          <p:nvPr>
            <p:ph type="sldNum" sz="quarter" idx="12"/>
          </p:nvPr>
        </p:nvSpPr>
        <p:spPr>
          <a:xfrm>
            <a:off x="8610600" y="6356350"/>
            <a:ext cx="2743200" cy="365125"/>
          </a:xfrm>
          <a:prstGeom prst="rect">
            <a:avLst/>
          </a:prstGeom>
        </p:spPr>
        <p:txBody>
          <a:bodyPr/>
          <a:lstStyle/>
          <a:p>
            <a:fld id="{DFB3D1A2-2FBD-6441-85C8-56220D83C112}" type="slidenum">
              <a:rPr lang="en-US" smtClean="0"/>
              <a:t>‹#›</a:t>
            </a:fld>
            <a:endParaRPr lang="en-US"/>
          </a:p>
        </p:txBody>
      </p:sp>
    </p:spTree>
    <p:extLst>
      <p:ext uri="{BB962C8B-B14F-4D97-AF65-F5344CB8AC3E}">
        <p14:creationId xmlns:p14="http://schemas.microsoft.com/office/powerpoint/2010/main" val="1472492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C0CE49-1610-4A33-969B-E1F846F68421}"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86A1C-FD1E-457B-AB4A-05938D9EC345}" type="slidenum">
              <a:rPr lang="en-US" smtClean="0"/>
              <a:t>‹#›</a:t>
            </a:fld>
            <a:endParaRPr lang="en-US"/>
          </a:p>
        </p:txBody>
      </p:sp>
    </p:spTree>
    <p:extLst>
      <p:ext uri="{BB962C8B-B14F-4D97-AF65-F5344CB8AC3E}">
        <p14:creationId xmlns:p14="http://schemas.microsoft.com/office/powerpoint/2010/main" val="24626141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680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Purple">
    <p:bg>
      <p:bgPr>
        <a:solidFill>
          <a:srgbClr val="9E3745"/>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35DEF30-6BEA-834D-B029-5F958C2F893F}"/>
              </a:ext>
            </a:extLst>
          </p:cNvPr>
          <p:cNvSpPr txBox="1"/>
          <p:nvPr userDrawn="1"/>
        </p:nvSpPr>
        <p:spPr>
          <a:xfrm>
            <a:off x="1898649" y="3467755"/>
            <a:ext cx="4478068" cy="235898"/>
          </a:xfrm>
          <a:prstGeom prst="rect">
            <a:avLst/>
          </a:prstGeom>
          <a:noFill/>
        </p:spPr>
        <p:txBody>
          <a:bodyPr wrap="square" rtlCol="0">
            <a:spAutoFit/>
          </a:bodyPr>
          <a:lstStyle/>
          <a:p>
            <a:pPr algn="l" defTabSz="914377" hangingPunct="1">
              <a:lnSpc>
                <a:spcPct val="100000"/>
              </a:lnSpc>
            </a:pPr>
            <a:endParaRPr lang="en-US" sz="933" b="0" kern="1200" dirty="0">
              <a:solidFill>
                <a:schemeClr val="tx1"/>
              </a:solidFill>
              <a:latin typeface="Intel Clear"/>
              <a:ea typeface="+mn-ea"/>
              <a:cs typeface="+mn-cs"/>
              <a:hlinkClick r:id="rId2">
                <a:extLst>
                  <a:ext uri="{A12FA001-AC4F-418D-AE19-62706E023703}">
                    <ahyp:hlinkClr xmlns:ahyp="http://schemas.microsoft.com/office/drawing/2018/hyperlinkcolor" val="tx"/>
                  </a:ext>
                </a:extLst>
              </a:hlinkClick>
            </a:endParaRPr>
          </a:p>
        </p:txBody>
      </p:sp>
      <p:sp>
        <p:nvSpPr>
          <p:cNvPr id="7" name="Slide Number Placeholder 5">
            <a:extLst>
              <a:ext uri="{FF2B5EF4-FFF2-40B4-BE49-F238E27FC236}">
                <a16:creationId xmlns:a16="http://schemas.microsoft.com/office/drawing/2014/main" id="{8BDACD25-CB1C-FD47-A8E4-133D172F8482}"/>
              </a:ext>
            </a:extLst>
          </p:cNvPr>
          <p:cNvSpPr>
            <a:spLocks noGrp="1"/>
          </p:cNvSpPr>
          <p:nvPr>
            <p:ph type="sldNum" sz="quarter" idx="4"/>
          </p:nvPr>
        </p:nvSpPr>
        <p:spPr>
          <a:xfrm>
            <a:off x="11755471" y="6404062"/>
            <a:ext cx="521061" cy="365125"/>
          </a:xfrm>
          <a:prstGeom prst="rect">
            <a:avLst/>
          </a:prstGeom>
        </p:spPr>
        <p:txBody>
          <a:bodyPr vert="horz" lIns="91440" tIns="45720" rIns="91440" bIns="45720" rtlCol="0" anchor="ctr"/>
          <a:lstStyle>
            <a:lvl1pPr algn="l">
              <a:defRPr sz="1067" b="0" i="0">
                <a:solidFill>
                  <a:srgbClr val="F3EED7"/>
                </a:solidFill>
                <a:latin typeface="Intel Clear" panose="020B0604020203020204" pitchFamily="34" charset="0"/>
                <a:ea typeface="Intel Clear" panose="020B0604020203020204" pitchFamily="34" charset="0"/>
                <a:cs typeface="Intel Clear" panose="020B0604020203020204" pitchFamily="34" charset="0"/>
              </a:defRPr>
            </a:lvl1pPr>
          </a:lstStyle>
          <a:p>
            <a:fld id="{82EA3FFF-BA42-1F43-AC70-B9FA0292E4E4}" type="slidenum">
              <a:rPr lang="en-US" smtClean="0"/>
              <a:pPr/>
              <a:t>‹#›</a:t>
            </a:fld>
            <a:endParaRPr lang="en-US"/>
          </a:p>
        </p:txBody>
      </p:sp>
    </p:spTree>
    <p:extLst>
      <p:ext uri="{BB962C8B-B14F-4D97-AF65-F5344CB8AC3E}">
        <p14:creationId xmlns:p14="http://schemas.microsoft.com/office/powerpoint/2010/main" val="683746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9339050"/>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6856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377966-7E4D-014A-80AB-1321DE1271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8D17AC2-EB84-844F-AAEA-021F513720F4}"/>
              </a:ext>
            </a:extLst>
          </p:cNvPr>
          <p:cNvSpPr/>
          <p:nvPr userDrawn="1"/>
        </p:nvSpPr>
        <p:spPr>
          <a:xfrm>
            <a:off x="0" y="4723350"/>
            <a:ext cx="12192000" cy="2134650"/>
          </a:xfrm>
          <a:prstGeom prst="rect">
            <a:avLst/>
          </a:prstGeom>
          <a:gradFill flip="none" rotWithShape="1">
            <a:gsLst>
              <a:gs pos="49024">
                <a:srgbClr val="00002E">
                  <a:alpha val="68000"/>
                </a:srgbClr>
              </a:gs>
              <a:gs pos="4000">
                <a:srgbClr val="00002E"/>
              </a:gs>
              <a:gs pos="100000">
                <a:srgbClr val="00002E">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1">
            <a:extLst>
              <a:ext uri="{FF2B5EF4-FFF2-40B4-BE49-F238E27FC236}">
                <a16:creationId xmlns:a16="http://schemas.microsoft.com/office/drawing/2014/main" id="{1ED9B652-548F-9A40-9ECB-19DD65467C45}"/>
              </a:ext>
            </a:extLst>
          </p:cNvPr>
          <p:cNvSpPr>
            <a:spLocks noGrp="1"/>
          </p:cNvSpPr>
          <p:nvPr>
            <p:ph type="body" sz="quarter" idx="10" hasCustomPrompt="1"/>
          </p:nvPr>
        </p:nvSpPr>
        <p:spPr>
          <a:xfrm>
            <a:off x="3032672" y="4018963"/>
            <a:ext cx="6126657" cy="277813"/>
          </a:xfrm>
          <a:prstGeom prst="rect">
            <a:avLst/>
          </a:prstGeom>
        </p:spPr>
        <p:txBody>
          <a:bodyPr/>
          <a:lstStyle>
            <a:lvl1pPr marL="0" indent="0" algn="ctr">
              <a:buNone/>
              <a:defRPr sz="1800" b="0" i="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vl2pPr marL="457200" indent="0">
              <a:buNone/>
              <a:defRPr sz="1200" b="0" i="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2pPr>
            <a:lvl3pPr marL="914400" indent="0">
              <a:buNone/>
              <a:defRPr sz="1100" b="0" i="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3pPr>
            <a:lvl4pPr marL="1371600" indent="0">
              <a:buNone/>
              <a:defRPr sz="1050" b="0" i="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4pPr>
            <a:lvl5pPr marL="1828800" indent="0">
              <a:buNone/>
              <a:defRPr sz="1050" b="0" i="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5pPr>
          </a:lstStyle>
          <a:p>
            <a:pPr lvl="0"/>
            <a:r>
              <a:rPr lang="en-US" dirty="0"/>
              <a:t>SIGGRAPH 2019 | LOS ANGELES | 28 JULY - 1 AUGUST</a:t>
            </a:r>
          </a:p>
        </p:txBody>
      </p:sp>
      <p:pic>
        <p:nvPicPr>
          <p:cNvPr id="6" name="Picture 5">
            <a:extLst>
              <a:ext uri="{FF2B5EF4-FFF2-40B4-BE49-F238E27FC236}">
                <a16:creationId xmlns:a16="http://schemas.microsoft.com/office/drawing/2014/main" id="{54D17331-FB8C-2046-9C54-294A9837416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609947" y="5536705"/>
            <a:ext cx="995045" cy="655588"/>
          </a:xfrm>
          <a:prstGeom prst="rect">
            <a:avLst/>
          </a:prstGeom>
        </p:spPr>
      </p:pic>
    </p:spTree>
    <p:extLst>
      <p:ext uri="{BB962C8B-B14F-4D97-AF65-F5344CB8AC3E}">
        <p14:creationId xmlns:p14="http://schemas.microsoft.com/office/powerpoint/2010/main" val="34775011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Shape 14"/>
        <p:cNvGrpSpPr/>
        <p:nvPr/>
      </p:nvGrpSpPr>
      <p:grpSpPr>
        <a:xfrm>
          <a:off x="0" y="0"/>
          <a:ext cx="0" cy="0"/>
          <a:chOff x="0" y="0"/>
          <a:chExt cx="0" cy="0"/>
        </a:xfrm>
      </p:grpSpPr>
      <p:sp>
        <p:nvSpPr>
          <p:cNvPr id="16" name="Shape 16"/>
          <p:cNvSpPr txBox="1"/>
          <p:nvPr/>
        </p:nvSpPr>
        <p:spPr>
          <a:xfrm>
            <a:off x="781567" y="3043000"/>
            <a:ext cx="10514800" cy="1417600"/>
          </a:xfrm>
          <a:prstGeom prst="rect">
            <a:avLst/>
          </a:prstGeom>
          <a:noFill/>
          <a:ln>
            <a:noFill/>
          </a:ln>
        </p:spPr>
        <p:txBody>
          <a:bodyPr lIns="121900" tIns="121900" rIns="121900" bIns="121900" anchor="t" anchorCtr="0">
            <a:noAutofit/>
          </a:bodyPr>
          <a:lstStyle/>
          <a:p>
            <a:pPr marL="0" marR="0" lvl="0" indent="0" algn="l" rtl="0">
              <a:lnSpc>
                <a:spcPct val="100000"/>
              </a:lnSpc>
              <a:spcBef>
                <a:spcPts val="0"/>
              </a:spcBef>
              <a:spcAft>
                <a:spcPts val="0"/>
              </a:spcAft>
              <a:buClr>
                <a:srgbClr val="000000"/>
              </a:buClr>
              <a:buFont typeface="Arial"/>
              <a:buNone/>
            </a:pPr>
            <a:endParaRPr sz="8000" b="1" i="0" u="none" strike="noStrike" cap="none">
              <a:solidFill>
                <a:srgbClr val="002835"/>
              </a:solidFill>
              <a:latin typeface="Roboto"/>
              <a:ea typeface="Roboto"/>
              <a:cs typeface="Roboto"/>
              <a:sym typeface="Roboto"/>
            </a:endParaRPr>
          </a:p>
        </p:txBody>
      </p:sp>
      <p:sp>
        <p:nvSpPr>
          <p:cNvPr id="18" name="Shape 18"/>
          <p:cNvSpPr txBox="1">
            <a:spLocks noGrp="1"/>
          </p:cNvSpPr>
          <p:nvPr>
            <p:ph type="title"/>
          </p:nvPr>
        </p:nvSpPr>
        <p:spPr>
          <a:xfrm>
            <a:off x="1031433" y="3047233"/>
            <a:ext cx="10008400" cy="1417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5F8FA"/>
              </a:buClr>
              <a:buFont typeface="Roboto"/>
              <a:buNone/>
              <a:defRPr sz="8000" b="1" i="0" u="none" strike="noStrike" cap="none">
                <a:solidFill>
                  <a:srgbClr val="F5F8FA"/>
                </a:solidFill>
                <a:latin typeface="Roboto"/>
                <a:ea typeface="Roboto"/>
                <a:cs typeface="Roboto"/>
                <a:sym typeface="Roboto"/>
              </a:defRPr>
            </a:lvl1pPr>
            <a:lvl2pPr lvl="1" indent="0" rtl="0">
              <a:spcBef>
                <a:spcPts val="0"/>
              </a:spcBef>
              <a:buClr>
                <a:srgbClr val="002835"/>
              </a:buClr>
              <a:buFont typeface="Arial"/>
              <a:buNone/>
              <a:defRPr sz="8000" b="1">
                <a:solidFill>
                  <a:srgbClr val="002835"/>
                </a:solidFill>
              </a:defRPr>
            </a:lvl2pPr>
            <a:lvl3pPr lvl="2" indent="0" rtl="0">
              <a:spcBef>
                <a:spcPts val="0"/>
              </a:spcBef>
              <a:buClr>
                <a:srgbClr val="002835"/>
              </a:buClr>
              <a:buFont typeface="Arial"/>
              <a:buNone/>
              <a:defRPr sz="8000" b="1">
                <a:solidFill>
                  <a:srgbClr val="002835"/>
                </a:solidFill>
              </a:defRPr>
            </a:lvl3pPr>
            <a:lvl4pPr lvl="3" indent="0" rtl="0">
              <a:spcBef>
                <a:spcPts val="0"/>
              </a:spcBef>
              <a:buClr>
                <a:srgbClr val="002835"/>
              </a:buClr>
              <a:buFont typeface="Arial"/>
              <a:buNone/>
              <a:defRPr sz="8000" b="1">
                <a:solidFill>
                  <a:srgbClr val="002835"/>
                </a:solidFill>
              </a:defRPr>
            </a:lvl4pPr>
            <a:lvl5pPr lvl="4" indent="0" rtl="0">
              <a:spcBef>
                <a:spcPts val="0"/>
              </a:spcBef>
              <a:buClr>
                <a:srgbClr val="002835"/>
              </a:buClr>
              <a:buFont typeface="Arial"/>
              <a:buNone/>
              <a:defRPr sz="8000" b="1">
                <a:solidFill>
                  <a:srgbClr val="002835"/>
                </a:solidFill>
              </a:defRPr>
            </a:lvl5pPr>
            <a:lvl6pPr lvl="5" indent="0" rtl="0">
              <a:spcBef>
                <a:spcPts val="0"/>
              </a:spcBef>
              <a:buClr>
                <a:srgbClr val="002835"/>
              </a:buClr>
              <a:buFont typeface="Arial"/>
              <a:buNone/>
              <a:defRPr sz="8000" b="1">
                <a:solidFill>
                  <a:srgbClr val="002835"/>
                </a:solidFill>
              </a:defRPr>
            </a:lvl6pPr>
            <a:lvl7pPr lvl="6" indent="0" rtl="0">
              <a:spcBef>
                <a:spcPts val="0"/>
              </a:spcBef>
              <a:buClr>
                <a:srgbClr val="002835"/>
              </a:buClr>
              <a:buFont typeface="Arial"/>
              <a:buNone/>
              <a:defRPr sz="8000" b="1">
                <a:solidFill>
                  <a:srgbClr val="002835"/>
                </a:solidFill>
              </a:defRPr>
            </a:lvl7pPr>
            <a:lvl8pPr lvl="7" indent="0" rtl="0">
              <a:spcBef>
                <a:spcPts val="0"/>
              </a:spcBef>
              <a:buClr>
                <a:srgbClr val="002835"/>
              </a:buClr>
              <a:buFont typeface="Arial"/>
              <a:buNone/>
              <a:defRPr sz="8000" b="1">
                <a:solidFill>
                  <a:srgbClr val="002835"/>
                </a:solidFill>
              </a:defRPr>
            </a:lvl8pPr>
            <a:lvl9pPr lvl="8" indent="0" rtl="0">
              <a:spcBef>
                <a:spcPts val="0"/>
              </a:spcBef>
              <a:buClr>
                <a:srgbClr val="002835"/>
              </a:buClr>
              <a:buFont typeface="Arial"/>
              <a:buNone/>
              <a:defRPr sz="8000" b="1">
                <a:solidFill>
                  <a:srgbClr val="002835"/>
                </a:solidFill>
              </a:defRPr>
            </a:lvl9pPr>
          </a:lstStyle>
          <a:p>
            <a:endParaRPr/>
          </a:p>
        </p:txBody>
      </p:sp>
      <p:sp>
        <p:nvSpPr>
          <p:cNvPr id="19" name="Shape 19"/>
          <p:cNvSpPr txBox="1">
            <a:spLocks noGrp="1"/>
          </p:cNvSpPr>
          <p:nvPr>
            <p:ph type="title" idx="2"/>
          </p:nvPr>
        </p:nvSpPr>
        <p:spPr>
          <a:xfrm>
            <a:off x="1142367" y="4469067"/>
            <a:ext cx="9204400" cy="5996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5F8FA"/>
              </a:buClr>
              <a:buFont typeface="Roboto"/>
              <a:buNone/>
              <a:defRPr sz="3200" b="0" i="0" u="none" strike="noStrike" cap="none">
                <a:solidFill>
                  <a:srgbClr val="F5F8FA"/>
                </a:solidFill>
                <a:latin typeface="Roboto"/>
                <a:ea typeface="Roboto"/>
                <a:cs typeface="Roboto"/>
                <a:sym typeface="Roboto"/>
              </a:defRPr>
            </a:lvl1pPr>
            <a:lvl2pPr lvl="1" indent="0" rtl="0">
              <a:spcBef>
                <a:spcPts val="0"/>
              </a:spcBef>
              <a:buFont typeface="Roboto"/>
              <a:buNone/>
              <a:defRPr sz="3200">
                <a:latin typeface="Roboto"/>
                <a:ea typeface="Roboto"/>
                <a:cs typeface="Roboto"/>
                <a:sym typeface="Roboto"/>
              </a:defRPr>
            </a:lvl2pPr>
            <a:lvl3pPr lvl="2" indent="0" rtl="0">
              <a:spcBef>
                <a:spcPts val="0"/>
              </a:spcBef>
              <a:buFont typeface="Roboto"/>
              <a:buNone/>
              <a:defRPr sz="3200">
                <a:latin typeface="Roboto"/>
                <a:ea typeface="Roboto"/>
                <a:cs typeface="Roboto"/>
                <a:sym typeface="Roboto"/>
              </a:defRPr>
            </a:lvl3pPr>
            <a:lvl4pPr lvl="3" indent="0" rtl="0">
              <a:spcBef>
                <a:spcPts val="0"/>
              </a:spcBef>
              <a:buFont typeface="Roboto"/>
              <a:buNone/>
              <a:defRPr sz="3200">
                <a:latin typeface="Roboto"/>
                <a:ea typeface="Roboto"/>
                <a:cs typeface="Roboto"/>
                <a:sym typeface="Roboto"/>
              </a:defRPr>
            </a:lvl4pPr>
            <a:lvl5pPr lvl="4" indent="0" rtl="0">
              <a:spcBef>
                <a:spcPts val="0"/>
              </a:spcBef>
              <a:buFont typeface="Roboto"/>
              <a:buNone/>
              <a:defRPr sz="3200">
                <a:latin typeface="Roboto"/>
                <a:ea typeface="Roboto"/>
                <a:cs typeface="Roboto"/>
                <a:sym typeface="Roboto"/>
              </a:defRPr>
            </a:lvl5pPr>
            <a:lvl6pPr lvl="5" indent="0" rtl="0">
              <a:spcBef>
                <a:spcPts val="0"/>
              </a:spcBef>
              <a:buFont typeface="Roboto"/>
              <a:buNone/>
              <a:defRPr sz="3200">
                <a:latin typeface="Roboto"/>
                <a:ea typeface="Roboto"/>
                <a:cs typeface="Roboto"/>
                <a:sym typeface="Roboto"/>
              </a:defRPr>
            </a:lvl6pPr>
            <a:lvl7pPr lvl="6" indent="0" rtl="0">
              <a:spcBef>
                <a:spcPts val="0"/>
              </a:spcBef>
              <a:buFont typeface="Roboto"/>
              <a:buNone/>
              <a:defRPr sz="3200">
                <a:latin typeface="Roboto"/>
                <a:ea typeface="Roboto"/>
                <a:cs typeface="Roboto"/>
                <a:sym typeface="Roboto"/>
              </a:defRPr>
            </a:lvl7pPr>
            <a:lvl8pPr lvl="7" indent="0" rtl="0">
              <a:spcBef>
                <a:spcPts val="0"/>
              </a:spcBef>
              <a:buFont typeface="Roboto"/>
              <a:buNone/>
              <a:defRPr sz="3200">
                <a:latin typeface="Roboto"/>
                <a:ea typeface="Roboto"/>
                <a:cs typeface="Roboto"/>
                <a:sym typeface="Roboto"/>
              </a:defRPr>
            </a:lvl8pPr>
            <a:lvl9pPr lvl="8" indent="0" rtl="0">
              <a:spcBef>
                <a:spcPts val="0"/>
              </a:spcBef>
              <a:buFont typeface="Roboto"/>
              <a:buNone/>
              <a:defRPr sz="3200">
                <a:latin typeface="Roboto"/>
                <a:ea typeface="Roboto"/>
                <a:cs typeface="Roboto"/>
                <a:sym typeface="Roboto"/>
              </a:defRPr>
            </a:lvl9pPr>
          </a:lstStyle>
          <a:p>
            <a:endParaRPr/>
          </a:p>
        </p:txBody>
      </p:sp>
    </p:spTree>
    <p:extLst>
      <p:ext uri="{BB962C8B-B14F-4D97-AF65-F5344CB8AC3E}">
        <p14:creationId xmlns:p14="http://schemas.microsoft.com/office/powerpoint/2010/main" val="1664741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C0CE49-1610-4A33-969B-E1F846F68421}" type="datetimeFigureOut">
              <a:rPr lang="en-US" smtClean="0"/>
              <a:t>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86A1C-FD1E-457B-AB4A-05938D9EC345}" type="slidenum">
              <a:rPr lang="en-US" smtClean="0"/>
              <a:t>‹#›</a:t>
            </a:fld>
            <a:endParaRPr lang="en-US"/>
          </a:p>
        </p:txBody>
      </p:sp>
    </p:spTree>
    <p:extLst>
      <p:ext uri="{BB962C8B-B14F-4D97-AF65-F5344CB8AC3E}">
        <p14:creationId xmlns:p14="http://schemas.microsoft.com/office/powerpoint/2010/main" val="3706837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C0CE49-1610-4A33-969B-E1F846F68421}" type="datetimeFigureOut">
              <a:rPr lang="en-US" smtClean="0"/>
              <a:t>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86A1C-FD1E-457B-AB4A-05938D9EC345}" type="slidenum">
              <a:rPr lang="en-US" smtClean="0"/>
              <a:t>‹#›</a:t>
            </a:fld>
            <a:endParaRPr lang="en-US"/>
          </a:p>
        </p:txBody>
      </p:sp>
    </p:spTree>
    <p:extLst>
      <p:ext uri="{BB962C8B-B14F-4D97-AF65-F5344CB8AC3E}">
        <p14:creationId xmlns:p14="http://schemas.microsoft.com/office/powerpoint/2010/main" val="3287536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0CE49-1610-4A33-969B-E1F846F68421}" type="datetimeFigureOut">
              <a:rPr lang="en-US" smtClean="0"/>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86A1C-FD1E-457B-AB4A-05938D9EC345}" type="slidenum">
              <a:rPr lang="en-US" smtClean="0"/>
              <a:t>‹#›</a:t>
            </a:fld>
            <a:endParaRPr lang="en-US"/>
          </a:p>
        </p:txBody>
      </p:sp>
    </p:spTree>
    <p:extLst>
      <p:ext uri="{BB962C8B-B14F-4D97-AF65-F5344CB8AC3E}">
        <p14:creationId xmlns:p14="http://schemas.microsoft.com/office/powerpoint/2010/main" val="3499033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C0CE49-1610-4A33-969B-E1F846F68421}"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86A1C-FD1E-457B-AB4A-05938D9EC345}" type="slidenum">
              <a:rPr lang="en-US" smtClean="0"/>
              <a:t>‹#›</a:t>
            </a:fld>
            <a:endParaRPr lang="en-US"/>
          </a:p>
        </p:txBody>
      </p:sp>
    </p:spTree>
    <p:extLst>
      <p:ext uri="{BB962C8B-B14F-4D97-AF65-F5344CB8AC3E}">
        <p14:creationId xmlns:p14="http://schemas.microsoft.com/office/powerpoint/2010/main" val="1504139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A47B3D-6B4A-0E4B-BC20-3FE22ACD4F14}" type="datetime1">
              <a:rPr lang="en-US" smtClean="0"/>
              <a:t>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24AA8B-F1EC-D547-99EC-1807C0CD66CE}" type="slidenum">
              <a:rPr lang="en-US" smtClean="0"/>
              <a:t>‹#›</a:t>
            </a:fld>
            <a:endParaRPr lang="en-US"/>
          </a:p>
        </p:txBody>
      </p:sp>
      <p:sp>
        <p:nvSpPr>
          <p:cNvPr id="6" name="Title 1"/>
          <p:cNvSpPr>
            <a:spLocks noGrp="1"/>
          </p:cNvSpPr>
          <p:nvPr>
            <p:ph type="ctrTitle"/>
          </p:nvPr>
        </p:nvSpPr>
        <p:spPr>
          <a:xfrm>
            <a:off x="1028701" y="1857375"/>
            <a:ext cx="10325098" cy="2157413"/>
          </a:xfrm>
        </p:spPr>
        <p:txBody>
          <a:bodyPr anchor="b"/>
          <a:lstStyle>
            <a:lvl1pPr algn="ctr">
              <a:defRPr sz="6000"/>
            </a:lvl1pPr>
          </a:lstStyle>
          <a:p>
            <a:r>
              <a:rPr lang="en-US" dirty="0"/>
              <a:t>Click to edit Master title style</a:t>
            </a:r>
          </a:p>
        </p:txBody>
      </p:sp>
      <p:sp>
        <p:nvSpPr>
          <p:cNvPr id="7" name="Subtitle 2"/>
          <p:cNvSpPr>
            <a:spLocks noGrp="1"/>
          </p:cNvSpPr>
          <p:nvPr>
            <p:ph type="subTitle" idx="1"/>
          </p:nvPr>
        </p:nvSpPr>
        <p:spPr>
          <a:xfrm>
            <a:off x="1028701" y="4289522"/>
            <a:ext cx="10325098" cy="1582641"/>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23815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C0CE49-1610-4A33-969B-E1F846F68421}"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86A1C-FD1E-457B-AB4A-05938D9EC345}" type="slidenum">
              <a:rPr lang="en-US" smtClean="0"/>
              <a:t>‹#›</a:t>
            </a:fld>
            <a:endParaRPr lang="en-US"/>
          </a:p>
        </p:txBody>
      </p:sp>
    </p:spTree>
    <p:extLst>
      <p:ext uri="{BB962C8B-B14F-4D97-AF65-F5344CB8AC3E}">
        <p14:creationId xmlns:p14="http://schemas.microsoft.com/office/powerpoint/2010/main" val="2007102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C0CE49-1610-4A33-969B-E1F846F68421}"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86A1C-FD1E-457B-AB4A-05938D9EC345}" type="slidenum">
              <a:rPr lang="en-US" smtClean="0"/>
              <a:t>‹#›</a:t>
            </a:fld>
            <a:endParaRPr lang="en-US"/>
          </a:p>
        </p:txBody>
      </p:sp>
    </p:spTree>
    <p:extLst>
      <p:ext uri="{BB962C8B-B14F-4D97-AF65-F5344CB8AC3E}">
        <p14:creationId xmlns:p14="http://schemas.microsoft.com/office/powerpoint/2010/main" val="2621553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C0CE49-1610-4A33-969B-E1F846F68421}"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86A1C-FD1E-457B-AB4A-05938D9EC345}" type="slidenum">
              <a:rPr lang="en-US" smtClean="0"/>
              <a:t>‹#›</a:t>
            </a:fld>
            <a:endParaRPr lang="en-US"/>
          </a:p>
        </p:txBody>
      </p:sp>
    </p:spTree>
    <p:extLst>
      <p:ext uri="{BB962C8B-B14F-4D97-AF65-F5344CB8AC3E}">
        <p14:creationId xmlns:p14="http://schemas.microsoft.com/office/powerpoint/2010/main" val="1104464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242DD-F49F-4E41-8C6C-9EF60C888C17}"/>
              </a:ext>
            </a:extLst>
          </p:cNvPr>
          <p:cNvSpPr>
            <a:spLocks noGrp="1"/>
          </p:cNvSpPr>
          <p:nvPr>
            <p:ph type="title"/>
          </p:nvPr>
        </p:nvSpPr>
        <p:spPr>
          <a:xfrm>
            <a:off x="438147" y="381793"/>
            <a:ext cx="10515600" cy="3349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56155A7-560B-0044-8862-4A0C5ABA6CF7}"/>
              </a:ext>
            </a:extLst>
          </p:cNvPr>
          <p:cNvSpPr>
            <a:spLocks noGrp="1"/>
          </p:cNvSpPr>
          <p:nvPr>
            <p:ph idx="1"/>
          </p:nvPr>
        </p:nvSpPr>
        <p:spPr>
          <a:xfrm>
            <a:off x="414341" y="1385889"/>
            <a:ext cx="7686675" cy="451485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EB39644-6754-174D-A680-8A11091BA0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pic>
        <p:nvPicPr>
          <p:cNvPr id="6" name="Picture 5">
            <a:extLst>
              <a:ext uri="{FF2B5EF4-FFF2-40B4-BE49-F238E27FC236}">
                <a16:creationId xmlns:a16="http://schemas.microsoft.com/office/drawing/2014/main" id="{FE82CC77-E807-4E8F-9C3D-BD97106E43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Tree>
    <p:extLst>
      <p:ext uri="{BB962C8B-B14F-4D97-AF65-F5344CB8AC3E}">
        <p14:creationId xmlns:p14="http://schemas.microsoft.com/office/powerpoint/2010/main" val="2034973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EF21-B8D6-844F-8C38-6DD0591D32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92CB37-DF7D-E546-AA01-4A9EA914D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6D8E8F-E44D-E049-B09F-2648AADB49E8}"/>
              </a:ext>
            </a:extLst>
          </p:cNvPr>
          <p:cNvSpPr>
            <a:spLocks noGrp="1"/>
          </p:cNvSpPr>
          <p:nvPr>
            <p:ph type="dt" sz="half" idx="10"/>
          </p:nvPr>
        </p:nvSpPr>
        <p:spPr/>
        <p:txBody>
          <a:bodyPr/>
          <a:lstStyle/>
          <a:p>
            <a:fld id="{40A89F89-5F89-9940-8953-774CE8FCB349}" type="datetimeFigureOut">
              <a:rPr lang="en-US" smtClean="0"/>
              <a:t>11/4/19</a:t>
            </a:fld>
            <a:endParaRPr lang="en-US"/>
          </a:p>
        </p:txBody>
      </p:sp>
      <p:sp>
        <p:nvSpPr>
          <p:cNvPr id="5" name="Footer Placeholder 4">
            <a:extLst>
              <a:ext uri="{FF2B5EF4-FFF2-40B4-BE49-F238E27FC236}">
                <a16:creationId xmlns:a16="http://schemas.microsoft.com/office/drawing/2014/main" id="{55EF0BE7-4815-7649-B26D-47CF4A549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C0E13-BEAB-2243-BF39-E4BF4C317204}"/>
              </a:ext>
            </a:extLst>
          </p:cNvPr>
          <p:cNvSpPr>
            <a:spLocks noGrp="1"/>
          </p:cNvSpPr>
          <p:nvPr>
            <p:ph type="sldNum" sz="quarter" idx="12"/>
          </p:nvPr>
        </p:nvSpPr>
        <p:spPr/>
        <p:txBody>
          <a:bodyPr/>
          <a:lstStyle/>
          <a:p>
            <a:fld id="{DFA3D919-6C78-264B-A827-915FFE50E27F}" type="slidenum">
              <a:rPr lang="en-US" smtClean="0"/>
              <a:t>‹#›</a:t>
            </a:fld>
            <a:endParaRPr lang="en-US"/>
          </a:p>
        </p:txBody>
      </p:sp>
    </p:spTree>
    <p:extLst>
      <p:ext uri="{BB962C8B-B14F-4D97-AF65-F5344CB8AC3E}">
        <p14:creationId xmlns:p14="http://schemas.microsoft.com/office/powerpoint/2010/main" val="2030017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AD4E-9723-A54F-ACFC-60E69C497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79D97B-6F3E-E04D-B30D-26281F6FB3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4B68B-F5E9-914B-893B-F22B0CF88650}"/>
              </a:ext>
            </a:extLst>
          </p:cNvPr>
          <p:cNvSpPr>
            <a:spLocks noGrp="1"/>
          </p:cNvSpPr>
          <p:nvPr>
            <p:ph type="dt" sz="half" idx="10"/>
          </p:nvPr>
        </p:nvSpPr>
        <p:spPr/>
        <p:txBody>
          <a:bodyPr/>
          <a:lstStyle/>
          <a:p>
            <a:fld id="{40A89F89-5F89-9940-8953-774CE8FCB349}" type="datetimeFigureOut">
              <a:rPr lang="en-US" smtClean="0"/>
              <a:t>11/4/19</a:t>
            </a:fld>
            <a:endParaRPr lang="en-US"/>
          </a:p>
        </p:txBody>
      </p:sp>
      <p:sp>
        <p:nvSpPr>
          <p:cNvPr id="5" name="Footer Placeholder 4">
            <a:extLst>
              <a:ext uri="{FF2B5EF4-FFF2-40B4-BE49-F238E27FC236}">
                <a16:creationId xmlns:a16="http://schemas.microsoft.com/office/drawing/2014/main" id="{11990F1C-8147-D94E-AAF4-DCDD2599D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2F6AE-CE23-784E-956C-5B24644D8202}"/>
              </a:ext>
            </a:extLst>
          </p:cNvPr>
          <p:cNvSpPr>
            <a:spLocks noGrp="1"/>
          </p:cNvSpPr>
          <p:nvPr>
            <p:ph type="sldNum" sz="quarter" idx="12"/>
          </p:nvPr>
        </p:nvSpPr>
        <p:spPr/>
        <p:txBody>
          <a:bodyPr/>
          <a:lstStyle/>
          <a:p>
            <a:fld id="{DFA3D919-6C78-264B-A827-915FFE50E27F}" type="slidenum">
              <a:rPr lang="en-US" smtClean="0"/>
              <a:t>‹#›</a:t>
            </a:fld>
            <a:endParaRPr lang="en-US"/>
          </a:p>
        </p:txBody>
      </p:sp>
    </p:spTree>
    <p:extLst>
      <p:ext uri="{BB962C8B-B14F-4D97-AF65-F5344CB8AC3E}">
        <p14:creationId xmlns:p14="http://schemas.microsoft.com/office/powerpoint/2010/main" val="259171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7C0D-ABC7-DC45-A2B4-765178FC68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570DC3-FAA5-1241-9436-83104F84AC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097934-AF3B-1F44-8480-20834A267183}"/>
              </a:ext>
            </a:extLst>
          </p:cNvPr>
          <p:cNvSpPr>
            <a:spLocks noGrp="1"/>
          </p:cNvSpPr>
          <p:nvPr>
            <p:ph type="dt" sz="half" idx="10"/>
          </p:nvPr>
        </p:nvSpPr>
        <p:spPr/>
        <p:txBody>
          <a:bodyPr/>
          <a:lstStyle/>
          <a:p>
            <a:fld id="{40A89F89-5F89-9940-8953-774CE8FCB349}" type="datetimeFigureOut">
              <a:rPr lang="en-US" smtClean="0"/>
              <a:t>11/4/19</a:t>
            </a:fld>
            <a:endParaRPr lang="en-US"/>
          </a:p>
        </p:txBody>
      </p:sp>
      <p:sp>
        <p:nvSpPr>
          <p:cNvPr id="5" name="Footer Placeholder 4">
            <a:extLst>
              <a:ext uri="{FF2B5EF4-FFF2-40B4-BE49-F238E27FC236}">
                <a16:creationId xmlns:a16="http://schemas.microsoft.com/office/drawing/2014/main" id="{60405BAD-0E20-B740-B70C-371F83EAED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670E4-443E-E148-A5F5-7779AE34BC5E}"/>
              </a:ext>
            </a:extLst>
          </p:cNvPr>
          <p:cNvSpPr>
            <a:spLocks noGrp="1"/>
          </p:cNvSpPr>
          <p:nvPr>
            <p:ph type="sldNum" sz="quarter" idx="12"/>
          </p:nvPr>
        </p:nvSpPr>
        <p:spPr/>
        <p:txBody>
          <a:bodyPr/>
          <a:lstStyle/>
          <a:p>
            <a:fld id="{DFA3D919-6C78-264B-A827-915FFE50E27F}" type="slidenum">
              <a:rPr lang="en-US" smtClean="0"/>
              <a:t>‹#›</a:t>
            </a:fld>
            <a:endParaRPr lang="en-US"/>
          </a:p>
        </p:txBody>
      </p:sp>
    </p:spTree>
    <p:extLst>
      <p:ext uri="{BB962C8B-B14F-4D97-AF65-F5344CB8AC3E}">
        <p14:creationId xmlns:p14="http://schemas.microsoft.com/office/powerpoint/2010/main" val="2063818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1A9B-3773-4346-A608-077E0805F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DA5B76-4DF9-D946-AD5D-1A9F926D4E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306E62-CDF1-894C-8D4F-2741A6255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75D469-6341-A74A-8690-AE9156E7E883}"/>
              </a:ext>
            </a:extLst>
          </p:cNvPr>
          <p:cNvSpPr>
            <a:spLocks noGrp="1"/>
          </p:cNvSpPr>
          <p:nvPr>
            <p:ph type="dt" sz="half" idx="10"/>
          </p:nvPr>
        </p:nvSpPr>
        <p:spPr/>
        <p:txBody>
          <a:bodyPr/>
          <a:lstStyle/>
          <a:p>
            <a:fld id="{40A89F89-5F89-9940-8953-774CE8FCB349}" type="datetimeFigureOut">
              <a:rPr lang="en-US" smtClean="0"/>
              <a:t>11/4/19</a:t>
            </a:fld>
            <a:endParaRPr lang="en-US"/>
          </a:p>
        </p:txBody>
      </p:sp>
      <p:sp>
        <p:nvSpPr>
          <p:cNvPr id="6" name="Footer Placeholder 5">
            <a:extLst>
              <a:ext uri="{FF2B5EF4-FFF2-40B4-BE49-F238E27FC236}">
                <a16:creationId xmlns:a16="http://schemas.microsoft.com/office/drawing/2014/main" id="{F6515FAD-05E2-8C4E-B97A-5A8E9A1491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B5451-F4ED-9247-8799-A695B28FE5D2}"/>
              </a:ext>
            </a:extLst>
          </p:cNvPr>
          <p:cNvSpPr>
            <a:spLocks noGrp="1"/>
          </p:cNvSpPr>
          <p:nvPr>
            <p:ph type="sldNum" sz="quarter" idx="12"/>
          </p:nvPr>
        </p:nvSpPr>
        <p:spPr/>
        <p:txBody>
          <a:bodyPr/>
          <a:lstStyle/>
          <a:p>
            <a:fld id="{DFA3D919-6C78-264B-A827-915FFE50E27F}" type="slidenum">
              <a:rPr lang="en-US" smtClean="0"/>
              <a:t>‹#›</a:t>
            </a:fld>
            <a:endParaRPr lang="en-US"/>
          </a:p>
        </p:txBody>
      </p:sp>
    </p:spTree>
    <p:extLst>
      <p:ext uri="{BB962C8B-B14F-4D97-AF65-F5344CB8AC3E}">
        <p14:creationId xmlns:p14="http://schemas.microsoft.com/office/powerpoint/2010/main" val="1598409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D8C8-74BF-9045-8AE8-E443A42862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86FF38-48DF-CC40-9AEB-DA58A95AB6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7C428C-E21C-AC43-8703-5F79FC93A7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B9FA60-70B6-0F4A-9184-599C1DAD5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FDE680-FCF4-0346-8A0C-A3B5B30499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B5FBC2-4F19-6E4E-B793-759E14721F43}"/>
              </a:ext>
            </a:extLst>
          </p:cNvPr>
          <p:cNvSpPr>
            <a:spLocks noGrp="1"/>
          </p:cNvSpPr>
          <p:nvPr>
            <p:ph type="dt" sz="half" idx="10"/>
          </p:nvPr>
        </p:nvSpPr>
        <p:spPr/>
        <p:txBody>
          <a:bodyPr/>
          <a:lstStyle/>
          <a:p>
            <a:fld id="{40A89F89-5F89-9940-8953-774CE8FCB349}" type="datetimeFigureOut">
              <a:rPr lang="en-US" smtClean="0"/>
              <a:t>11/4/19</a:t>
            </a:fld>
            <a:endParaRPr lang="en-US"/>
          </a:p>
        </p:txBody>
      </p:sp>
      <p:sp>
        <p:nvSpPr>
          <p:cNvPr id="8" name="Footer Placeholder 7">
            <a:extLst>
              <a:ext uri="{FF2B5EF4-FFF2-40B4-BE49-F238E27FC236}">
                <a16:creationId xmlns:a16="http://schemas.microsoft.com/office/drawing/2014/main" id="{7B3A2D7D-A0C4-3B4B-9779-A9FCA7B0CF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9818D2-0F67-064D-97EE-3E173C8A80E5}"/>
              </a:ext>
            </a:extLst>
          </p:cNvPr>
          <p:cNvSpPr>
            <a:spLocks noGrp="1"/>
          </p:cNvSpPr>
          <p:nvPr>
            <p:ph type="sldNum" sz="quarter" idx="12"/>
          </p:nvPr>
        </p:nvSpPr>
        <p:spPr/>
        <p:txBody>
          <a:bodyPr/>
          <a:lstStyle/>
          <a:p>
            <a:fld id="{DFA3D919-6C78-264B-A827-915FFE50E27F}" type="slidenum">
              <a:rPr lang="en-US" smtClean="0"/>
              <a:t>‹#›</a:t>
            </a:fld>
            <a:endParaRPr lang="en-US"/>
          </a:p>
        </p:txBody>
      </p:sp>
    </p:spTree>
    <p:extLst>
      <p:ext uri="{BB962C8B-B14F-4D97-AF65-F5344CB8AC3E}">
        <p14:creationId xmlns:p14="http://schemas.microsoft.com/office/powerpoint/2010/main" val="2155699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9088-0FEE-F242-9962-3B18CB8F24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1BD1F3-ABE1-084E-AB11-B8583FFFD0C9}"/>
              </a:ext>
            </a:extLst>
          </p:cNvPr>
          <p:cNvSpPr>
            <a:spLocks noGrp="1"/>
          </p:cNvSpPr>
          <p:nvPr>
            <p:ph type="dt" sz="half" idx="10"/>
          </p:nvPr>
        </p:nvSpPr>
        <p:spPr/>
        <p:txBody>
          <a:bodyPr/>
          <a:lstStyle/>
          <a:p>
            <a:fld id="{40A89F89-5F89-9940-8953-774CE8FCB349}" type="datetimeFigureOut">
              <a:rPr lang="en-US" smtClean="0"/>
              <a:t>11/4/19</a:t>
            </a:fld>
            <a:endParaRPr lang="en-US"/>
          </a:p>
        </p:txBody>
      </p:sp>
      <p:sp>
        <p:nvSpPr>
          <p:cNvPr id="4" name="Footer Placeholder 3">
            <a:extLst>
              <a:ext uri="{FF2B5EF4-FFF2-40B4-BE49-F238E27FC236}">
                <a16:creationId xmlns:a16="http://schemas.microsoft.com/office/drawing/2014/main" id="{623B61D5-C030-CD4E-B66F-A0A01968BE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6D096-F6F1-D04B-BD49-976C9A1B3152}"/>
              </a:ext>
            </a:extLst>
          </p:cNvPr>
          <p:cNvSpPr>
            <a:spLocks noGrp="1"/>
          </p:cNvSpPr>
          <p:nvPr>
            <p:ph type="sldNum" sz="quarter" idx="12"/>
          </p:nvPr>
        </p:nvSpPr>
        <p:spPr/>
        <p:txBody>
          <a:bodyPr/>
          <a:lstStyle/>
          <a:p>
            <a:fld id="{DFA3D919-6C78-264B-A827-915FFE50E27F}" type="slidenum">
              <a:rPr lang="en-US" smtClean="0"/>
              <a:t>‹#›</a:t>
            </a:fld>
            <a:endParaRPr lang="en-US"/>
          </a:p>
        </p:txBody>
      </p:sp>
    </p:spTree>
    <p:extLst>
      <p:ext uri="{BB962C8B-B14F-4D97-AF65-F5344CB8AC3E}">
        <p14:creationId xmlns:p14="http://schemas.microsoft.com/office/powerpoint/2010/main" val="261829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6EF6B-4AE3-B94E-8D53-A2EB4DACB17D}" type="datetime1">
              <a:rPr lang="en-US" smtClean="0"/>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12485863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426BE-2268-F543-884E-88D2601A4E73}"/>
              </a:ext>
            </a:extLst>
          </p:cNvPr>
          <p:cNvSpPr>
            <a:spLocks noGrp="1"/>
          </p:cNvSpPr>
          <p:nvPr>
            <p:ph type="dt" sz="half" idx="10"/>
          </p:nvPr>
        </p:nvSpPr>
        <p:spPr/>
        <p:txBody>
          <a:bodyPr/>
          <a:lstStyle/>
          <a:p>
            <a:fld id="{40A89F89-5F89-9940-8953-774CE8FCB349}" type="datetimeFigureOut">
              <a:rPr lang="en-US" smtClean="0"/>
              <a:t>11/4/19</a:t>
            </a:fld>
            <a:endParaRPr lang="en-US"/>
          </a:p>
        </p:txBody>
      </p:sp>
      <p:sp>
        <p:nvSpPr>
          <p:cNvPr id="3" name="Footer Placeholder 2">
            <a:extLst>
              <a:ext uri="{FF2B5EF4-FFF2-40B4-BE49-F238E27FC236}">
                <a16:creationId xmlns:a16="http://schemas.microsoft.com/office/drawing/2014/main" id="{489A9617-661B-AF49-AC47-98C4BE4DF2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595558-CED6-6A43-BD31-EE757F1BFC5B}"/>
              </a:ext>
            </a:extLst>
          </p:cNvPr>
          <p:cNvSpPr>
            <a:spLocks noGrp="1"/>
          </p:cNvSpPr>
          <p:nvPr>
            <p:ph type="sldNum" sz="quarter" idx="12"/>
          </p:nvPr>
        </p:nvSpPr>
        <p:spPr/>
        <p:txBody>
          <a:bodyPr/>
          <a:lstStyle/>
          <a:p>
            <a:fld id="{DFA3D919-6C78-264B-A827-915FFE50E27F}" type="slidenum">
              <a:rPr lang="en-US" smtClean="0"/>
              <a:t>‹#›</a:t>
            </a:fld>
            <a:endParaRPr lang="en-US"/>
          </a:p>
        </p:txBody>
      </p:sp>
    </p:spTree>
    <p:extLst>
      <p:ext uri="{BB962C8B-B14F-4D97-AF65-F5344CB8AC3E}">
        <p14:creationId xmlns:p14="http://schemas.microsoft.com/office/powerpoint/2010/main" val="2997757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88A7-84A9-574E-891B-F6462CA33B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E90A8B-DAD7-5147-89C8-ED33F57FE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05C8E-4705-DC41-AA5D-B46FC510EC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CAEF2-F4EE-894C-9C2B-E3217A4412AF}"/>
              </a:ext>
            </a:extLst>
          </p:cNvPr>
          <p:cNvSpPr>
            <a:spLocks noGrp="1"/>
          </p:cNvSpPr>
          <p:nvPr>
            <p:ph type="dt" sz="half" idx="10"/>
          </p:nvPr>
        </p:nvSpPr>
        <p:spPr/>
        <p:txBody>
          <a:bodyPr/>
          <a:lstStyle/>
          <a:p>
            <a:fld id="{40A89F89-5F89-9940-8953-774CE8FCB349}" type="datetimeFigureOut">
              <a:rPr lang="en-US" smtClean="0"/>
              <a:t>11/4/19</a:t>
            </a:fld>
            <a:endParaRPr lang="en-US"/>
          </a:p>
        </p:txBody>
      </p:sp>
      <p:sp>
        <p:nvSpPr>
          <p:cNvPr id="6" name="Footer Placeholder 5">
            <a:extLst>
              <a:ext uri="{FF2B5EF4-FFF2-40B4-BE49-F238E27FC236}">
                <a16:creationId xmlns:a16="http://schemas.microsoft.com/office/drawing/2014/main" id="{5B8AF25C-5980-9F4E-AFEF-750BADAC63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1D626-D19C-0A4A-B443-F493399FC3E9}"/>
              </a:ext>
            </a:extLst>
          </p:cNvPr>
          <p:cNvSpPr>
            <a:spLocks noGrp="1"/>
          </p:cNvSpPr>
          <p:nvPr>
            <p:ph type="sldNum" sz="quarter" idx="12"/>
          </p:nvPr>
        </p:nvSpPr>
        <p:spPr/>
        <p:txBody>
          <a:bodyPr/>
          <a:lstStyle/>
          <a:p>
            <a:fld id="{DFA3D919-6C78-264B-A827-915FFE50E27F}" type="slidenum">
              <a:rPr lang="en-US" smtClean="0"/>
              <a:t>‹#›</a:t>
            </a:fld>
            <a:endParaRPr lang="en-US"/>
          </a:p>
        </p:txBody>
      </p:sp>
    </p:spTree>
    <p:extLst>
      <p:ext uri="{BB962C8B-B14F-4D97-AF65-F5344CB8AC3E}">
        <p14:creationId xmlns:p14="http://schemas.microsoft.com/office/powerpoint/2010/main" val="185024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3428C-3981-334A-B3E9-A7353B33CF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81CA8F-9DC5-0B40-A3B8-DB271A89B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0ED765-D5AB-2A48-95D1-73F22A75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7A2599-AF84-AE4A-92BA-7DC02301C75B}"/>
              </a:ext>
            </a:extLst>
          </p:cNvPr>
          <p:cNvSpPr>
            <a:spLocks noGrp="1"/>
          </p:cNvSpPr>
          <p:nvPr>
            <p:ph type="dt" sz="half" idx="10"/>
          </p:nvPr>
        </p:nvSpPr>
        <p:spPr/>
        <p:txBody>
          <a:bodyPr/>
          <a:lstStyle/>
          <a:p>
            <a:fld id="{40A89F89-5F89-9940-8953-774CE8FCB349}" type="datetimeFigureOut">
              <a:rPr lang="en-US" smtClean="0"/>
              <a:t>11/4/19</a:t>
            </a:fld>
            <a:endParaRPr lang="en-US"/>
          </a:p>
        </p:txBody>
      </p:sp>
      <p:sp>
        <p:nvSpPr>
          <p:cNvPr id="6" name="Footer Placeholder 5">
            <a:extLst>
              <a:ext uri="{FF2B5EF4-FFF2-40B4-BE49-F238E27FC236}">
                <a16:creationId xmlns:a16="http://schemas.microsoft.com/office/drawing/2014/main" id="{0B2E2041-D0CB-DA40-973F-D1E6DF9A7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A326E-A739-A74D-924E-AA9D33970C02}"/>
              </a:ext>
            </a:extLst>
          </p:cNvPr>
          <p:cNvSpPr>
            <a:spLocks noGrp="1"/>
          </p:cNvSpPr>
          <p:nvPr>
            <p:ph type="sldNum" sz="quarter" idx="12"/>
          </p:nvPr>
        </p:nvSpPr>
        <p:spPr/>
        <p:txBody>
          <a:bodyPr/>
          <a:lstStyle/>
          <a:p>
            <a:fld id="{DFA3D919-6C78-264B-A827-915FFE50E27F}" type="slidenum">
              <a:rPr lang="en-US" smtClean="0"/>
              <a:t>‹#›</a:t>
            </a:fld>
            <a:endParaRPr lang="en-US"/>
          </a:p>
        </p:txBody>
      </p:sp>
    </p:spTree>
    <p:extLst>
      <p:ext uri="{BB962C8B-B14F-4D97-AF65-F5344CB8AC3E}">
        <p14:creationId xmlns:p14="http://schemas.microsoft.com/office/powerpoint/2010/main" val="4156491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8853-2E12-384B-980B-190493D5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154305-0BAA-7C40-8BD3-CB56F11F41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5D07D-7680-A940-BDDF-02702E27F5FF}"/>
              </a:ext>
            </a:extLst>
          </p:cNvPr>
          <p:cNvSpPr>
            <a:spLocks noGrp="1"/>
          </p:cNvSpPr>
          <p:nvPr>
            <p:ph type="dt" sz="half" idx="10"/>
          </p:nvPr>
        </p:nvSpPr>
        <p:spPr/>
        <p:txBody>
          <a:bodyPr/>
          <a:lstStyle/>
          <a:p>
            <a:fld id="{40A89F89-5F89-9940-8953-774CE8FCB349}" type="datetimeFigureOut">
              <a:rPr lang="en-US" smtClean="0"/>
              <a:t>11/4/19</a:t>
            </a:fld>
            <a:endParaRPr lang="en-US"/>
          </a:p>
        </p:txBody>
      </p:sp>
      <p:sp>
        <p:nvSpPr>
          <p:cNvPr id="5" name="Footer Placeholder 4">
            <a:extLst>
              <a:ext uri="{FF2B5EF4-FFF2-40B4-BE49-F238E27FC236}">
                <a16:creationId xmlns:a16="http://schemas.microsoft.com/office/drawing/2014/main" id="{8F1A76A4-922A-104B-BCD1-429834FFC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22605-694C-7B4C-8572-82D95EE51628}"/>
              </a:ext>
            </a:extLst>
          </p:cNvPr>
          <p:cNvSpPr>
            <a:spLocks noGrp="1"/>
          </p:cNvSpPr>
          <p:nvPr>
            <p:ph type="sldNum" sz="quarter" idx="12"/>
          </p:nvPr>
        </p:nvSpPr>
        <p:spPr/>
        <p:txBody>
          <a:bodyPr/>
          <a:lstStyle/>
          <a:p>
            <a:fld id="{DFA3D919-6C78-264B-A827-915FFE50E27F}" type="slidenum">
              <a:rPr lang="en-US" smtClean="0"/>
              <a:t>‹#›</a:t>
            </a:fld>
            <a:endParaRPr lang="en-US"/>
          </a:p>
        </p:txBody>
      </p:sp>
    </p:spTree>
    <p:extLst>
      <p:ext uri="{BB962C8B-B14F-4D97-AF65-F5344CB8AC3E}">
        <p14:creationId xmlns:p14="http://schemas.microsoft.com/office/powerpoint/2010/main" val="3301792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9F5481-D24D-9746-B710-26FE0E29E5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1EDE7-24D8-054D-8BA5-D4ECB024FB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3ACA0-85B5-FB46-9C88-D9D057042A55}"/>
              </a:ext>
            </a:extLst>
          </p:cNvPr>
          <p:cNvSpPr>
            <a:spLocks noGrp="1"/>
          </p:cNvSpPr>
          <p:nvPr>
            <p:ph type="dt" sz="half" idx="10"/>
          </p:nvPr>
        </p:nvSpPr>
        <p:spPr/>
        <p:txBody>
          <a:bodyPr/>
          <a:lstStyle/>
          <a:p>
            <a:fld id="{40A89F89-5F89-9940-8953-774CE8FCB349}" type="datetimeFigureOut">
              <a:rPr lang="en-US" smtClean="0"/>
              <a:t>11/4/19</a:t>
            </a:fld>
            <a:endParaRPr lang="en-US"/>
          </a:p>
        </p:txBody>
      </p:sp>
      <p:sp>
        <p:nvSpPr>
          <p:cNvPr id="5" name="Footer Placeholder 4">
            <a:extLst>
              <a:ext uri="{FF2B5EF4-FFF2-40B4-BE49-F238E27FC236}">
                <a16:creationId xmlns:a16="http://schemas.microsoft.com/office/drawing/2014/main" id="{660DD1FE-18FF-8B4F-B62D-E6F369C35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E6BDA1-A7A2-2548-B767-C28137C183EB}"/>
              </a:ext>
            </a:extLst>
          </p:cNvPr>
          <p:cNvSpPr>
            <a:spLocks noGrp="1"/>
          </p:cNvSpPr>
          <p:nvPr>
            <p:ph type="sldNum" sz="quarter" idx="12"/>
          </p:nvPr>
        </p:nvSpPr>
        <p:spPr/>
        <p:txBody>
          <a:bodyPr/>
          <a:lstStyle/>
          <a:p>
            <a:fld id="{DFA3D919-6C78-264B-A827-915FFE50E27F}" type="slidenum">
              <a:rPr lang="en-US" smtClean="0"/>
              <a:t>‹#›</a:t>
            </a:fld>
            <a:endParaRPr lang="en-US"/>
          </a:p>
        </p:txBody>
      </p:sp>
    </p:spTree>
    <p:extLst>
      <p:ext uri="{BB962C8B-B14F-4D97-AF65-F5344CB8AC3E}">
        <p14:creationId xmlns:p14="http://schemas.microsoft.com/office/powerpoint/2010/main" val="918386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8701" y="1857375"/>
            <a:ext cx="10325098" cy="2157413"/>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028701" y="4289522"/>
            <a:ext cx="5114924" cy="1582641"/>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9318172" y="6356350"/>
            <a:ext cx="783772" cy="365125"/>
          </a:xfrm>
        </p:spPr>
        <p:txBody>
          <a:bodyPr/>
          <a:lstStyle/>
          <a:p>
            <a:fld id="{3644E428-E91E-4B49-8640-0BEF5C9A992E}" type="datetime1">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70028" y="6356350"/>
            <a:ext cx="783771" cy="365125"/>
          </a:xfrm>
        </p:spPr>
        <p:txBody>
          <a:bodyPr/>
          <a:lstStyle/>
          <a:p>
            <a:fld id="{2024AA8B-F1EC-D547-99EC-1807C0CD66CE}" type="slidenum">
              <a:rPr lang="en-US" smtClean="0"/>
              <a:t>‹#›</a:t>
            </a:fld>
            <a:endParaRPr lang="en-US"/>
          </a:p>
        </p:txBody>
      </p:sp>
      <p:sp>
        <p:nvSpPr>
          <p:cNvPr id="12" name="TextBox 11"/>
          <p:cNvSpPr txBox="1"/>
          <p:nvPr userDrawn="1"/>
        </p:nvSpPr>
        <p:spPr>
          <a:xfrm>
            <a:off x="6962774" y="4246658"/>
            <a:ext cx="1828578" cy="338554"/>
          </a:xfrm>
          <a:prstGeom prst="rect">
            <a:avLst/>
          </a:prstGeom>
          <a:noFill/>
        </p:spPr>
        <p:txBody>
          <a:bodyPr wrap="none" rtlCol="0">
            <a:spAutoFit/>
          </a:bodyPr>
          <a:lstStyle/>
          <a:p>
            <a:pPr algn="l"/>
            <a:r>
              <a:rPr lang="en-US" sz="1600" b="1" i="0" cap="all" dirty="0">
                <a:latin typeface="Arial" charset="0"/>
              </a:rPr>
              <a:t>Presented</a:t>
            </a:r>
            <a:r>
              <a:rPr lang="en-US" sz="1600" b="1" i="0" cap="all" baseline="0" dirty="0">
                <a:latin typeface="Arial" charset="0"/>
              </a:rPr>
              <a:t> by:</a:t>
            </a:r>
            <a:endParaRPr lang="en-US" sz="1600" b="1" i="0" cap="all" dirty="0">
              <a:latin typeface="Arial" charset="0"/>
            </a:endParaRPr>
          </a:p>
        </p:txBody>
      </p:sp>
      <p:cxnSp>
        <p:nvCxnSpPr>
          <p:cNvPr id="14" name="Straight Connector 13"/>
          <p:cNvCxnSpPr/>
          <p:nvPr userDrawn="1"/>
        </p:nvCxnSpPr>
        <p:spPr>
          <a:xfrm>
            <a:off x="6672263" y="4289522"/>
            <a:ext cx="0" cy="15826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half" idx="2"/>
          </p:nvPr>
        </p:nvSpPr>
        <p:spPr>
          <a:xfrm>
            <a:off x="6962774" y="4585212"/>
            <a:ext cx="4391025" cy="12869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p:cNvSpPr/>
          <p:nvPr userDrawn="1"/>
        </p:nvSpPr>
        <p:spPr>
          <a:xfrm>
            <a:off x="9086850" y="6057900"/>
            <a:ext cx="310515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974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A47B3D-6B4A-0E4B-BC20-3FE22ACD4F14}" type="datetime1">
              <a:rPr lang="en-US" smtClean="0"/>
              <a:t>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24AA8B-F1EC-D547-99EC-1807C0CD66CE}" type="slidenum">
              <a:rPr lang="en-US" smtClean="0"/>
              <a:t>‹#›</a:t>
            </a:fld>
            <a:endParaRPr lang="en-US"/>
          </a:p>
        </p:txBody>
      </p:sp>
      <p:sp>
        <p:nvSpPr>
          <p:cNvPr id="6" name="Title 1"/>
          <p:cNvSpPr>
            <a:spLocks noGrp="1"/>
          </p:cNvSpPr>
          <p:nvPr>
            <p:ph type="ctrTitle"/>
          </p:nvPr>
        </p:nvSpPr>
        <p:spPr>
          <a:xfrm>
            <a:off x="1028701" y="1857375"/>
            <a:ext cx="10325098" cy="2157413"/>
          </a:xfrm>
        </p:spPr>
        <p:txBody>
          <a:bodyPr anchor="b"/>
          <a:lstStyle>
            <a:lvl1pPr algn="ctr">
              <a:defRPr sz="6000"/>
            </a:lvl1pPr>
          </a:lstStyle>
          <a:p>
            <a:r>
              <a:rPr lang="en-US" dirty="0"/>
              <a:t>Click to edit Master title style</a:t>
            </a:r>
          </a:p>
        </p:txBody>
      </p:sp>
      <p:sp>
        <p:nvSpPr>
          <p:cNvPr id="7" name="Subtitle 2"/>
          <p:cNvSpPr>
            <a:spLocks noGrp="1"/>
          </p:cNvSpPr>
          <p:nvPr>
            <p:ph type="subTitle" idx="1"/>
          </p:nvPr>
        </p:nvSpPr>
        <p:spPr>
          <a:xfrm>
            <a:off x="1028701" y="4289522"/>
            <a:ext cx="10325098" cy="1582641"/>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85588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6EF6B-4AE3-B94E-8D53-A2EB4DACB17D}" type="datetime1">
              <a:rPr lang="en-US" smtClean="0"/>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2135600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86364-5A28-0C46-A2BF-9853109CF96F}" type="datetime1">
              <a:rPr lang="en-US" smtClean="0"/>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1124648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4911"/>
          </a:xfrm>
        </p:spPr>
        <p:txBody>
          <a:bodyPr/>
          <a:lstStyle/>
          <a:p>
            <a:r>
              <a:rPr lang="en-US" dirty="0"/>
              <a:t>Click to edit Master title style</a:t>
            </a:r>
          </a:p>
        </p:txBody>
      </p:sp>
      <p:sp>
        <p:nvSpPr>
          <p:cNvPr id="3" name="Content Placeholder 2"/>
          <p:cNvSpPr>
            <a:spLocks noGrp="1"/>
          </p:cNvSpPr>
          <p:nvPr>
            <p:ph idx="1"/>
          </p:nvPr>
        </p:nvSpPr>
        <p:spPr>
          <a:xfrm>
            <a:off x="838200" y="1472540"/>
            <a:ext cx="10515600" cy="4704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20285E-91E3-D54B-AF5E-323BBDA6364A}" type="datetime1">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2782565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86364-5A28-0C46-A2BF-9853109CF96F}" type="datetime1">
              <a:rPr lang="en-US" smtClean="0"/>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9771555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lstStyle/>
          <a:p>
            <a:r>
              <a:rPr lang="en-US"/>
              <a:t>Click to edit Master title style</a:t>
            </a:r>
          </a:p>
        </p:txBody>
      </p:sp>
      <p:sp>
        <p:nvSpPr>
          <p:cNvPr id="3" name="Content Placeholder 2"/>
          <p:cNvSpPr>
            <a:spLocks noGrp="1"/>
          </p:cNvSpPr>
          <p:nvPr>
            <p:ph sz="half" idx="1"/>
          </p:nvPr>
        </p:nvSpPr>
        <p:spPr>
          <a:xfrm>
            <a:off x="838200" y="1497549"/>
            <a:ext cx="5181600" cy="467941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97549"/>
            <a:ext cx="5181600" cy="467941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8464425-DFE9-384F-9DB3-3E361560D413}" type="datetime1">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1587341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400" b="1"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7BE57F-26A9-DF48-ACAB-B687C61D6BC1}" type="datetime1">
              <a:rPr lang="en-US" smtClean="0"/>
              <a:t>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19844399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1EEE53-6B1F-E04F-AC4C-C3E578626F07}" type="datetime1">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1679556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565058-1B87-AB47-8588-32A56C1C5CB6}" type="datetime1">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4288099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5"/>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3" y="4766732"/>
            <a:ext cx="8534401" cy="1227667"/>
          </a:xfrm>
        </p:spPr>
        <p:txBody>
          <a:bodyPr anchor="t">
            <a:normAutofit/>
          </a:bodyPr>
          <a:lstStyle>
            <a:lvl1pPr marL="0" indent="0" algn="l">
              <a:buNone/>
              <a:defRPr sz="1800">
                <a:solidFill>
                  <a:schemeClr val="tx1">
                    <a:lumMod val="9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4" name="TextBox 3"/>
          <p:cNvSpPr txBox="1"/>
          <p:nvPr userDrawn="1"/>
        </p:nvSpPr>
        <p:spPr>
          <a:xfrm>
            <a:off x="9539416" y="6882714"/>
            <a:ext cx="914400" cy="914400"/>
          </a:xfrm>
          <a:prstGeom prst="rect">
            <a:avLst/>
          </a:prstGeom>
        </p:spPr>
        <p:txBody>
          <a:bodyPr vert="horz" wrap="none" lIns="91440" tIns="45720" rIns="91440" bIns="45720" rtlCol="0">
            <a:normAutofit/>
          </a:bodyPr>
          <a:lstStyle/>
          <a:p>
            <a:endParaRPr lang="en-US" sz="1800" dirty="0"/>
          </a:p>
        </p:txBody>
      </p:sp>
      <p:sp>
        <p:nvSpPr>
          <p:cNvPr id="5" name="TextBox 4"/>
          <p:cNvSpPr txBox="1"/>
          <p:nvPr userDrawn="1"/>
        </p:nvSpPr>
        <p:spPr>
          <a:xfrm>
            <a:off x="9613557" y="6635578"/>
            <a:ext cx="914400" cy="914400"/>
          </a:xfrm>
          <a:prstGeom prst="rect">
            <a:avLst/>
          </a:prstGeom>
        </p:spPr>
        <p:txBody>
          <a:bodyPr vert="horz" wrap="none" lIns="91440" tIns="45720" rIns="91440" bIns="45720" rtlCol="0">
            <a:normAutofit/>
          </a:bodyPr>
          <a:lstStyle/>
          <a:p>
            <a:endParaRPr lang="en-US" sz="1800" dirty="0"/>
          </a:p>
        </p:txBody>
      </p:sp>
    </p:spTree>
    <p:extLst>
      <p:ext uri="{BB962C8B-B14F-4D97-AF65-F5344CB8AC3E}">
        <p14:creationId xmlns:p14="http://schemas.microsoft.com/office/powerpoint/2010/main" val="1179080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7" name="Rectangle 6"/>
          <p:cNvSpPr/>
          <p:nvPr userDrawn="1"/>
        </p:nvSpPr>
        <p:spPr>
          <a:xfrm>
            <a:off x="0" y="0"/>
            <a:ext cx="12192000" cy="1434467"/>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8626">
              <a:defRPr/>
            </a:pPr>
            <a:endParaRPr lang="en-US" sz="2160">
              <a:solidFill>
                <a:prstClr val="white"/>
              </a:solidFill>
            </a:endParaRPr>
          </a:p>
        </p:txBody>
      </p:sp>
      <p:sp>
        <p:nvSpPr>
          <p:cNvPr id="12" name="Rectangle 11"/>
          <p:cNvSpPr/>
          <p:nvPr/>
        </p:nvSpPr>
        <p:spPr>
          <a:xfrm>
            <a:off x="0" y="6583680"/>
            <a:ext cx="12192000" cy="27432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8626">
              <a:defRPr/>
            </a:pPr>
            <a:endParaRPr lang="en-US" sz="2160">
              <a:solidFill>
                <a:prstClr val="white"/>
              </a:solidFill>
            </a:endParaRPr>
          </a:p>
        </p:txBody>
      </p:sp>
      <p:sp>
        <p:nvSpPr>
          <p:cNvPr id="13" name="Rectangle 12"/>
          <p:cNvSpPr/>
          <p:nvPr/>
        </p:nvSpPr>
        <p:spPr>
          <a:xfrm>
            <a:off x="0" y="6492241"/>
            <a:ext cx="12192000" cy="6858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8626">
              <a:defRPr/>
            </a:pPr>
            <a:endParaRPr lang="en-US" sz="2160">
              <a:solidFill>
                <a:prstClr val="white"/>
              </a:solidFill>
            </a:endParaRPr>
          </a:p>
        </p:txBody>
      </p:sp>
      <p:sp>
        <p:nvSpPr>
          <p:cNvPr id="2" name="Title 1"/>
          <p:cNvSpPr>
            <a:spLocks noGrp="1"/>
          </p:cNvSpPr>
          <p:nvPr>
            <p:ph type="ctrTitle"/>
          </p:nvPr>
        </p:nvSpPr>
        <p:spPr>
          <a:xfrm>
            <a:off x="609603" y="3154681"/>
            <a:ext cx="10971319" cy="740092"/>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609603" y="3894773"/>
            <a:ext cx="10971319" cy="2171801"/>
          </a:xfrm>
        </p:spPr>
        <p:txBody>
          <a:bodyPr/>
          <a:lstStyle>
            <a:lvl1pPr marL="0" indent="0" algn="r">
              <a:buNone/>
              <a:defRPr/>
            </a:lvl1pPr>
            <a:lvl2pPr marL="548626" indent="0" algn="ctr">
              <a:buNone/>
              <a:defRPr/>
            </a:lvl2pPr>
            <a:lvl3pPr marL="1097253" indent="0" algn="ctr">
              <a:buNone/>
              <a:defRPr/>
            </a:lvl3pPr>
            <a:lvl4pPr marL="1645879" indent="0" algn="ctr">
              <a:buNone/>
              <a:defRPr/>
            </a:lvl4pPr>
            <a:lvl5pPr marL="2194505" indent="0" algn="ctr">
              <a:buNone/>
              <a:defRPr/>
            </a:lvl5pPr>
            <a:lvl6pPr marL="2743131" indent="0" algn="ctr">
              <a:buNone/>
              <a:defRPr/>
            </a:lvl6pPr>
            <a:lvl7pPr marL="3291758" indent="0" algn="ctr">
              <a:buNone/>
              <a:defRPr/>
            </a:lvl7pPr>
            <a:lvl8pPr marL="3840384" indent="0" algn="ctr">
              <a:buNone/>
              <a:defRPr/>
            </a:lvl8pPr>
            <a:lvl9pPr marL="4389010" indent="0" algn="ctr">
              <a:buNone/>
              <a:defRPr/>
            </a:lvl9pPr>
          </a:lstStyle>
          <a:p>
            <a:r>
              <a:rPr lang="en-US" dirty="0"/>
              <a:t>Click to edit Master subtitle style</a:t>
            </a:r>
          </a:p>
        </p:txBody>
      </p:sp>
      <p:pic>
        <p:nvPicPr>
          <p:cNvPr id="15" name="Picture 6" descr="SNL_Stacked_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245600" y="365763"/>
            <a:ext cx="2032000" cy="702944"/>
          </a:xfrm>
          <a:prstGeom prst="rect">
            <a:avLst/>
          </a:prstGeom>
          <a:noFill/>
          <a:ln w="9525">
            <a:noFill/>
            <a:miter lim="800000"/>
            <a:headEnd/>
            <a:tailEnd/>
          </a:ln>
        </p:spPr>
      </p:pic>
      <p:pic>
        <p:nvPicPr>
          <p:cNvPr id="16" name="Picture 7" descr="SNL_Motto.png"/>
          <p:cNvPicPr>
            <a:picLocks noChangeAspect="1"/>
          </p:cNvPicPr>
          <p:nvPr userDrawn="1"/>
        </p:nvPicPr>
        <p:blipFill>
          <a:blip r:embed="rId3"/>
          <a:srcRect/>
          <a:stretch>
            <a:fillRect/>
          </a:stretch>
        </p:blipFill>
        <p:spPr bwMode="auto">
          <a:xfrm>
            <a:off x="1636186" y="534353"/>
            <a:ext cx="7192433" cy="365760"/>
          </a:xfrm>
          <a:prstGeom prst="rect">
            <a:avLst/>
          </a:prstGeom>
          <a:noFill/>
          <a:ln w="9525">
            <a:noFill/>
            <a:miter lim="800000"/>
            <a:headEnd/>
            <a:tailEnd/>
          </a:ln>
        </p:spPr>
      </p:pic>
      <p:sp>
        <p:nvSpPr>
          <p:cNvPr id="22" name="TextBox 21"/>
          <p:cNvSpPr txBox="1"/>
          <p:nvPr userDrawn="1"/>
        </p:nvSpPr>
        <p:spPr>
          <a:xfrm>
            <a:off x="3809606" y="6125551"/>
            <a:ext cx="8316937" cy="313932"/>
          </a:xfrm>
          <a:prstGeom prst="rect">
            <a:avLst/>
          </a:prstGeom>
          <a:noFill/>
        </p:spPr>
        <p:txBody>
          <a:bodyPr wrap="square">
            <a:spAutoFit/>
          </a:bodyPr>
          <a:lstStyle/>
          <a:p>
            <a:pPr defTabSz="548626">
              <a:tabLst>
                <a:tab pos="7196911" algn="r"/>
              </a:tabLst>
              <a:defRPr/>
            </a:pPr>
            <a:r>
              <a:rPr lang="en-US" sz="720" dirty="0">
                <a:solidFill>
                  <a:prstClr val="white"/>
                </a:solidFill>
                <a:latin typeface="Arial"/>
                <a:cs typeface="Arial"/>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	SAND 2017-5708 C</a:t>
            </a:r>
          </a:p>
        </p:txBody>
      </p:sp>
      <p:pic>
        <p:nvPicPr>
          <p:cNvPr id="23" name="Picture 22" descr="New_DOE_Logo_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459" y="6161684"/>
            <a:ext cx="1308016" cy="296267"/>
          </a:xfrm>
          <a:prstGeom prst="rect">
            <a:avLst/>
          </a:prstGeom>
        </p:spPr>
      </p:pic>
      <p:pic>
        <p:nvPicPr>
          <p:cNvPr id="24" name="Picture 23" descr="NNSA Logo_Whit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38933" y="6161684"/>
            <a:ext cx="1184608" cy="296267"/>
          </a:xfrm>
          <a:prstGeom prst="rect">
            <a:avLst/>
          </a:prstGeom>
        </p:spPr>
      </p:pic>
      <p:pic>
        <p:nvPicPr>
          <p:cNvPr id="26" name="Picture 25" descr="ccr-logo-white-transparent-background.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89002" y="6080761"/>
            <a:ext cx="1055145" cy="388620"/>
          </a:xfrm>
          <a:prstGeom prst="rect">
            <a:avLst/>
          </a:prstGeom>
        </p:spPr>
      </p:pic>
    </p:spTree>
    <p:extLst>
      <p:ext uri="{BB962C8B-B14F-4D97-AF65-F5344CB8AC3E}">
        <p14:creationId xmlns:p14="http://schemas.microsoft.com/office/powerpoint/2010/main" val="57871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01600" y="892508"/>
            <a:ext cx="11988800" cy="5919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56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1864" y="2740344"/>
            <a:ext cx="10363200" cy="1225867"/>
          </a:xfrm>
        </p:spPr>
        <p:txBody>
          <a:bodyPr anchor="b"/>
          <a:lstStyle>
            <a:lvl1pPr algn="l">
              <a:defRPr sz="4800" b="1" cap="none"/>
            </a:lvl1pPr>
          </a:lstStyle>
          <a:p>
            <a:r>
              <a:rPr lang="en-US" dirty="0"/>
              <a:t>Click to edit Master title style</a:t>
            </a:r>
          </a:p>
        </p:txBody>
      </p:sp>
      <p:sp>
        <p:nvSpPr>
          <p:cNvPr id="3" name="Text Placeholder 2"/>
          <p:cNvSpPr>
            <a:spLocks noGrp="1"/>
          </p:cNvSpPr>
          <p:nvPr>
            <p:ph type="body" idx="1"/>
          </p:nvPr>
        </p:nvSpPr>
        <p:spPr>
          <a:xfrm>
            <a:off x="961864" y="3966211"/>
            <a:ext cx="10363200" cy="1350168"/>
          </a:xfrm>
        </p:spPr>
        <p:txBody>
          <a:bodyPr anchor="t"/>
          <a:lstStyle>
            <a:lvl1pPr marL="0" indent="0">
              <a:buNone/>
              <a:defRPr sz="2400"/>
            </a:lvl1pPr>
            <a:lvl2pPr marL="548626" indent="0">
              <a:buNone/>
              <a:defRPr sz="2160"/>
            </a:lvl2pPr>
            <a:lvl3pPr marL="1097253" indent="0">
              <a:buNone/>
              <a:defRPr sz="1920"/>
            </a:lvl3pPr>
            <a:lvl4pPr marL="1645879" indent="0">
              <a:buNone/>
              <a:defRPr sz="1680"/>
            </a:lvl4pPr>
            <a:lvl5pPr marL="2194505" indent="0">
              <a:buNone/>
              <a:defRPr sz="1680"/>
            </a:lvl5pPr>
            <a:lvl6pPr marL="2743131" indent="0">
              <a:buNone/>
              <a:defRPr sz="1680"/>
            </a:lvl6pPr>
            <a:lvl7pPr marL="3291758" indent="0">
              <a:buNone/>
              <a:defRPr sz="1680"/>
            </a:lvl7pPr>
            <a:lvl8pPr marL="3840384" indent="0">
              <a:buNone/>
              <a:defRPr sz="1680"/>
            </a:lvl8pPr>
            <a:lvl9pPr marL="4389010" indent="0">
              <a:buNone/>
              <a:defRPr sz="1680"/>
            </a:lvl9pPr>
          </a:lstStyle>
          <a:p>
            <a:pPr lvl="0"/>
            <a:r>
              <a:rPr lang="en-US" dirty="0"/>
              <a:t>Click to edit Master text styles</a:t>
            </a:r>
          </a:p>
        </p:txBody>
      </p:sp>
    </p:spTree>
    <p:extLst>
      <p:ext uri="{BB962C8B-B14F-4D97-AF65-F5344CB8AC3E}">
        <p14:creationId xmlns:p14="http://schemas.microsoft.com/office/powerpoint/2010/main" val="120105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 y="892510"/>
            <a:ext cx="5892800" cy="5919772"/>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892510"/>
            <a:ext cx="5892800" cy="5919772"/>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52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600" y="892507"/>
            <a:ext cx="5894917" cy="575787"/>
          </a:xfrm>
        </p:spPr>
        <p:txBody>
          <a:bodyPr anchor="b"/>
          <a:lstStyle>
            <a:lvl1pPr marL="0" indent="0">
              <a:buNone/>
              <a:defRPr sz="2880" b="1"/>
            </a:lvl1pPr>
            <a:lvl2pPr marL="548626" indent="0">
              <a:buNone/>
              <a:defRPr sz="2400" b="1"/>
            </a:lvl2pPr>
            <a:lvl3pPr marL="1097253" indent="0">
              <a:buNone/>
              <a:defRPr sz="2160" b="1"/>
            </a:lvl3pPr>
            <a:lvl4pPr marL="1645879" indent="0">
              <a:buNone/>
              <a:defRPr sz="1920" b="1"/>
            </a:lvl4pPr>
            <a:lvl5pPr marL="2194505" indent="0">
              <a:buNone/>
              <a:defRPr sz="1920" b="1"/>
            </a:lvl5pPr>
            <a:lvl6pPr marL="2743131" indent="0">
              <a:buNone/>
              <a:defRPr sz="1920" b="1"/>
            </a:lvl6pPr>
            <a:lvl7pPr marL="3291758" indent="0">
              <a:buNone/>
              <a:defRPr sz="1920" b="1"/>
            </a:lvl7pPr>
            <a:lvl8pPr marL="3840384" indent="0">
              <a:buNone/>
              <a:defRPr sz="1920" b="1"/>
            </a:lvl8pPr>
            <a:lvl9pPr marL="4389010" indent="0">
              <a:buNone/>
              <a:defRPr sz="1920" b="1"/>
            </a:lvl9pPr>
          </a:lstStyle>
          <a:p>
            <a:pPr lvl="0"/>
            <a:r>
              <a:rPr lang="en-US"/>
              <a:t>Click to edit Master text styles</a:t>
            </a:r>
          </a:p>
        </p:txBody>
      </p:sp>
      <p:sp>
        <p:nvSpPr>
          <p:cNvPr id="4" name="Content Placeholder 3"/>
          <p:cNvSpPr>
            <a:spLocks noGrp="1"/>
          </p:cNvSpPr>
          <p:nvPr>
            <p:ph sz="half" idx="2"/>
          </p:nvPr>
        </p:nvSpPr>
        <p:spPr>
          <a:xfrm>
            <a:off x="101600" y="1468294"/>
            <a:ext cx="5894917" cy="5344260"/>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893717"/>
            <a:ext cx="5897033" cy="575787"/>
          </a:xfrm>
        </p:spPr>
        <p:txBody>
          <a:bodyPr anchor="b"/>
          <a:lstStyle>
            <a:lvl1pPr marL="0" indent="0">
              <a:buNone/>
              <a:defRPr sz="2880" b="1"/>
            </a:lvl1pPr>
            <a:lvl2pPr marL="548626" indent="0">
              <a:buNone/>
              <a:defRPr sz="2400" b="1"/>
            </a:lvl2pPr>
            <a:lvl3pPr marL="1097253" indent="0">
              <a:buNone/>
              <a:defRPr sz="2160" b="1"/>
            </a:lvl3pPr>
            <a:lvl4pPr marL="1645879" indent="0">
              <a:buNone/>
              <a:defRPr sz="1920" b="1"/>
            </a:lvl4pPr>
            <a:lvl5pPr marL="2194505" indent="0">
              <a:buNone/>
              <a:defRPr sz="1920" b="1"/>
            </a:lvl5pPr>
            <a:lvl6pPr marL="2743131" indent="0">
              <a:buNone/>
              <a:defRPr sz="1920" b="1"/>
            </a:lvl6pPr>
            <a:lvl7pPr marL="3291758" indent="0">
              <a:buNone/>
              <a:defRPr sz="1920" b="1"/>
            </a:lvl7pPr>
            <a:lvl8pPr marL="3840384" indent="0">
              <a:buNone/>
              <a:defRPr sz="1920" b="1"/>
            </a:lvl8pPr>
            <a:lvl9pPr marL="438901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70" y="1469501"/>
            <a:ext cx="5897033" cy="5342779"/>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6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4911"/>
          </a:xfrm>
        </p:spPr>
        <p:txBody>
          <a:bodyPr/>
          <a:lstStyle/>
          <a:p>
            <a:r>
              <a:rPr lang="en-US" dirty="0"/>
              <a:t>Click to edit Master title style</a:t>
            </a:r>
          </a:p>
        </p:txBody>
      </p:sp>
      <p:sp>
        <p:nvSpPr>
          <p:cNvPr id="3" name="Content Placeholder 2"/>
          <p:cNvSpPr>
            <a:spLocks noGrp="1"/>
          </p:cNvSpPr>
          <p:nvPr>
            <p:ph idx="1"/>
          </p:nvPr>
        </p:nvSpPr>
        <p:spPr>
          <a:xfrm>
            <a:off x="838200" y="1472540"/>
            <a:ext cx="10515600" cy="47044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20285E-91E3-D54B-AF5E-323BBDA6364A}" type="datetime1">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1949465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463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xfrm>
            <a:off x="4164540" y="5867399"/>
            <a:ext cx="3860800" cy="256200"/>
          </a:xfrm>
          <a:prstGeom prst="rect">
            <a:avLst/>
          </a:prstGeom>
          <a:ln/>
        </p:spPr>
        <p:txBody>
          <a:bodyPr/>
          <a:lstStyle>
            <a:lvl1pPr>
              <a:defRPr/>
            </a:lvl1pPr>
          </a:lstStyle>
          <a:p>
            <a:pPr defTabSz="548626"/>
            <a:endParaRPr lang="en-US">
              <a:solidFill>
                <a:prstClr val="white"/>
              </a:solidFill>
            </a:endParaRPr>
          </a:p>
        </p:txBody>
      </p:sp>
      <p:sp>
        <p:nvSpPr>
          <p:cNvPr id="5" name="Rectangle 4"/>
          <p:cNvSpPr/>
          <p:nvPr userDrawn="1"/>
        </p:nvSpPr>
        <p:spPr>
          <a:xfrm>
            <a:off x="0" y="0"/>
            <a:ext cx="12192000" cy="6172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26"/>
            <a:endParaRPr lang="en-US" sz="2160">
              <a:solidFill>
                <a:prstClr val="white"/>
              </a:solidFill>
            </a:endParaRPr>
          </a:p>
        </p:txBody>
      </p:sp>
    </p:spTree>
    <p:extLst>
      <p:ext uri="{BB962C8B-B14F-4D97-AF65-F5344CB8AC3E}">
        <p14:creationId xmlns:p14="http://schemas.microsoft.com/office/powerpoint/2010/main" val="193965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Br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D05FA8-12D8-DB45-8BE2-F964BB7148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2FFAC8CB-B348-3A4D-8EE8-384A4F2EAA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
        <p:nvSpPr>
          <p:cNvPr id="12" name="Title 1">
            <a:extLst>
              <a:ext uri="{FF2B5EF4-FFF2-40B4-BE49-F238E27FC236}">
                <a16:creationId xmlns:a16="http://schemas.microsoft.com/office/drawing/2014/main" id="{F5628661-8A43-D249-87C9-477E36A1893F}"/>
              </a:ext>
            </a:extLst>
          </p:cNvPr>
          <p:cNvSpPr>
            <a:spLocks noGrp="1"/>
          </p:cNvSpPr>
          <p:nvPr>
            <p:ph type="title" hasCustomPrompt="1"/>
          </p:nvPr>
        </p:nvSpPr>
        <p:spPr>
          <a:xfrm>
            <a:off x="1032507" y="3176096"/>
            <a:ext cx="10515600" cy="597251"/>
          </a:xfrm>
          <a:prstGeom prst="rect">
            <a:avLst/>
          </a:prstGeom>
        </p:spPr>
        <p:txBody>
          <a:bodyPr>
            <a:noAutofit/>
          </a:bodyPr>
          <a:lstStyle>
            <a:lvl1pPr>
              <a:defRPr sz="3700"/>
            </a:lvl1pPr>
          </a:lstStyle>
          <a:p>
            <a:r>
              <a:rPr lang="en-US" dirty="0"/>
              <a:t>CLICK TO EDIT MASTER TITLE STYLE</a:t>
            </a:r>
          </a:p>
        </p:txBody>
      </p:sp>
    </p:spTree>
    <p:extLst>
      <p:ext uri="{BB962C8B-B14F-4D97-AF65-F5344CB8AC3E}">
        <p14:creationId xmlns:p14="http://schemas.microsoft.com/office/powerpoint/2010/main" val="108376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242DD-F49F-4E41-8C6C-9EF60C888C17}"/>
              </a:ext>
            </a:extLst>
          </p:cNvPr>
          <p:cNvSpPr>
            <a:spLocks noGrp="1"/>
          </p:cNvSpPr>
          <p:nvPr>
            <p:ph type="title"/>
          </p:nvPr>
        </p:nvSpPr>
        <p:spPr>
          <a:xfrm>
            <a:off x="438147" y="381793"/>
            <a:ext cx="10515600" cy="3349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56155A7-560B-0044-8862-4A0C5ABA6CF7}"/>
              </a:ext>
            </a:extLst>
          </p:cNvPr>
          <p:cNvSpPr>
            <a:spLocks noGrp="1"/>
          </p:cNvSpPr>
          <p:nvPr>
            <p:ph idx="1"/>
          </p:nvPr>
        </p:nvSpPr>
        <p:spPr>
          <a:xfrm>
            <a:off x="414341" y="1385889"/>
            <a:ext cx="7686675" cy="451485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EB39644-6754-174D-A680-8A11091BA0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pic>
        <p:nvPicPr>
          <p:cNvPr id="6" name="Picture 5">
            <a:extLst>
              <a:ext uri="{FF2B5EF4-FFF2-40B4-BE49-F238E27FC236}">
                <a16:creationId xmlns:a16="http://schemas.microsoft.com/office/drawing/2014/main" id="{FE82CC77-E807-4E8F-9C3D-BD97106E43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Tree>
    <p:extLst>
      <p:ext uri="{BB962C8B-B14F-4D97-AF65-F5344CB8AC3E}">
        <p14:creationId xmlns:p14="http://schemas.microsoft.com/office/powerpoint/2010/main" val="3198172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2A81B8-9373-794A-AB7C-CABF832ED1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DF2DDE3-A1BE-C244-8557-E74EF15A0042}"/>
              </a:ext>
            </a:extLst>
          </p:cNvPr>
          <p:cNvSpPr/>
          <p:nvPr userDrawn="1"/>
        </p:nvSpPr>
        <p:spPr>
          <a:xfrm>
            <a:off x="0" y="-1"/>
            <a:ext cx="12192000" cy="6858001"/>
          </a:xfrm>
          <a:prstGeom prst="rect">
            <a:avLst/>
          </a:prstGeom>
          <a:gradFill flip="none" rotWithShape="1">
            <a:gsLst>
              <a:gs pos="100000">
                <a:srgbClr val="002060">
                  <a:alpha val="0"/>
                </a:srgbClr>
              </a:gs>
              <a:gs pos="0">
                <a:srgbClr val="785196">
                  <a:alpha val="90000"/>
                </a:srgbClr>
              </a:gs>
              <a:gs pos="49000">
                <a:srgbClr val="00206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sp>
        <p:nvSpPr>
          <p:cNvPr id="2" name="Title 1">
            <a:extLst>
              <a:ext uri="{FF2B5EF4-FFF2-40B4-BE49-F238E27FC236}">
                <a16:creationId xmlns:a16="http://schemas.microsoft.com/office/drawing/2014/main" id="{844242DD-F49F-4E41-8C6C-9EF60C888C17}"/>
              </a:ext>
            </a:extLst>
          </p:cNvPr>
          <p:cNvSpPr>
            <a:spLocks noGrp="1"/>
          </p:cNvSpPr>
          <p:nvPr>
            <p:ph type="title"/>
          </p:nvPr>
        </p:nvSpPr>
        <p:spPr>
          <a:xfrm>
            <a:off x="438147" y="381793"/>
            <a:ext cx="10515600" cy="3349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6155A7-560B-0044-8862-4A0C5ABA6CF7}"/>
              </a:ext>
            </a:extLst>
          </p:cNvPr>
          <p:cNvSpPr>
            <a:spLocks noGrp="1"/>
          </p:cNvSpPr>
          <p:nvPr>
            <p:ph idx="1"/>
          </p:nvPr>
        </p:nvSpPr>
        <p:spPr>
          <a:xfrm>
            <a:off x="414341" y="1385889"/>
            <a:ext cx="7686675" cy="45148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3A69F9F-E7F2-4747-9074-5459FD903B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Tree>
    <p:extLst>
      <p:ext uri="{BB962C8B-B14F-4D97-AF65-F5344CB8AC3E}">
        <p14:creationId xmlns:p14="http://schemas.microsoft.com/office/powerpoint/2010/main" val="6491070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523124-3D1D-5748-A09A-4A8C3B47F6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4242DD-F49F-4E41-8C6C-9EF60C888C17}"/>
              </a:ext>
            </a:extLst>
          </p:cNvPr>
          <p:cNvSpPr>
            <a:spLocks noGrp="1"/>
          </p:cNvSpPr>
          <p:nvPr>
            <p:ph type="title"/>
          </p:nvPr>
        </p:nvSpPr>
        <p:spPr>
          <a:xfrm>
            <a:off x="438147" y="381793"/>
            <a:ext cx="10515600" cy="3349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6155A7-560B-0044-8862-4A0C5ABA6CF7}"/>
              </a:ext>
            </a:extLst>
          </p:cNvPr>
          <p:cNvSpPr>
            <a:spLocks noGrp="1"/>
          </p:cNvSpPr>
          <p:nvPr>
            <p:ph idx="1"/>
          </p:nvPr>
        </p:nvSpPr>
        <p:spPr>
          <a:xfrm>
            <a:off x="414341" y="1385889"/>
            <a:ext cx="7686675" cy="45148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296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725B91-8429-A347-964D-D0E6D73FA8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0"/>
            <a:ext cx="12191999" cy="6858000"/>
          </a:xfrm>
          <a:prstGeom prst="rect">
            <a:avLst/>
          </a:prstGeom>
        </p:spPr>
      </p:pic>
      <p:sp>
        <p:nvSpPr>
          <p:cNvPr id="8" name="Rectangle 7">
            <a:extLst>
              <a:ext uri="{FF2B5EF4-FFF2-40B4-BE49-F238E27FC236}">
                <a16:creationId xmlns:a16="http://schemas.microsoft.com/office/drawing/2014/main" id="{A79790BE-CCD2-4541-A786-676F0386A60B}"/>
              </a:ext>
            </a:extLst>
          </p:cNvPr>
          <p:cNvSpPr/>
          <p:nvPr userDrawn="1"/>
        </p:nvSpPr>
        <p:spPr>
          <a:xfrm rot="10800000" flipH="1">
            <a:off x="-3" y="-2"/>
            <a:ext cx="12192000" cy="6851339"/>
          </a:xfrm>
          <a:prstGeom prst="rect">
            <a:avLst/>
          </a:prstGeom>
          <a:gradFill flip="none" rotWithShape="1">
            <a:gsLst>
              <a:gs pos="0">
                <a:schemeClr val="tx1">
                  <a:alpha val="72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pic>
        <p:nvPicPr>
          <p:cNvPr id="7" name="Picture 6">
            <a:extLst>
              <a:ext uri="{FF2B5EF4-FFF2-40B4-BE49-F238E27FC236}">
                <a16:creationId xmlns:a16="http://schemas.microsoft.com/office/drawing/2014/main" id="{7802D52F-B2AE-9B4E-81D1-8B313C5C5E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
        <p:nvSpPr>
          <p:cNvPr id="9" name="Title 1">
            <a:extLst>
              <a:ext uri="{FF2B5EF4-FFF2-40B4-BE49-F238E27FC236}">
                <a16:creationId xmlns:a16="http://schemas.microsoft.com/office/drawing/2014/main" id="{3683B5FA-D616-324D-861C-0D1133B84B16}"/>
              </a:ext>
            </a:extLst>
          </p:cNvPr>
          <p:cNvSpPr>
            <a:spLocks noGrp="1"/>
          </p:cNvSpPr>
          <p:nvPr>
            <p:ph type="title"/>
          </p:nvPr>
        </p:nvSpPr>
        <p:spPr>
          <a:xfrm>
            <a:off x="407988" y="2799529"/>
            <a:ext cx="10515600" cy="334963"/>
          </a:xfrm>
          <a:prstGeom prst="rect">
            <a:avLst/>
          </a:prstGeom>
        </p:spPr>
        <p:txBody>
          <a:bodyPr/>
          <a:lstStyle>
            <a:lvl1pPr>
              <a:defRPr b="0" i="0">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3104C977-CE6F-D64D-BCF4-1722DA8024EE}"/>
              </a:ext>
            </a:extLst>
          </p:cNvPr>
          <p:cNvSpPr>
            <a:spLocks noGrp="1"/>
          </p:cNvSpPr>
          <p:nvPr>
            <p:ph idx="1"/>
          </p:nvPr>
        </p:nvSpPr>
        <p:spPr>
          <a:xfrm>
            <a:off x="414343" y="3602739"/>
            <a:ext cx="6916359" cy="1604695"/>
          </a:xfrm>
          <a:prstGeom prst="rect">
            <a:avLst/>
          </a:prstGeom>
        </p:spPr>
        <p:txBody>
          <a:bodyPr>
            <a:normAutofit/>
          </a:bodyPr>
          <a:lstStyle>
            <a:lvl1pPr>
              <a:defRPr sz="2200"/>
            </a:lvl1pPr>
          </a:lstStyle>
          <a:p>
            <a:pPr lvl="0"/>
            <a:r>
              <a:rPr lang="en-US" dirty="0"/>
              <a:t>Click to edit Master text styles</a:t>
            </a:r>
          </a:p>
        </p:txBody>
      </p:sp>
    </p:spTree>
    <p:extLst>
      <p:ext uri="{BB962C8B-B14F-4D97-AF65-F5344CB8AC3E}">
        <p14:creationId xmlns:p14="http://schemas.microsoft.com/office/powerpoint/2010/main" val="7049765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54B664-6BB1-C94E-8043-D9E8989B9D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9D5D28C-154E-F244-8B71-629045324505}"/>
              </a:ext>
            </a:extLst>
          </p:cNvPr>
          <p:cNvSpPr/>
          <p:nvPr userDrawn="1"/>
        </p:nvSpPr>
        <p:spPr>
          <a:xfrm>
            <a:off x="0" y="0"/>
            <a:ext cx="12192000" cy="6858000"/>
          </a:xfrm>
          <a:prstGeom prst="rect">
            <a:avLst/>
          </a:prstGeom>
          <a:gradFill flip="none" rotWithShape="1">
            <a:gsLst>
              <a:gs pos="35000">
                <a:srgbClr val="6C6586">
                  <a:alpha val="66000"/>
                </a:srgbClr>
              </a:gs>
              <a:gs pos="0">
                <a:srgbClr val="5B567A"/>
              </a:gs>
              <a:gs pos="100000">
                <a:srgbClr val="9B8EAA">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sp>
        <p:nvSpPr>
          <p:cNvPr id="2" name="Title 1">
            <a:extLst>
              <a:ext uri="{FF2B5EF4-FFF2-40B4-BE49-F238E27FC236}">
                <a16:creationId xmlns:a16="http://schemas.microsoft.com/office/drawing/2014/main" id="{844242DD-F49F-4E41-8C6C-9EF60C888C17}"/>
              </a:ext>
            </a:extLst>
          </p:cNvPr>
          <p:cNvSpPr>
            <a:spLocks noGrp="1"/>
          </p:cNvSpPr>
          <p:nvPr>
            <p:ph type="title"/>
          </p:nvPr>
        </p:nvSpPr>
        <p:spPr>
          <a:xfrm>
            <a:off x="438147" y="381793"/>
            <a:ext cx="10515600" cy="3349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6155A7-560B-0044-8862-4A0C5ABA6CF7}"/>
              </a:ext>
            </a:extLst>
          </p:cNvPr>
          <p:cNvSpPr>
            <a:spLocks noGrp="1"/>
          </p:cNvSpPr>
          <p:nvPr>
            <p:ph idx="1"/>
          </p:nvPr>
        </p:nvSpPr>
        <p:spPr>
          <a:xfrm>
            <a:off x="414341" y="1385889"/>
            <a:ext cx="7686675" cy="45148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7B7AF70-2FE4-7244-976A-74AC2B7272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Tree>
    <p:extLst>
      <p:ext uri="{BB962C8B-B14F-4D97-AF65-F5344CB8AC3E}">
        <p14:creationId xmlns:p14="http://schemas.microsoft.com/office/powerpoint/2010/main" val="2416231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1BC66D-C6EE-D648-91D9-55B20BCA17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4242DD-F49F-4E41-8C6C-9EF60C888C17}"/>
              </a:ext>
            </a:extLst>
          </p:cNvPr>
          <p:cNvSpPr>
            <a:spLocks noGrp="1"/>
          </p:cNvSpPr>
          <p:nvPr>
            <p:ph type="title"/>
          </p:nvPr>
        </p:nvSpPr>
        <p:spPr>
          <a:xfrm>
            <a:off x="438147" y="381793"/>
            <a:ext cx="10515600" cy="3349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6155A7-560B-0044-8862-4A0C5ABA6CF7}"/>
              </a:ext>
            </a:extLst>
          </p:cNvPr>
          <p:cNvSpPr>
            <a:spLocks noGrp="1"/>
          </p:cNvSpPr>
          <p:nvPr>
            <p:ph idx="1"/>
          </p:nvPr>
        </p:nvSpPr>
        <p:spPr>
          <a:xfrm>
            <a:off x="414341" y="1385889"/>
            <a:ext cx="7686675" cy="45148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D656371-8E25-714C-A7B6-1F508B2D89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Tree>
    <p:extLst>
      <p:ext uri="{BB962C8B-B14F-4D97-AF65-F5344CB8AC3E}">
        <p14:creationId xmlns:p14="http://schemas.microsoft.com/office/powerpoint/2010/main" val="23776470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1665DE-1396-EB41-830B-BD4E9752E6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4242DD-F49F-4E41-8C6C-9EF60C888C17}"/>
              </a:ext>
            </a:extLst>
          </p:cNvPr>
          <p:cNvSpPr>
            <a:spLocks noGrp="1"/>
          </p:cNvSpPr>
          <p:nvPr>
            <p:ph type="title"/>
          </p:nvPr>
        </p:nvSpPr>
        <p:spPr>
          <a:xfrm>
            <a:off x="438147" y="381793"/>
            <a:ext cx="10515600" cy="3349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6155A7-560B-0044-8862-4A0C5ABA6CF7}"/>
              </a:ext>
            </a:extLst>
          </p:cNvPr>
          <p:cNvSpPr>
            <a:spLocks noGrp="1"/>
          </p:cNvSpPr>
          <p:nvPr>
            <p:ph idx="1"/>
          </p:nvPr>
        </p:nvSpPr>
        <p:spPr>
          <a:xfrm>
            <a:off x="414341" y="1385889"/>
            <a:ext cx="7686675" cy="45148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7802D52F-B2AE-9B4E-81D1-8B313C5C5E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Tree>
    <p:extLst>
      <p:ext uri="{BB962C8B-B14F-4D97-AF65-F5344CB8AC3E}">
        <p14:creationId xmlns:p14="http://schemas.microsoft.com/office/powerpoint/2010/main" val="2257356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3036"/>
          </a:xfrm>
        </p:spPr>
        <p:txBody>
          <a:bodyPr/>
          <a:lstStyle/>
          <a:p>
            <a:r>
              <a:rPr lang="en-US"/>
              <a:t>Click to edit Master title style</a:t>
            </a:r>
          </a:p>
        </p:txBody>
      </p:sp>
      <p:sp>
        <p:nvSpPr>
          <p:cNvPr id="3" name="Content Placeholder 2"/>
          <p:cNvSpPr>
            <a:spLocks noGrp="1"/>
          </p:cNvSpPr>
          <p:nvPr>
            <p:ph sz="half" idx="1"/>
          </p:nvPr>
        </p:nvSpPr>
        <p:spPr>
          <a:xfrm>
            <a:off x="838200" y="1497549"/>
            <a:ext cx="5181600" cy="4679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97549"/>
            <a:ext cx="5181600" cy="467941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8464425-DFE9-384F-9DB3-3E361560D413}" type="datetime1">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1976679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2B0436-E1E0-BF4B-B381-0E7D66A33C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FF06B39-41DC-6B4D-86C6-7D5D3F919925}"/>
              </a:ext>
            </a:extLst>
          </p:cNvPr>
          <p:cNvSpPr/>
          <p:nvPr userDrawn="1"/>
        </p:nvSpPr>
        <p:spPr>
          <a:xfrm>
            <a:off x="5" y="4"/>
            <a:ext cx="12191999" cy="6851339"/>
          </a:xfrm>
          <a:prstGeom prst="rect">
            <a:avLst/>
          </a:prstGeom>
          <a:gradFill flip="none" rotWithShape="1">
            <a:gsLst>
              <a:gs pos="0">
                <a:schemeClr val="tx1">
                  <a:alpha val="59000"/>
                </a:schemeClr>
              </a:gs>
              <a:gs pos="74000">
                <a:schemeClr val="tx1">
                  <a:alpha val="1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sp>
        <p:nvSpPr>
          <p:cNvPr id="8" name="Title 1">
            <a:extLst>
              <a:ext uri="{FF2B5EF4-FFF2-40B4-BE49-F238E27FC236}">
                <a16:creationId xmlns:a16="http://schemas.microsoft.com/office/drawing/2014/main" id="{51307947-BEA7-A74B-9AE6-97ECEA6A632D}"/>
              </a:ext>
            </a:extLst>
          </p:cNvPr>
          <p:cNvSpPr>
            <a:spLocks noGrp="1"/>
          </p:cNvSpPr>
          <p:nvPr>
            <p:ph type="title"/>
          </p:nvPr>
        </p:nvSpPr>
        <p:spPr>
          <a:xfrm>
            <a:off x="407988" y="2799529"/>
            <a:ext cx="10515600" cy="334963"/>
          </a:xfrm>
          <a:prstGeom prst="rect">
            <a:avLst/>
          </a:prstGeom>
        </p:spPr>
        <p:txBody>
          <a:bodyPr/>
          <a:lstStyle>
            <a:lvl1pPr>
              <a:defRPr b="0" i="0">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0A9D3630-ACA7-B140-A093-F7DB33DFA9F9}"/>
              </a:ext>
            </a:extLst>
          </p:cNvPr>
          <p:cNvSpPr>
            <a:spLocks noGrp="1"/>
          </p:cNvSpPr>
          <p:nvPr>
            <p:ph idx="1"/>
          </p:nvPr>
        </p:nvSpPr>
        <p:spPr>
          <a:xfrm>
            <a:off x="414343" y="3602739"/>
            <a:ext cx="6916359" cy="1604695"/>
          </a:xfrm>
          <a:prstGeom prst="rect">
            <a:avLst/>
          </a:prstGeom>
        </p:spPr>
        <p:txBody>
          <a:bodyPr>
            <a:normAutofit/>
          </a:bodyPr>
          <a:lstStyle>
            <a:lvl1pPr>
              <a:defRPr sz="2200"/>
            </a:lvl1pPr>
          </a:lstStyle>
          <a:p>
            <a:pPr lvl="0"/>
            <a:r>
              <a:rPr lang="en-US" dirty="0"/>
              <a:t>Click to edit Master text styles</a:t>
            </a:r>
          </a:p>
        </p:txBody>
      </p:sp>
      <p:pic>
        <p:nvPicPr>
          <p:cNvPr id="17" name="Picture 16">
            <a:extLst>
              <a:ext uri="{FF2B5EF4-FFF2-40B4-BE49-F238E27FC236}">
                <a16:creationId xmlns:a16="http://schemas.microsoft.com/office/drawing/2014/main" id="{2D979208-BDA4-3442-84D2-A712F56C1D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Tree>
    <p:extLst>
      <p:ext uri="{BB962C8B-B14F-4D97-AF65-F5344CB8AC3E}">
        <p14:creationId xmlns:p14="http://schemas.microsoft.com/office/powerpoint/2010/main" val="34080723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gl_zoomed.png" descr="gl_zoomed.png">
            <a:extLst>
              <a:ext uri="{FF2B5EF4-FFF2-40B4-BE49-F238E27FC236}">
                <a16:creationId xmlns:a16="http://schemas.microsoft.com/office/drawing/2014/main" id="{FA51265A-E70E-A841-9727-B3E925EA3BE2}"/>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1"/>
            <a:ext cx="12192001" cy="7001051"/>
          </a:xfrm>
          <a:prstGeom prst="rect">
            <a:avLst/>
          </a:prstGeom>
          <a:ln w="12700">
            <a:miter lim="400000"/>
          </a:ln>
        </p:spPr>
      </p:pic>
      <p:sp>
        <p:nvSpPr>
          <p:cNvPr id="12" name="Rectangle 11">
            <a:extLst>
              <a:ext uri="{FF2B5EF4-FFF2-40B4-BE49-F238E27FC236}">
                <a16:creationId xmlns:a16="http://schemas.microsoft.com/office/drawing/2014/main" id="{662FC744-9D47-CB43-96CB-5B6EF496463F}"/>
              </a:ext>
            </a:extLst>
          </p:cNvPr>
          <p:cNvSpPr/>
          <p:nvPr userDrawn="1"/>
        </p:nvSpPr>
        <p:spPr>
          <a:xfrm>
            <a:off x="3" y="-2"/>
            <a:ext cx="6192983" cy="7001051"/>
          </a:xfrm>
          <a:prstGeom prst="rect">
            <a:avLst/>
          </a:prstGeom>
          <a:gradFill flip="none" rotWithShape="1">
            <a:gsLst>
              <a:gs pos="0">
                <a:schemeClr val="tx1">
                  <a:alpha val="60000"/>
                </a:schemeClr>
              </a:gs>
              <a:gs pos="59000">
                <a:schemeClr val="tx1">
                  <a:alpha val="59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sp>
        <p:nvSpPr>
          <p:cNvPr id="8" name="Title 1">
            <a:extLst>
              <a:ext uri="{FF2B5EF4-FFF2-40B4-BE49-F238E27FC236}">
                <a16:creationId xmlns:a16="http://schemas.microsoft.com/office/drawing/2014/main" id="{51307947-BEA7-A74B-9AE6-97ECEA6A632D}"/>
              </a:ext>
            </a:extLst>
          </p:cNvPr>
          <p:cNvSpPr>
            <a:spLocks noGrp="1"/>
          </p:cNvSpPr>
          <p:nvPr>
            <p:ph type="title"/>
          </p:nvPr>
        </p:nvSpPr>
        <p:spPr>
          <a:xfrm>
            <a:off x="407988" y="2799529"/>
            <a:ext cx="10515600" cy="334963"/>
          </a:xfrm>
          <a:prstGeom prst="rect">
            <a:avLst/>
          </a:prstGeom>
        </p:spPr>
        <p:txBody>
          <a:bodyPr/>
          <a:lstStyle>
            <a:lvl1pPr>
              <a:defRPr b="0" i="0">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0A9D3630-ACA7-B140-A093-F7DB33DFA9F9}"/>
              </a:ext>
            </a:extLst>
          </p:cNvPr>
          <p:cNvSpPr>
            <a:spLocks noGrp="1"/>
          </p:cNvSpPr>
          <p:nvPr>
            <p:ph idx="1"/>
          </p:nvPr>
        </p:nvSpPr>
        <p:spPr>
          <a:xfrm>
            <a:off x="414343" y="3602739"/>
            <a:ext cx="6916359" cy="1604695"/>
          </a:xfrm>
          <a:prstGeom prst="rect">
            <a:avLst/>
          </a:prstGeom>
        </p:spPr>
        <p:txBody>
          <a:bodyPr>
            <a:normAutofit/>
          </a:bodyPr>
          <a:lstStyle>
            <a:lvl1pPr>
              <a:defRPr sz="2200"/>
            </a:lvl1pPr>
          </a:lstStyle>
          <a:p>
            <a:pPr lvl="0"/>
            <a:r>
              <a:rPr lang="en-US" dirty="0"/>
              <a:t>Click to edit Master text styles</a:t>
            </a:r>
          </a:p>
        </p:txBody>
      </p:sp>
      <p:pic>
        <p:nvPicPr>
          <p:cNvPr id="17" name="Picture 16">
            <a:extLst>
              <a:ext uri="{FF2B5EF4-FFF2-40B4-BE49-F238E27FC236}">
                <a16:creationId xmlns:a16="http://schemas.microsoft.com/office/drawing/2014/main" id="{2D979208-BDA4-3442-84D2-A712F56C1D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Tree>
    <p:extLst>
      <p:ext uri="{BB962C8B-B14F-4D97-AF65-F5344CB8AC3E}">
        <p14:creationId xmlns:p14="http://schemas.microsoft.com/office/powerpoint/2010/main" val="511241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t_zoomed.png" descr="pt_zoomed.png">
            <a:extLst>
              <a:ext uri="{FF2B5EF4-FFF2-40B4-BE49-F238E27FC236}">
                <a16:creationId xmlns:a16="http://schemas.microsoft.com/office/drawing/2014/main" id="{91820CF4-42AC-594C-944D-22DE39E975E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1"/>
            <a:ext cx="12192000" cy="7001051"/>
          </a:xfrm>
          <a:prstGeom prst="rect">
            <a:avLst/>
          </a:prstGeom>
          <a:ln w="12700">
            <a:miter lim="400000"/>
          </a:ln>
        </p:spPr>
      </p:pic>
      <p:sp>
        <p:nvSpPr>
          <p:cNvPr id="7" name="Rectangle 6">
            <a:extLst>
              <a:ext uri="{FF2B5EF4-FFF2-40B4-BE49-F238E27FC236}">
                <a16:creationId xmlns:a16="http://schemas.microsoft.com/office/drawing/2014/main" id="{4FF06B39-41DC-6B4D-86C6-7D5D3F919925}"/>
              </a:ext>
            </a:extLst>
          </p:cNvPr>
          <p:cNvSpPr/>
          <p:nvPr userDrawn="1"/>
        </p:nvSpPr>
        <p:spPr>
          <a:xfrm>
            <a:off x="3" y="-2"/>
            <a:ext cx="5437415" cy="7001051"/>
          </a:xfrm>
          <a:prstGeom prst="rect">
            <a:avLst/>
          </a:prstGeom>
          <a:gradFill flip="none" rotWithShape="1">
            <a:gsLst>
              <a:gs pos="0">
                <a:schemeClr val="tx1">
                  <a:alpha val="60000"/>
                </a:schemeClr>
              </a:gs>
              <a:gs pos="59000">
                <a:schemeClr val="tx1">
                  <a:alpha val="59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4"/>
          </a:p>
        </p:txBody>
      </p:sp>
      <p:sp>
        <p:nvSpPr>
          <p:cNvPr id="8" name="Title 1">
            <a:extLst>
              <a:ext uri="{FF2B5EF4-FFF2-40B4-BE49-F238E27FC236}">
                <a16:creationId xmlns:a16="http://schemas.microsoft.com/office/drawing/2014/main" id="{51307947-BEA7-A74B-9AE6-97ECEA6A632D}"/>
              </a:ext>
            </a:extLst>
          </p:cNvPr>
          <p:cNvSpPr>
            <a:spLocks noGrp="1"/>
          </p:cNvSpPr>
          <p:nvPr>
            <p:ph type="title"/>
          </p:nvPr>
        </p:nvSpPr>
        <p:spPr>
          <a:xfrm>
            <a:off x="407988" y="2799529"/>
            <a:ext cx="10515600" cy="334963"/>
          </a:xfrm>
          <a:prstGeom prst="rect">
            <a:avLst/>
          </a:prstGeom>
        </p:spPr>
        <p:txBody>
          <a:bodyPr/>
          <a:lstStyle>
            <a:lvl1pPr>
              <a:defRPr b="0" i="0">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0A9D3630-ACA7-B140-A093-F7DB33DFA9F9}"/>
              </a:ext>
            </a:extLst>
          </p:cNvPr>
          <p:cNvSpPr>
            <a:spLocks noGrp="1"/>
          </p:cNvSpPr>
          <p:nvPr>
            <p:ph idx="1"/>
          </p:nvPr>
        </p:nvSpPr>
        <p:spPr>
          <a:xfrm>
            <a:off x="414343" y="3602739"/>
            <a:ext cx="6916359" cy="1604695"/>
          </a:xfrm>
          <a:prstGeom prst="rect">
            <a:avLst/>
          </a:prstGeom>
        </p:spPr>
        <p:txBody>
          <a:bodyPr>
            <a:normAutofit/>
          </a:bodyPr>
          <a:lstStyle>
            <a:lvl1pPr>
              <a:defRPr sz="2200"/>
            </a:lvl1pPr>
          </a:lstStyle>
          <a:p>
            <a:pPr lvl="0"/>
            <a:r>
              <a:rPr lang="en-US" dirty="0"/>
              <a:t>Click to edit Master text styles</a:t>
            </a:r>
          </a:p>
        </p:txBody>
      </p:sp>
      <p:pic>
        <p:nvPicPr>
          <p:cNvPr id="17" name="Picture 16">
            <a:extLst>
              <a:ext uri="{FF2B5EF4-FFF2-40B4-BE49-F238E27FC236}">
                <a16:creationId xmlns:a16="http://schemas.microsoft.com/office/drawing/2014/main" id="{2D979208-BDA4-3442-84D2-A712F56C1D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Tree>
    <p:extLst>
      <p:ext uri="{BB962C8B-B14F-4D97-AF65-F5344CB8AC3E}">
        <p14:creationId xmlns:p14="http://schemas.microsoft.com/office/powerpoint/2010/main" val="42753309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FE1454-DC06-EF4A-8312-66ED484F3E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3"/>
            <a:ext cx="12360887" cy="7001047"/>
          </a:xfrm>
          <a:prstGeom prst="rect">
            <a:avLst/>
          </a:prstGeom>
        </p:spPr>
      </p:pic>
      <p:sp>
        <p:nvSpPr>
          <p:cNvPr id="10" name="Rectangle 9">
            <a:extLst>
              <a:ext uri="{FF2B5EF4-FFF2-40B4-BE49-F238E27FC236}">
                <a16:creationId xmlns:a16="http://schemas.microsoft.com/office/drawing/2014/main" id="{A7D4AA05-1306-B04E-A323-7F3BFB8A3EC8}"/>
              </a:ext>
            </a:extLst>
          </p:cNvPr>
          <p:cNvSpPr/>
          <p:nvPr userDrawn="1"/>
        </p:nvSpPr>
        <p:spPr>
          <a:xfrm>
            <a:off x="3" y="-4"/>
            <a:ext cx="6192983" cy="7001051"/>
          </a:xfrm>
          <a:prstGeom prst="rect">
            <a:avLst/>
          </a:prstGeom>
          <a:gradFill flip="none" rotWithShape="1">
            <a:gsLst>
              <a:gs pos="0">
                <a:schemeClr val="tx1">
                  <a:alpha val="60000"/>
                </a:schemeClr>
              </a:gs>
              <a:gs pos="59000">
                <a:schemeClr val="tx1">
                  <a:alpha val="59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pic>
        <p:nvPicPr>
          <p:cNvPr id="17" name="Picture 16">
            <a:extLst>
              <a:ext uri="{FF2B5EF4-FFF2-40B4-BE49-F238E27FC236}">
                <a16:creationId xmlns:a16="http://schemas.microsoft.com/office/drawing/2014/main" id="{2D979208-BDA4-3442-84D2-A712F56C1D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
        <p:nvSpPr>
          <p:cNvPr id="12" name="Title 1">
            <a:extLst>
              <a:ext uri="{FF2B5EF4-FFF2-40B4-BE49-F238E27FC236}">
                <a16:creationId xmlns:a16="http://schemas.microsoft.com/office/drawing/2014/main" id="{CAB5ACEC-4274-154A-BC97-BF8FCA9058A4}"/>
              </a:ext>
            </a:extLst>
          </p:cNvPr>
          <p:cNvSpPr>
            <a:spLocks noGrp="1"/>
          </p:cNvSpPr>
          <p:nvPr>
            <p:ph type="title"/>
          </p:nvPr>
        </p:nvSpPr>
        <p:spPr>
          <a:xfrm>
            <a:off x="407988" y="2799529"/>
            <a:ext cx="10515600" cy="334963"/>
          </a:xfrm>
          <a:prstGeom prst="rect">
            <a:avLst/>
          </a:prstGeom>
        </p:spPr>
        <p:txBody>
          <a:bodyPr/>
          <a:lstStyle>
            <a:lvl1pPr>
              <a:defRPr b="0" i="0">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754F8CF9-5398-034E-890A-84F268B4283B}"/>
              </a:ext>
            </a:extLst>
          </p:cNvPr>
          <p:cNvSpPr>
            <a:spLocks noGrp="1"/>
          </p:cNvSpPr>
          <p:nvPr>
            <p:ph idx="1"/>
          </p:nvPr>
        </p:nvSpPr>
        <p:spPr>
          <a:xfrm>
            <a:off x="414343" y="3602739"/>
            <a:ext cx="6916359" cy="1604695"/>
          </a:xfrm>
          <a:prstGeom prst="rect">
            <a:avLst/>
          </a:prstGeom>
        </p:spPr>
        <p:txBody>
          <a:bodyPr>
            <a:normAutofit/>
          </a:bodyPr>
          <a:lstStyle>
            <a:lvl1pPr>
              <a:defRPr sz="2200"/>
            </a:lvl1pPr>
          </a:lstStyle>
          <a:p>
            <a:pPr lvl="0"/>
            <a:r>
              <a:rPr lang="en-US" dirty="0"/>
              <a:t>Click to edit Master text styles</a:t>
            </a:r>
          </a:p>
        </p:txBody>
      </p:sp>
    </p:spTree>
    <p:extLst>
      <p:ext uri="{BB962C8B-B14F-4D97-AF65-F5344CB8AC3E}">
        <p14:creationId xmlns:p14="http://schemas.microsoft.com/office/powerpoint/2010/main" val="3075137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8869DAF7-D6A2-C04F-A703-F66F66C7BA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9563E53D-4E87-3B4F-BFEC-1173CB6E7C29}"/>
              </a:ext>
            </a:extLst>
          </p:cNvPr>
          <p:cNvSpPr/>
          <p:nvPr userDrawn="1"/>
        </p:nvSpPr>
        <p:spPr>
          <a:xfrm>
            <a:off x="0" y="4"/>
            <a:ext cx="11179277" cy="6857999"/>
          </a:xfrm>
          <a:prstGeom prst="rect">
            <a:avLst/>
          </a:prstGeom>
          <a:gradFill flip="none" rotWithShape="1">
            <a:gsLst>
              <a:gs pos="0">
                <a:schemeClr val="tx1">
                  <a:alpha val="60000"/>
                </a:schemeClr>
              </a:gs>
              <a:gs pos="59000">
                <a:schemeClr val="tx1">
                  <a:alpha val="59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4"/>
          </a:p>
        </p:txBody>
      </p:sp>
      <p:pic>
        <p:nvPicPr>
          <p:cNvPr id="17" name="Picture 16">
            <a:extLst>
              <a:ext uri="{FF2B5EF4-FFF2-40B4-BE49-F238E27FC236}">
                <a16:creationId xmlns:a16="http://schemas.microsoft.com/office/drawing/2014/main" id="{2D979208-BDA4-3442-84D2-A712F56C1D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
        <p:nvSpPr>
          <p:cNvPr id="12" name="Title 1">
            <a:extLst>
              <a:ext uri="{FF2B5EF4-FFF2-40B4-BE49-F238E27FC236}">
                <a16:creationId xmlns:a16="http://schemas.microsoft.com/office/drawing/2014/main" id="{CAB5ACEC-4274-154A-BC97-BF8FCA9058A4}"/>
              </a:ext>
            </a:extLst>
          </p:cNvPr>
          <p:cNvSpPr>
            <a:spLocks noGrp="1"/>
          </p:cNvSpPr>
          <p:nvPr>
            <p:ph type="title"/>
          </p:nvPr>
        </p:nvSpPr>
        <p:spPr>
          <a:xfrm>
            <a:off x="407988" y="2799529"/>
            <a:ext cx="10515600" cy="334963"/>
          </a:xfrm>
          <a:prstGeom prst="rect">
            <a:avLst/>
          </a:prstGeom>
        </p:spPr>
        <p:txBody>
          <a:bodyPr/>
          <a:lstStyle>
            <a:lvl1pPr>
              <a:defRPr b="0" i="0">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754F8CF9-5398-034E-890A-84F268B4283B}"/>
              </a:ext>
            </a:extLst>
          </p:cNvPr>
          <p:cNvSpPr>
            <a:spLocks noGrp="1"/>
          </p:cNvSpPr>
          <p:nvPr>
            <p:ph idx="1"/>
          </p:nvPr>
        </p:nvSpPr>
        <p:spPr>
          <a:xfrm>
            <a:off x="414343" y="3602739"/>
            <a:ext cx="6916359" cy="1604695"/>
          </a:xfrm>
          <a:prstGeom prst="rect">
            <a:avLst/>
          </a:prstGeom>
        </p:spPr>
        <p:txBody>
          <a:bodyPr>
            <a:normAutofit/>
          </a:bodyPr>
          <a:lstStyle>
            <a:lvl1pPr>
              <a:defRPr sz="2200"/>
            </a:lvl1pPr>
          </a:lstStyle>
          <a:p>
            <a:pPr lvl="0"/>
            <a:r>
              <a:rPr lang="en-US" dirty="0"/>
              <a:t>Click to edit Master text styles</a:t>
            </a:r>
          </a:p>
        </p:txBody>
      </p:sp>
    </p:spTree>
    <p:extLst>
      <p:ext uri="{BB962C8B-B14F-4D97-AF65-F5344CB8AC3E}">
        <p14:creationId xmlns:p14="http://schemas.microsoft.com/office/powerpoint/2010/main" val="1309045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FD519-22CE-1647-A73B-89CDF66AF1DD}"/>
              </a:ext>
            </a:extLst>
          </p:cNvPr>
          <p:cNvSpPr>
            <a:spLocks noGrp="1"/>
          </p:cNvSpPr>
          <p:nvPr>
            <p:ph type="title"/>
          </p:nvPr>
        </p:nvSpPr>
        <p:spPr>
          <a:xfrm>
            <a:off x="438147" y="381793"/>
            <a:ext cx="10515600" cy="3349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777673-A753-474A-8948-ACFCC433B4AB}"/>
              </a:ext>
            </a:extLst>
          </p:cNvPr>
          <p:cNvSpPr>
            <a:spLocks noGrp="1"/>
          </p:cNvSpPr>
          <p:nvPr>
            <p:ph type="dt" sz="half" idx="10"/>
          </p:nvPr>
        </p:nvSpPr>
        <p:spPr>
          <a:xfrm>
            <a:off x="403301" y="6311903"/>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3EF245A4-3DF3-5241-BFBB-67224F35BAA2}"/>
              </a:ext>
            </a:extLst>
          </p:cNvPr>
          <p:cNvSpPr>
            <a:spLocks noGrp="1"/>
          </p:cNvSpPr>
          <p:nvPr>
            <p:ph type="ftr" sz="quarter" idx="11"/>
          </p:nvPr>
        </p:nvSpPr>
        <p:spPr>
          <a:xfrm>
            <a:off x="369849" y="632392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A789DFD-57B7-4D40-8B37-E80E2C31AB37}"/>
              </a:ext>
            </a:extLst>
          </p:cNvPr>
          <p:cNvSpPr>
            <a:spLocks noGrp="1"/>
          </p:cNvSpPr>
          <p:nvPr>
            <p:ph type="sldNum" sz="quarter" idx="12"/>
          </p:nvPr>
        </p:nvSpPr>
        <p:spPr>
          <a:xfrm>
            <a:off x="8610600" y="6356352"/>
            <a:ext cx="2743200" cy="365125"/>
          </a:xfrm>
          <a:prstGeom prst="rect">
            <a:avLst/>
          </a:prstGeom>
        </p:spPr>
        <p:txBody>
          <a:bodyPr/>
          <a:lstStyle/>
          <a:p>
            <a:fld id="{E79EADA4-82ED-5843-BECA-33F659919B88}" type="slidenum">
              <a:rPr lang="en-US" smtClean="0"/>
              <a:t>‹#›</a:t>
            </a:fld>
            <a:endParaRPr lang="en-US"/>
          </a:p>
        </p:txBody>
      </p:sp>
    </p:spTree>
    <p:extLst>
      <p:ext uri="{BB962C8B-B14F-4D97-AF65-F5344CB8AC3E}">
        <p14:creationId xmlns:p14="http://schemas.microsoft.com/office/powerpoint/2010/main" val="15868210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0EA53-4DD7-AB48-9084-D3734657B577}"/>
              </a:ext>
            </a:extLst>
          </p:cNvPr>
          <p:cNvSpPr>
            <a:spLocks noGrp="1"/>
          </p:cNvSpPr>
          <p:nvPr>
            <p:ph type="dt" sz="half" idx="10"/>
          </p:nvPr>
        </p:nvSpPr>
        <p:spPr>
          <a:xfrm>
            <a:off x="403301" y="6311903"/>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744D31F8-37CB-724C-86B1-40557C4ABBCA}"/>
              </a:ext>
            </a:extLst>
          </p:cNvPr>
          <p:cNvSpPr>
            <a:spLocks noGrp="1"/>
          </p:cNvSpPr>
          <p:nvPr>
            <p:ph type="ftr" sz="quarter" idx="11"/>
          </p:nvPr>
        </p:nvSpPr>
        <p:spPr>
          <a:xfrm>
            <a:off x="369849" y="632392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F4B731-E643-C845-AE5C-E7BE53140529}"/>
              </a:ext>
            </a:extLst>
          </p:cNvPr>
          <p:cNvSpPr>
            <a:spLocks noGrp="1"/>
          </p:cNvSpPr>
          <p:nvPr>
            <p:ph type="sldNum" sz="quarter" idx="12"/>
          </p:nvPr>
        </p:nvSpPr>
        <p:spPr>
          <a:xfrm>
            <a:off x="8610600" y="6356352"/>
            <a:ext cx="2743200" cy="365125"/>
          </a:xfrm>
          <a:prstGeom prst="rect">
            <a:avLst/>
          </a:prstGeom>
        </p:spPr>
        <p:txBody>
          <a:bodyPr/>
          <a:lstStyle/>
          <a:p>
            <a:fld id="{E79EADA4-82ED-5843-BECA-33F659919B88}" type="slidenum">
              <a:rPr lang="en-US" smtClean="0"/>
              <a:t>‹#›</a:t>
            </a:fld>
            <a:endParaRPr lang="en-US"/>
          </a:p>
        </p:txBody>
      </p:sp>
    </p:spTree>
    <p:extLst>
      <p:ext uri="{BB962C8B-B14F-4D97-AF65-F5344CB8AC3E}">
        <p14:creationId xmlns:p14="http://schemas.microsoft.com/office/powerpoint/2010/main" val="2283782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
            <a:ext cx="12192000" cy="6358468"/>
          </a:xfrm>
          <a:solidFill>
            <a:schemeClr val="bg2">
              <a:lumMod val="60000"/>
              <a:lumOff val="40000"/>
            </a:schemeClr>
          </a:solidFill>
        </p:spPr>
        <p:txBody>
          <a:bodyPr/>
          <a:lstStyle>
            <a:lvl1pPr marL="0" marR="0" indent="0" algn="l" defTabSz="60955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9163136" y="6432519"/>
            <a:ext cx="2844800" cy="365125"/>
          </a:xfrm>
        </p:spPr>
        <p:txBody>
          <a:bodyPr/>
          <a:lstStyle/>
          <a:p>
            <a:fld id="{0D7D2B07-4D3E-48CD-9234-A70AD62E7ABC}" type="slidenum">
              <a:rPr lang="en-US" smtClean="0"/>
              <a:t>‹#›</a:t>
            </a:fld>
            <a:endParaRPr lang="en-US"/>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412515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000"/>
            </a:lvl1pPr>
          </a:lstStyle>
          <a:p>
            <a:r>
              <a:rPr lang="en-US"/>
              <a:t>Click to edit Master title style</a:t>
            </a:r>
          </a:p>
        </p:txBody>
      </p:sp>
    </p:spTree>
    <p:extLst>
      <p:ext uri="{BB962C8B-B14F-4D97-AF65-F5344CB8AC3E}">
        <p14:creationId xmlns:p14="http://schemas.microsoft.com/office/powerpoint/2010/main" val="183162612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 Conten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610925" y="1514478"/>
            <a:ext cx="10970155" cy="4922839"/>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70527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400" b="1"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7BE57F-26A9-DF48-ACAB-B687C61D6BC1}" type="datetime1">
              <a:rPr lang="en-US" smtClean="0"/>
              <a:t>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4866568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Full Bleed Image">
    <p:bg>
      <p:bgPr>
        <a:solidFill>
          <a:srgbClr val="FFFFFF"/>
        </a:solidFill>
        <a:effectLst/>
      </p:bgPr>
    </p:bg>
    <p:spTree>
      <p:nvGrpSpPr>
        <p:cNvPr id="1" name=""/>
        <p:cNvGrpSpPr/>
        <p:nvPr/>
      </p:nvGrpSpPr>
      <p:grpSpPr>
        <a:xfrm>
          <a:off x="0" y="0"/>
          <a:ext cx="0" cy="0"/>
          <a:chOff x="0" y="0"/>
          <a:chExt cx="0" cy="0"/>
        </a:xfrm>
      </p:grpSpPr>
      <p:sp>
        <p:nvSpPr>
          <p:cNvPr id="89" name="Image"/>
          <p:cNvSpPr>
            <a:spLocks noGrp="1"/>
          </p:cNvSpPr>
          <p:nvPr>
            <p:ph type="pic" idx="13"/>
          </p:nvPr>
        </p:nvSpPr>
        <p:spPr>
          <a:xfrm>
            <a:off x="-84925" y="-89847"/>
            <a:ext cx="12426437" cy="6480733"/>
          </a:xfrm>
          <a:prstGeom prst="rect">
            <a:avLst/>
          </a:prstGeom>
        </p:spPr>
        <p:txBody>
          <a:bodyPr lIns="91439" tIns="45719" rIns="91439" bIns="45719">
            <a:noAutofit/>
          </a:bodyPr>
          <a:lstStyle/>
          <a:p>
            <a:endParaRPr dirty="0"/>
          </a:p>
        </p:txBody>
      </p:sp>
      <p:sp>
        <p:nvSpPr>
          <p:cNvPr id="92" name="Slide Number"/>
          <p:cNvSpPr txBox="1">
            <a:spLocks noGrp="1"/>
          </p:cNvSpPr>
          <p:nvPr>
            <p:ph type="sldNum" sz="quarter" idx="2"/>
          </p:nvPr>
        </p:nvSpPr>
        <p:spPr>
          <a:xfrm>
            <a:off x="11762467" y="6523743"/>
            <a:ext cx="231232" cy="177503"/>
          </a:xfrm>
          <a:prstGeom prst="rect">
            <a:avLst/>
          </a:prstGeom>
        </p:spPr>
        <p:txBody>
          <a:bodyPr/>
          <a:lstStyle/>
          <a:p>
            <a:pPr defTabSz="754572"/>
            <a:fld id="{86CB4B4D-7CA3-9044-876B-883B54F8677D}" type="slidenum">
              <a:rPr lang="en-US" sz="1487" smtClean="0">
                <a:solidFill>
                  <a:prstClr val="black"/>
                </a:solidFill>
              </a:rPr>
              <a:pPr defTabSz="754572"/>
              <a:t>‹#›</a:t>
            </a:fld>
            <a:endParaRPr lang="en-US" sz="1487" dirty="0">
              <a:solidFill>
                <a:prstClr val="black"/>
              </a:solidFill>
            </a:endParaRPr>
          </a:p>
        </p:txBody>
      </p:sp>
    </p:spTree>
    <p:extLst>
      <p:ext uri="{BB962C8B-B14F-4D97-AF65-F5344CB8AC3E}">
        <p14:creationId xmlns:p14="http://schemas.microsoft.com/office/powerpoint/2010/main" val="106517503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Content Placeholder 8"/>
          <p:cNvSpPr>
            <a:spLocks noGrp="1"/>
          </p:cNvSpPr>
          <p:nvPr>
            <p:ph sz="quarter" idx="13" hasCustomPrompt="1"/>
          </p:nvPr>
        </p:nvSpPr>
        <p:spPr>
          <a:xfrm>
            <a:off x="607485" y="1604435"/>
            <a:ext cx="10970683" cy="4567768"/>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358117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2" name="Rectangle 7"/>
          <p:cNvSpPr/>
          <p:nvPr userDrawn="1"/>
        </p:nvSpPr>
        <p:spPr>
          <a:xfrm>
            <a:off x="0" y="0"/>
            <a:ext cx="12192000" cy="68580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20" name="Title 1"/>
          <p:cNvSpPr>
            <a:spLocks noGrp="1"/>
          </p:cNvSpPr>
          <p:nvPr>
            <p:ph type="ctrTitle" hasCustomPrompt="1"/>
          </p:nvPr>
        </p:nvSpPr>
        <p:spPr>
          <a:xfrm>
            <a:off x="462848" y="3733271"/>
            <a:ext cx="11257205" cy="1025858"/>
          </a:xfrm>
        </p:spPr>
        <p:txBody>
          <a:bodyPr wrap="square" anchor="b" anchorCtr="0">
            <a:spAutoFit/>
          </a:bodyPr>
          <a:lstStyle>
            <a:lvl1pPr algn="l">
              <a:lnSpc>
                <a:spcPct val="70000"/>
              </a:lnSpc>
              <a:defRPr sz="8666"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462848" y="4626384"/>
            <a:ext cx="11257205" cy="420564"/>
          </a:xfrm>
        </p:spPr>
        <p:txBody>
          <a:bodyPr wrap="square">
            <a:spAutoFit/>
          </a:bodyPr>
          <a:lstStyle>
            <a:lvl1pPr marL="0" indent="0" algn="l">
              <a:spcBef>
                <a:spcPts val="0"/>
              </a:spcBef>
              <a:buNone/>
              <a:defRPr sz="2133">
                <a:solidFill>
                  <a:schemeClr val="accent2">
                    <a:lumMod val="40000"/>
                    <a:lumOff val="60000"/>
                  </a:schemeClr>
                </a:solidFill>
                <a:latin typeface="+mn-lt"/>
              </a:defRPr>
            </a:lvl1pPr>
            <a:lvl2pPr marL="0" indent="0" algn="l">
              <a:buNone/>
              <a:defRPr sz="2400">
                <a:solidFill>
                  <a:schemeClr val="tx1"/>
                </a:solidFill>
              </a:defRPr>
            </a:lvl2pPr>
            <a:lvl3pPr marL="0" indent="0" algn="l">
              <a:buNone/>
              <a:defRPr sz="2133">
                <a:solidFill>
                  <a:schemeClr val="tx1"/>
                </a:solidFill>
              </a:defRPr>
            </a:lvl3pPr>
            <a:lvl4pPr marL="0" indent="0" algn="l">
              <a:buNone/>
              <a:defRPr sz="1867">
                <a:solidFill>
                  <a:schemeClr val="tx1"/>
                </a:solidFill>
              </a:defRPr>
            </a:lvl4pPr>
            <a:lvl5pPr marL="0" indent="0" algn="l">
              <a:buNone/>
              <a:defRPr sz="1867">
                <a:solidFill>
                  <a:schemeClr val="tx1"/>
                </a:solidFill>
              </a:defRPr>
            </a:lvl5pPr>
          </a:lstStyle>
          <a:p>
            <a:pPr lvl="0"/>
            <a:r>
              <a:rPr lang="en-US" dirty="0"/>
              <a:t>Click to edit subtitle</a:t>
            </a:r>
          </a:p>
        </p:txBody>
      </p:sp>
      <p:grpSp>
        <p:nvGrpSpPr>
          <p:cNvPr id="19" name="Group 18"/>
          <p:cNvGrpSpPr/>
          <p:nvPr userDrawn="1"/>
        </p:nvGrpSpPr>
        <p:grpSpPr>
          <a:xfrm>
            <a:off x="602395" y="514779"/>
            <a:ext cx="1665592" cy="1097757"/>
            <a:chOff x="451796" y="386081"/>
            <a:chExt cx="1249194" cy="823318"/>
          </a:xfrm>
        </p:grpSpPr>
        <p:sp>
          <p:nvSpPr>
            <p:cNvPr id="2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2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grpSp>
    </p:spTree>
    <p:extLst>
      <p:ext uri="{BB962C8B-B14F-4D97-AF65-F5344CB8AC3E}">
        <p14:creationId xmlns:p14="http://schemas.microsoft.com/office/powerpoint/2010/main" val="1211466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2917" y="3211200"/>
            <a:ext cx="10950515" cy="1470025"/>
          </a:xfrm>
        </p:spPr>
        <p:txBody>
          <a:bodyPr lIns="0" rIns="0" anchor="b" anchorCtr="0">
            <a:noAutofit/>
          </a:bodyPr>
          <a:lstStyle>
            <a:lvl1pPr>
              <a:lnSpc>
                <a:spcPct val="100000"/>
              </a:lnSpc>
              <a:defRPr sz="6667" b="0" spc="0" baseline="0">
                <a:solidFill>
                  <a:schemeClr val="bg1">
                    <a:alpha val="90000"/>
                  </a:schemeClr>
                </a:solidFill>
                <a:latin typeface="+mj-lt"/>
                <a:cs typeface="Arial" panose="020B0604020202020204" pitchFamily="34" charset="0"/>
              </a:defRPr>
            </a:lvl1pPr>
          </a:lstStyle>
          <a:p>
            <a:r>
              <a:rPr lang="en-US" dirty="0"/>
              <a:t>50pt Arial Title</a:t>
            </a:r>
            <a:br>
              <a:rPr lang="en-US" dirty="0"/>
            </a:br>
            <a:r>
              <a:rPr lang="en-US" dirty="0"/>
              <a:t>with Linear gradient</a:t>
            </a:r>
          </a:p>
        </p:txBody>
      </p:sp>
      <p:sp>
        <p:nvSpPr>
          <p:cNvPr id="3" name="Subtitle 2"/>
          <p:cNvSpPr>
            <a:spLocks noGrp="1"/>
          </p:cNvSpPr>
          <p:nvPr>
            <p:ph type="subTitle" idx="1" hasCustomPrompt="1"/>
          </p:nvPr>
        </p:nvSpPr>
        <p:spPr>
          <a:xfrm>
            <a:off x="607485" y="4657348"/>
            <a:ext cx="8440283" cy="1233813"/>
          </a:xfrm>
        </p:spPr>
        <p:txBody>
          <a:bodyPr lIns="0" rIns="0">
            <a:noAutofit/>
          </a:bodyPr>
          <a:lstStyle>
            <a:lvl1pPr marL="0" indent="0" algn="l">
              <a:buNone/>
              <a:defRPr sz="2133" b="0" i="0" baseline="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16pt Arial Subhead, Date, Etc.</a:t>
            </a:r>
          </a:p>
        </p:txBody>
      </p:sp>
      <p:pic>
        <p:nvPicPr>
          <p:cNvPr id="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2400" y="510896"/>
            <a:ext cx="1664065" cy="11064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67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2917" y="3211200"/>
            <a:ext cx="10950515" cy="1470025"/>
          </a:xfrm>
        </p:spPr>
        <p:txBody>
          <a:bodyPr lIns="0" rIns="0" anchor="b" anchorCtr="0">
            <a:noAutofit/>
          </a:bodyPr>
          <a:lstStyle>
            <a:lvl1pPr>
              <a:lnSpc>
                <a:spcPct val="100000"/>
              </a:lnSpc>
              <a:defRPr sz="6667" b="0" spc="0" baseline="0">
                <a:solidFill>
                  <a:schemeClr val="bg1">
                    <a:alpha val="90000"/>
                  </a:schemeClr>
                </a:solidFill>
                <a:latin typeface="+mj-lt"/>
                <a:cs typeface="Arial" panose="020B0604020202020204" pitchFamily="34" charset="0"/>
              </a:defRPr>
            </a:lvl1pPr>
          </a:lstStyle>
          <a:p>
            <a:r>
              <a:rPr lang="en-US" dirty="0"/>
              <a:t>50pt Arial Title</a:t>
            </a:r>
            <a:br>
              <a:rPr lang="en-US" dirty="0"/>
            </a:br>
            <a:r>
              <a:rPr lang="en-US" dirty="0"/>
              <a:t>with Linear gradient</a:t>
            </a:r>
          </a:p>
        </p:txBody>
      </p:sp>
      <p:sp>
        <p:nvSpPr>
          <p:cNvPr id="3" name="Subtitle 2"/>
          <p:cNvSpPr>
            <a:spLocks noGrp="1"/>
          </p:cNvSpPr>
          <p:nvPr>
            <p:ph type="subTitle" idx="1" hasCustomPrompt="1"/>
          </p:nvPr>
        </p:nvSpPr>
        <p:spPr>
          <a:xfrm>
            <a:off x="607485" y="4657348"/>
            <a:ext cx="8440283" cy="1233813"/>
          </a:xfrm>
        </p:spPr>
        <p:txBody>
          <a:bodyPr lIns="0" rIns="0">
            <a:noAutofit/>
          </a:bodyPr>
          <a:lstStyle>
            <a:lvl1pPr marL="0" indent="0" algn="l">
              <a:buNone/>
              <a:defRPr sz="2133" b="0" i="0" baseline="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16pt Arial Subhead, Date, Etc.</a:t>
            </a:r>
          </a:p>
        </p:txBody>
      </p:sp>
      <p:pic>
        <p:nvPicPr>
          <p:cNvPr id="5" name="Picture 4" descr="int_experience_hrz_wht_rgb_1500.pn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614260" y="518975"/>
            <a:ext cx="2829021" cy="1183045"/>
          </a:xfrm>
          <a:prstGeom prst="rect">
            <a:avLst/>
          </a:prstGeom>
        </p:spPr>
      </p:pic>
    </p:spTree>
    <p:extLst>
      <p:ext uri="{BB962C8B-B14F-4D97-AF65-F5344CB8AC3E}">
        <p14:creationId xmlns:p14="http://schemas.microsoft.com/office/powerpoint/2010/main" val="395161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4"/>
            <a:ext cx="12192000" cy="6358467"/>
          </a:xfrm>
          <a:solidFill>
            <a:schemeClr val="bg2">
              <a:lumMod val="60000"/>
              <a:lumOff val="40000"/>
            </a:schemeClr>
          </a:solidFill>
        </p:spPr>
        <p:txBody>
          <a:bodyPr/>
          <a:lstStyle>
            <a:lvl1pPr marL="0" marR="0" indent="0" algn="l" defTabSz="609570"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2400" y="510896"/>
            <a:ext cx="1664065" cy="110646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592917" y="3211200"/>
            <a:ext cx="10950515" cy="1470025"/>
          </a:xfrm>
        </p:spPr>
        <p:txBody>
          <a:bodyPr lIns="0" rIns="0" anchor="b" anchorCtr="0">
            <a:noAutofit/>
          </a:bodyPr>
          <a:lstStyle>
            <a:lvl1pPr>
              <a:lnSpc>
                <a:spcPct val="100000"/>
              </a:lnSpc>
              <a:defRPr sz="6667" b="0" spc="0" baseline="0">
                <a:solidFill>
                  <a:schemeClr val="bg1">
                    <a:alpha val="90000"/>
                  </a:schemeClr>
                </a:solidFill>
                <a:latin typeface="+mj-lt"/>
                <a:cs typeface="Arial" panose="020B0604020202020204" pitchFamily="34" charset="0"/>
              </a:defRPr>
            </a:lvl1pPr>
          </a:lstStyle>
          <a:p>
            <a:r>
              <a:rPr lang="en-US" dirty="0"/>
              <a:t>50pt Arial Title</a:t>
            </a:r>
            <a:br>
              <a:rPr lang="en-US" dirty="0"/>
            </a:br>
            <a:r>
              <a:rPr lang="en-US" dirty="0"/>
              <a:t>with image</a:t>
            </a:r>
          </a:p>
        </p:txBody>
      </p:sp>
      <p:sp>
        <p:nvSpPr>
          <p:cNvPr id="14" name="Subtitle 2"/>
          <p:cNvSpPr>
            <a:spLocks noGrp="1"/>
          </p:cNvSpPr>
          <p:nvPr>
            <p:ph type="subTitle" idx="1" hasCustomPrompt="1"/>
          </p:nvPr>
        </p:nvSpPr>
        <p:spPr>
          <a:xfrm>
            <a:off x="607485" y="4657348"/>
            <a:ext cx="8440283" cy="1233813"/>
          </a:xfrm>
        </p:spPr>
        <p:txBody>
          <a:bodyPr lIns="0" rIns="0">
            <a:noAutofit/>
          </a:bodyPr>
          <a:lstStyle>
            <a:lvl1pPr marL="0" indent="0" algn="l">
              <a:buNone/>
              <a:defRPr sz="2133" b="0" i="0" baseline="0">
                <a:solidFill>
                  <a:schemeClr val="accent3"/>
                </a:solidFill>
                <a:latin typeface="Arial" panose="020B0604020202020204" pitchFamily="34" charset="0"/>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16pt Arial Subhead, Date, Etc.</a:t>
            </a:r>
          </a:p>
        </p:txBody>
      </p:sp>
    </p:spTree>
    <p:extLst>
      <p:ext uri="{BB962C8B-B14F-4D97-AF65-F5344CB8AC3E}">
        <p14:creationId xmlns:p14="http://schemas.microsoft.com/office/powerpoint/2010/main" val="244196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
        <p:nvSpPr>
          <p:cNvPr id="9" name="Content Placeholder 8"/>
          <p:cNvSpPr>
            <a:spLocks noGrp="1"/>
          </p:cNvSpPr>
          <p:nvPr>
            <p:ph sz="quarter" idx="13" hasCustomPrompt="1"/>
          </p:nvPr>
        </p:nvSpPr>
        <p:spPr>
          <a:xfrm>
            <a:off x="607485" y="1604434"/>
            <a:ext cx="10970683" cy="4567767"/>
          </a:xfrm>
        </p:spPr>
        <p:txBody>
          <a:bodyPr/>
          <a:lstStyle>
            <a:lvl1pPr>
              <a:defRPr>
                <a:solidFill>
                  <a:srgbClr val="0071C5"/>
                </a:solidFill>
              </a:defRPr>
            </a:lvl1pPr>
            <a:lvl2pPr>
              <a:defRPr sz="2400">
                <a:solidFill>
                  <a:schemeClr val="tx2"/>
                </a:solidFill>
              </a:defRPr>
            </a:lvl2pPr>
            <a:lvl3pPr>
              <a:defRPr sz="2133">
                <a:solidFill>
                  <a:schemeClr val="tx2"/>
                </a:solidFill>
              </a:defRPr>
            </a:lvl3pPr>
            <a:lvl4pPr>
              <a:defRPr sz="1867">
                <a:solidFill>
                  <a:schemeClr val="tx2"/>
                </a:solidFill>
              </a:defRPr>
            </a:lvl4pPr>
            <a:lvl5pPr>
              <a:defRPr sz="1600">
                <a:solidFill>
                  <a:schemeClr val="tx2"/>
                </a:solidFill>
              </a:defRPr>
            </a:lvl5pPr>
          </a:lstStyle>
          <a:p>
            <a:pPr lvl="0"/>
            <a:r>
              <a:rPr lang="en-US" dirty="0"/>
              <a:t>18pt Arial body text</a:t>
            </a:r>
          </a:p>
          <a:p>
            <a:pPr lvl="1"/>
            <a:r>
              <a:rPr lang="en-US" dirty="0"/>
              <a:t>18pt Arial bullet one</a:t>
            </a:r>
          </a:p>
          <a:p>
            <a:pPr lvl="2"/>
            <a:r>
              <a:rPr lang="en-US" dirty="0"/>
              <a:t>16pt Arial sub-bullet</a:t>
            </a:r>
          </a:p>
          <a:p>
            <a:pPr lvl="3"/>
            <a:r>
              <a:rPr lang="en-US" dirty="0"/>
              <a:t>14pt Arial fourth level</a:t>
            </a:r>
          </a:p>
          <a:p>
            <a:pPr lvl="4"/>
            <a:r>
              <a:rPr lang="en-US" dirty="0"/>
              <a:t>12pt Arial fifth level</a:t>
            </a:r>
          </a:p>
        </p:txBody>
      </p:sp>
    </p:spTree>
    <p:extLst>
      <p:ext uri="{BB962C8B-B14F-4D97-AF65-F5344CB8AC3E}">
        <p14:creationId xmlns:p14="http://schemas.microsoft.com/office/powerpoint/2010/main" val="53455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607487" y="1604434"/>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
        <p:nvSpPr>
          <p:cNvPr id="9" name="Picture Placeholder 8"/>
          <p:cNvSpPr>
            <a:spLocks noGrp="1"/>
          </p:cNvSpPr>
          <p:nvPr>
            <p:ph type="pic" sz="quarter" idx="13"/>
          </p:nvPr>
        </p:nvSpPr>
        <p:spPr>
          <a:xfrm>
            <a:off x="6441021" y="1257911"/>
            <a:ext cx="4241497" cy="2227933"/>
          </a:xfrm>
          <a:solidFill>
            <a:schemeClr val="bg2">
              <a:lumMod val="60000"/>
              <a:lumOff val="40000"/>
            </a:schemeClr>
          </a:solidFill>
        </p:spPr>
        <p:txBody>
          <a:bodyPr/>
          <a:lstStyle>
            <a:lvl1pPr>
              <a:defRPr sz="2400">
                <a:latin typeface="Intel Clear"/>
              </a:defRPr>
            </a:lvl1pPr>
          </a:lstStyle>
          <a:p>
            <a:endParaRPr lang="en-US" sz="1467" dirty="0">
              <a:latin typeface="Arial"/>
            </a:endParaRPr>
          </a:p>
        </p:txBody>
      </p:sp>
      <p:sp>
        <p:nvSpPr>
          <p:cNvPr id="10" name="Picture Placeholder 8"/>
          <p:cNvSpPr>
            <a:spLocks noGrp="1"/>
          </p:cNvSpPr>
          <p:nvPr>
            <p:ph type="pic" sz="quarter" idx="14"/>
          </p:nvPr>
        </p:nvSpPr>
        <p:spPr>
          <a:xfrm>
            <a:off x="6441021" y="3791867"/>
            <a:ext cx="4241497" cy="2227933"/>
          </a:xfrm>
          <a:solidFill>
            <a:schemeClr val="bg2">
              <a:lumMod val="60000"/>
              <a:lumOff val="40000"/>
            </a:schemeClr>
          </a:solidFill>
        </p:spPr>
        <p:txBody>
          <a:bodyPr/>
          <a:lstStyle>
            <a:lvl1pPr>
              <a:defRPr sz="2400">
                <a:latin typeface="Intel Clear"/>
              </a:defRPr>
            </a:lvl1pPr>
          </a:lstStyle>
          <a:p>
            <a:endParaRPr lang="en-US" sz="1467" dirty="0">
              <a:latin typeface="Arial"/>
            </a:endParaRPr>
          </a:p>
        </p:txBody>
      </p:sp>
    </p:spTree>
    <p:extLst>
      <p:ext uri="{BB962C8B-B14F-4D97-AF65-F5344CB8AC3E}">
        <p14:creationId xmlns:p14="http://schemas.microsoft.com/office/powerpoint/2010/main" val="182026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607487" y="1604434"/>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
        <p:nvSpPr>
          <p:cNvPr id="16" name="Content Placeholder 2"/>
          <p:cNvSpPr>
            <a:spLocks noGrp="1"/>
          </p:cNvSpPr>
          <p:nvPr>
            <p:ph sz="half" idx="13" hasCustomPrompt="1"/>
          </p:nvPr>
        </p:nvSpPr>
        <p:spPr>
          <a:xfrm>
            <a:off x="6237817" y="1604434"/>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Tree>
    <p:extLst>
      <p:ext uri="{BB962C8B-B14F-4D97-AF65-F5344CB8AC3E}">
        <p14:creationId xmlns:p14="http://schemas.microsoft.com/office/powerpoint/2010/main" val="27314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7" y="1604434"/>
            <a:ext cx="10970684" cy="4567767"/>
          </a:xfrm>
        </p:spPr>
        <p:txBody>
          <a:bodyPr anchor="ctr" anchorCtr="0"/>
          <a:lstStyle>
            <a:lvl1pPr marL="253988" indent="-253988">
              <a:defRPr sz="4800" b="1" baseline="0">
                <a:solidFill>
                  <a:schemeClr val="accent1"/>
                </a:solidFill>
                <a:latin typeface="+mn-lt"/>
                <a:cs typeface="Arial" panose="020B0604020202020204" pitchFamily="34" charset="0"/>
              </a:defRPr>
            </a:lvl1pPr>
            <a:lvl2pPr marL="556657" indent="-300551">
              <a:buFont typeface="Intel Clear" pitchFamily="34" charset="0"/>
              <a:buChar char="–"/>
              <a:defRPr sz="1600" baseline="0">
                <a:latin typeface="+mn-lt"/>
                <a:cs typeface="Arial" panose="020B0604020202020204" pitchFamily="34" charset="0"/>
              </a:defRPr>
            </a:lvl2pPr>
            <a:lvl3pPr marL="914354" indent="-304784">
              <a:buFont typeface="Intel Clear" pitchFamily="34" charset="0"/>
              <a:buChar char="–"/>
              <a:defRPr sz="1600">
                <a:latin typeface="+mn-lt"/>
              </a:defRPr>
            </a:lvl3pPr>
            <a:lvl4pPr>
              <a:buFont typeface="Intel Clear" pitchFamily="34" charset="0"/>
              <a:buChar char="–"/>
              <a:defRPr sz="1467">
                <a:latin typeface="+mn-lt"/>
              </a:defRPr>
            </a:lvl4pPr>
            <a:lvl5pPr>
              <a:buFont typeface="Intel Clear" pitchFamily="34" charset="0"/>
              <a:buChar char="–"/>
              <a:defRPr sz="1400">
                <a:latin typeface="+mn-lt"/>
              </a:defRPr>
            </a:lvl5pPr>
          </a:lstStyle>
          <a:p>
            <a:pPr lvl="0"/>
            <a:r>
              <a:rPr lang="en-US" dirty="0"/>
              <a:t>“36pt Arial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Tree>
    <p:extLst>
      <p:ext uri="{BB962C8B-B14F-4D97-AF65-F5344CB8AC3E}">
        <p14:creationId xmlns:p14="http://schemas.microsoft.com/office/powerpoint/2010/main" val="290552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1EEE53-6B1F-E04F-AC4C-C3E578626F07}" type="datetime1">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1928069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4"/>
            <a:ext cx="12192000" cy="6358467"/>
          </a:xfrm>
          <a:solidFill>
            <a:schemeClr val="bg2">
              <a:lumMod val="60000"/>
              <a:lumOff val="40000"/>
            </a:schemeClr>
          </a:solidFill>
        </p:spPr>
        <p:txBody>
          <a:bodyPr/>
          <a:lstStyle>
            <a:lvl1pPr marL="0" marR="0" indent="0" algn="l" defTabSz="609570" rtl="0" eaLnBrk="1" fontAlgn="auto" latinLnBrk="0" hangingPunct="1">
              <a:lnSpc>
                <a:spcPct val="100000"/>
              </a:lnSpc>
              <a:spcBef>
                <a:spcPts val="1600"/>
              </a:spcBef>
              <a:spcAft>
                <a:spcPts val="0"/>
              </a:spcAft>
              <a:buClrTx/>
              <a:buSzTx/>
              <a:buFont typeface="Wingdings" panose="05000000000000000000" pitchFamily="2" charset="2"/>
              <a:buNone/>
              <a:tabLst/>
              <a:defRPr baseline="0">
                <a:latin typeface="+mj-lt"/>
              </a:defRPr>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9163136" y="6432520"/>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Tree>
    <p:extLst>
      <p:ext uri="{BB962C8B-B14F-4D97-AF65-F5344CB8AC3E}">
        <p14:creationId xmlns:p14="http://schemas.microsoft.com/office/powerpoint/2010/main" val="425154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70"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9163136" y="6432520"/>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8" name="Content Placeholder 2"/>
          <p:cNvSpPr>
            <a:spLocks noGrp="1"/>
          </p:cNvSpPr>
          <p:nvPr>
            <p:ph sz="half" idx="1" hasCustomPrompt="1"/>
          </p:nvPr>
        </p:nvSpPr>
        <p:spPr>
          <a:xfrm>
            <a:off x="607487" y="1604433"/>
            <a:ext cx="5342468"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
        <p:nvSpPr>
          <p:cNvPr id="19" name="Content Placeholder 2"/>
          <p:cNvSpPr>
            <a:spLocks noGrp="1"/>
          </p:cNvSpPr>
          <p:nvPr>
            <p:ph sz="half" idx="15" hasCustomPrompt="1"/>
          </p:nvPr>
        </p:nvSpPr>
        <p:spPr>
          <a:xfrm>
            <a:off x="6237817" y="1604433"/>
            <a:ext cx="5340352"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
        <p:nvSpPr>
          <p:cNvPr id="3" name="TextBox 2"/>
          <p:cNvSpPr txBox="1"/>
          <p:nvPr userDrawn="1"/>
        </p:nvSpPr>
        <p:spPr>
          <a:xfrm>
            <a:off x="1345986" y="6634395"/>
            <a:ext cx="184731" cy="297454"/>
          </a:xfrm>
          <a:prstGeom prst="rect">
            <a:avLst/>
          </a:prstGeom>
          <a:noFill/>
        </p:spPr>
        <p:txBody>
          <a:bodyPr wrap="none" rtlCol="0">
            <a:spAutoFit/>
          </a:bodyPr>
          <a:lstStyle/>
          <a:p>
            <a:pPr defTabSz="609570"/>
            <a:endParaRPr lang="en-US" sz="1333" dirty="0">
              <a:solidFill>
                <a:srgbClr val="003C71"/>
              </a:solidFill>
              <a:cs typeface="Arial" panose="020B0604020202020204" pitchFamily="34" charset="0"/>
            </a:endParaRPr>
          </a:p>
        </p:txBody>
      </p:sp>
      <p:sp>
        <p:nvSpPr>
          <p:cNvPr id="10"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Tree>
    <p:extLst>
      <p:ext uri="{BB962C8B-B14F-4D97-AF65-F5344CB8AC3E}">
        <p14:creationId xmlns:p14="http://schemas.microsoft.com/office/powerpoint/2010/main" val="204656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21" y="6"/>
            <a:ext cx="5954183" cy="6358465"/>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607485" y="411797"/>
            <a:ext cx="5342467" cy="1158240"/>
          </a:xfrm>
        </p:spPr>
        <p:txBody>
          <a:bodyPr>
            <a:noAutofit/>
          </a:bodyPr>
          <a:lstStyle>
            <a:lvl1pPr>
              <a:defRPr sz="3733" b="0" i="0" baseline="0">
                <a:solidFill>
                  <a:schemeClr val="tx2"/>
                </a:solidFill>
                <a:latin typeface="+mj-lt"/>
                <a:cs typeface="Arial" panose="020B0604020202020204" pitchFamily="34" charset="0"/>
              </a:defRPr>
            </a:lvl1pPr>
          </a:lstStyle>
          <a:p>
            <a:r>
              <a:rPr lang="en-US" dirty="0"/>
              <a:t>28pt Arial Headline</a:t>
            </a:r>
          </a:p>
        </p:txBody>
      </p:sp>
      <p:sp>
        <p:nvSpPr>
          <p:cNvPr id="6" name="Slide Number Placeholder 5"/>
          <p:cNvSpPr>
            <a:spLocks noGrp="1"/>
          </p:cNvSpPr>
          <p:nvPr>
            <p:ph type="sldNum" sz="quarter" idx="12"/>
          </p:nvPr>
        </p:nvSpPr>
        <p:spPr>
          <a:xfrm>
            <a:off x="9163136" y="6432520"/>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sz="half" idx="1" hasCustomPrompt="1"/>
          </p:nvPr>
        </p:nvSpPr>
        <p:spPr>
          <a:xfrm>
            <a:off x="607485" y="1766992"/>
            <a:ext cx="5342467"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Tree>
    <p:extLst>
      <p:ext uri="{BB962C8B-B14F-4D97-AF65-F5344CB8AC3E}">
        <p14:creationId xmlns:p14="http://schemas.microsoft.com/office/powerpoint/2010/main" val="213665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810751"/>
            <a:ext cx="10363200" cy="1362075"/>
          </a:xfrm>
        </p:spPr>
        <p:txBody>
          <a:bodyPr anchor="b" anchorCtr="0">
            <a:noAutofit/>
          </a:bodyPr>
          <a:lstStyle>
            <a:lvl1pPr algn="l">
              <a:lnSpc>
                <a:spcPct val="100000"/>
              </a:lnSpc>
              <a:defRPr sz="5333" b="0" cap="none" spc="0" baseline="0">
                <a:solidFill>
                  <a:schemeClr val="tx2">
                    <a:alpha val="90000"/>
                  </a:schemeClr>
                </a:solidFill>
                <a:latin typeface="+mj-lt"/>
                <a:cs typeface="Arial" panose="020B0604020202020204" pitchFamily="34" charset="0"/>
              </a:defRPr>
            </a:lvl1pPr>
          </a:lstStyle>
          <a:p>
            <a:r>
              <a:rPr lang="en-US" dirty="0"/>
              <a:t>40pt Arial </a:t>
            </a:r>
            <a:br>
              <a:rPr lang="en-US" dirty="0"/>
            </a:br>
            <a:r>
              <a:rPr lang="en-US" dirty="0"/>
              <a:t>white section break</a:t>
            </a:r>
          </a:p>
        </p:txBody>
      </p:sp>
      <p:sp>
        <p:nvSpPr>
          <p:cNvPr id="3" name="Text Placeholder 2"/>
          <p:cNvSpPr>
            <a:spLocks noGrp="1"/>
          </p:cNvSpPr>
          <p:nvPr>
            <p:ph type="body" idx="1" hasCustomPrompt="1"/>
          </p:nvPr>
        </p:nvSpPr>
        <p:spPr>
          <a:xfrm>
            <a:off x="607484" y="4321537"/>
            <a:ext cx="10363200" cy="1500187"/>
          </a:xfrm>
        </p:spPr>
        <p:txBody>
          <a:bodyPr anchor="t" anchorCtr="0">
            <a:noAutofit/>
          </a:bodyPr>
          <a:lstStyle>
            <a:lvl1pPr marL="0" indent="0">
              <a:buNone/>
              <a:defRPr sz="2133" b="0" baseline="0">
                <a:solidFill>
                  <a:schemeClr val="accent2"/>
                </a:solidFill>
                <a:latin typeface="+mn-lt"/>
                <a:cs typeface="Arial" panose="020B0604020202020204"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r>
              <a:rPr lang="en-US" dirty="0"/>
              <a:t>16pt Arial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344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07484" y="2810751"/>
            <a:ext cx="10363200" cy="1362075"/>
          </a:xfrm>
        </p:spPr>
        <p:txBody>
          <a:bodyPr anchor="b" anchorCtr="0">
            <a:noAutofit/>
          </a:bodyPr>
          <a:lstStyle>
            <a:lvl1pPr algn="l">
              <a:lnSpc>
                <a:spcPct val="100000"/>
              </a:lnSpc>
              <a:defRPr sz="5333" b="0" cap="none" spc="0" baseline="0">
                <a:solidFill>
                  <a:schemeClr val="bg1">
                    <a:alpha val="90000"/>
                  </a:schemeClr>
                </a:solidFill>
                <a:latin typeface="+mj-lt"/>
                <a:cs typeface="Arial" panose="020B0604020202020204" pitchFamily="34" charset="0"/>
              </a:defRPr>
            </a:lvl1pPr>
          </a:lstStyle>
          <a:p>
            <a:r>
              <a:rPr lang="en-US" dirty="0"/>
              <a:t>40pt Arial </a:t>
            </a:r>
            <a:br>
              <a:rPr lang="en-US" dirty="0"/>
            </a:br>
            <a:r>
              <a:rPr lang="en-US" dirty="0"/>
              <a:t>blue section break</a:t>
            </a:r>
          </a:p>
        </p:txBody>
      </p:sp>
      <p:sp>
        <p:nvSpPr>
          <p:cNvPr id="3" name="Text Placeholder 2"/>
          <p:cNvSpPr>
            <a:spLocks noGrp="1"/>
          </p:cNvSpPr>
          <p:nvPr userDrawn="1">
            <p:ph type="body" idx="1" hasCustomPrompt="1"/>
          </p:nvPr>
        </p:nvSpPr>
        <p:spPr>
          <a:xfrm>
            <a:off x="607484" y="4321537"/>
            <a:ext cx="10363200" cy="1500187"/>
          </a:xfrm>
        </p:spPr>
        <p:txBody>
          <a:bodyPr anchor="t" anchorCtr="0">
            <a:noAutofit/>
          </a:bodyPr>
          <a:lstStyle>
            <a:lvl1pPr marL="0" indent="0">
              <a:buNone/>
              <a:defRPr sz="2133" b="0" i="0" baseline="0">
                <a:solidFill>
                  <a:srgbClr val="F3D54E"/>
                </a:solidFill>
                <a:latin typeface="Arial" panose="020B0604020202020204" pitchFamily="34" charset="0"/>
                <a:cs typeface="Arial" panose="020B0604020202020204"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r>
              <a:rPr lang="en-US" dirty="0"/>
              <a:t>16pt Arial Subhead</a:t>
            </a:r>
          </a:p>
        </p:txBody>
      </p:sp>
    </p:spTree>
    <p:extLst>
      <p:ext uri="{BB962C8B-B14F-4D97-AF65-F5344CB8AC3E}">
        <p14:creationId xmlns:p14="http://schemas.microsoft.com/office/powerpoint/2010/main" val="170820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2979847"/>
            <a:ext cx="10363200" cy="1500187"/>
          </a:xfrm>
        </p:spPr>
        <p:txBody>
          <a:bodyPr anchor="t" anchorCtr="0">
            <a:noAutofit/>
          </a:bodyPr>
          <a:lstStyle>
            <a:lvl1pPr marL="0" indent="0">
              <a:buNone/>
              <a:defRPr sz="5333" b="0" baseline="0">
                <a:solidFill>
                  <a:schemeClr val="accent2"/>
                </a:solidFill>
                <a:latin typeface="Arial" panose="020B0604020202020204" pitchFamily="34" charset="0"/>
                <a:ea typeface="Intel Clear"/>
                <a:cs typeface="Arial" panose="020B0604020202020204"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r>
              <a:rPr lang="en-US" dirty="0"/>
              <a:t>40pt Arial Body.</a:t>
            </a:r>
            <a:br>
              <a:rPr lang="en-US" dirty="0"/>
            </a:br>
            <a:r>
              <a:rPr lang="en-US" dirty="0"/>
              <a:t>For content that is not a section, but has a big idea in text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1"/>
          <p:cNvSpPr>
            <a:spLocks noGrp="1"/>
          </p:cNvSpPr>
          <p:nvPr>
            <p:ph type="title" hasCustomPrompt="1"/>
          </p:nvPr>
        </p:nvSpPr>
        <p:spPr>
          <a:xfrm>
            <a:off x="607484" y="1469063"/>
            <a:ext cx="10363200" cy="1362075"/>
          </a:xfrm>
        </p:spPr>
        <p:txBody>
          <a:bodyPr anchor="b" anchorCtr="0">
            <a:noAutofit/>
          </a:bodyPr>
          <a:lstStyle>
            <a:lvl1pPr algn="l">
              <a:lnSpc>
                <a:spcPct val="80000"/>
              </a:lnSpc>
              <a:defRPr sz="5333" b="0" cap="none" spc="0" baseline="0">
                <a:solidFill>
                  <a:schemeClr val="tx2"/>
                </a:solidFill>
                <a:latin typeface="Arial" panose="020B0604020202020204" pitchFamily="34" charset="0"/>
                <a:ea typeface="Intel Clear" panose="020B0604020203020204" pitchFamily="34" charset="0"/>
                <a:cs typeface="Arial" panose="020B0604020202020204" pitchFamily="34" charset="0"/>
              </a:defRPr>
            </a:lvl1pPr>
          </a:lstStyle>
          <a:p>
            <a:r>
              <a:rPr lang="en-US" dirty="0"/>
              <a:t>40pt Arial Heading</a:t>
            </a:r>
          </a:p>
        </p:txBody>
      </p:sp>
    </p:spTree>
    <p:extLst>
      <p:ext uri="{BB962C8B-B14F-4D97-AF65-F5344CB8AC3E}">
        <p14:creationId xmlns:p14="http://schemas.microsoft.com/office/powerpoint/2010/main" val="4110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3013453"/>
            <a:ext cx="10363200" cy="1362075"/>
          </a:xfrm>
        </p:spPr>
        <p:txBody>
          <a:bodyPr anchor="b" anchorCtr="0">
            <a:noAutofit/>
          </a:bodyPr>
          <a:lstStyle>
            <a:lvl1pPr algn="l">
              <a:lnSpc>
                <a:spcPct val="80000"/>
              </a:lnSpc>
              <a:defRPr sz="5333" b="0" cap="none" spc="0" baseline="0">
                <a:solidFill>
                  <a:schemeClr val="bg1">
                    <a:alpha val="90000"/>
                  </a:schemeClr>
                </a:solidFill>
                <a:latin typeface="+mj-lt"/>
                <a:cs typeface="Arial" panose="020B0604020202020204" pitchFamily="34" charset="0"/>
              </a:defRPr>
            </a:lvl1pPr>
          </a:lstStyle>
          <a:p>
            <a:r>
              <a:rPr lang="en-US" dirty="0"/>
              <a:t>40pt Arial blue section</a:t>
            </a:r>
          </a:p>
        </p:txBody>
      </p:sp>
      <p:sp>
        <p:nvSpPr>
          <p:cNvPr id="3" name="Text Placeholder 2"/>
          <p:cNvSpPr>
            <a:spLocks noGrp="1"/>
          </p:cNvSpPr>
          <p:nvPr>
            <p:ph type="body" idx="1" hasCustomPrompt="1"/>
          </p:nvPr>
        </p:nvSpPr>
        <p:spPr>
          <a:xfrm>
            <a:off x="607484" y="4465053"/>
            <a:ext cx="10363200" cy="1500187"/>
          </a:xfrm>
        </p:spPr>
        <p:txBody>
          <a:bodyPr anchor="t" anchorCtr="0">
            <a:noAutofit/>
          </a:bodyPr>
          <a:lstStyle>
            <a:lvl1pPr marL="0" indent="0">
              <a:buNone/>
              <a:defRPr sz="2133" b="0" baseline="0">
                <a:solidFill>
                  <a:schemeClr val="accent3"/>
                </a:solidFill>
                <a:latin typeface="+mn-lt"/>
                <a:cs typeface="Arial" panose="020B0604020202020204"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r>
              <a:rPr lang="en-US" dirty="0"/>
              <a:t>16pt Arial Subhead</a:t>
            </a:r>
          </a:p>
        </p:txBody>
      </p:sp>
      <p:sp>
        <p:nvSpPr>
          <p:cNvPr id="5" name="Picture Placeholder 4"/>
          <p:cNvSpPr>
            <a:spLocks noGrp="1"/>
          </p:cNvSpPr>
          <p:nvPr>
            <p:ph type="pic" sz="quarter" idx="13" hasCustomPrompt="1"/>
          </p:nvPr>
        </p:nvSpPr>
        <p:spPr>
          <a:xfrm>
            <a:off x="0" y="3"/>
            <a:ext cx="12192000" cy="3432175"/>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Tree>
    <p:extLst>
      <p:ext uri="{BB962C8B-B14F-4D97-AF65-F5344CB8AC3E}">
        <p14:creationId xmlns:p14="http://schemas.microsoft.com/office/powerpoint/2010/main" val="240194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Tree>
    <p:extLst>
      <p:ext uri="{BB962C8B-B14F-4D97-AF65-F5344CB8AC3E}">
        <p14:creationId xmlns:p14="http://schemas.microsoft.com/office/powerpoint/2010/main" val="388099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4997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636579" y="2500173"/>
            <a:ext cx="2811727" cy="18531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538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565058-1B87-AB47-8588-32A56C1C5CB6}" type="datetime1">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4AA8B-F1EC-D547-99EC-1807C0CD66CE}" type="slidenum">
              <a:rPr lang="en-US" smtClean="0"/>
              <a:t>‹#›</a:t>
            </a:fld>
            <a:endParaRPr lang="en-US"/>
          </a:p>
        </p:txBody>
      </p:sp>
    </p:spTree>
    <p:extLst>
      <p:ext uri="{BB962C8B-B14F-4D97-AF65-F5344CB8AC3E}">
        <p14:creationId xmlns:p14="http://schemas.microsoft.com/office/powerpoint/2010/main" val="16852361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3" descr="int_experience_hrz_wht_rgb_300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65039" y="2499763"/>
            <a:ext cx="4861924" cy="2019320"/>
          </a:xfrm>
          <a:prstGeom prst="rect">
            <a:avLst/>
          </a:prstGeom>
        </p:spPr>
      </p:pic>
    </p:spTree>
    <p:extLst>
      <p:ext uri="{BB962C8B-B14F-4D97-AF65-F5344CB8AC3E}">
        <p14:creationId xmlns:p14="http://schemas.microsoft.com/office/powerpoint/2010/main" val="213863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a:lstStyle/>
          <a:p>
            <a:pPr defTabSz="609555"/>
            <a:endParaRPr lang="en-US">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a:lstStyle/>
          <a:p>
            <a:pPr defTabSz="609555"/>
            <a:r>
              <a:rPr lang="en-US">
                <a:solidFill>
                  <a:prstClr val="black"/>
                </a:solidFill>
              </a:rPr>
              <a:t>Intel Confidential – shared under NDA</a:t>
            </a:r>
          </a:p>
        </p:txBody>
      </p:sp>
      <p:sp>
        <p:nvSpPr>
          <p:cNvPr id="6" name="Slide Number Placeholder 5"/>
          <p:cNvSpPr>
            <a:spLocks noGrp="1"/>
          </p:cNvSpPr>
          <p:nvPr>
            <p:ph type="sldNum" sz="quarter" idx="12"/>
          </p:nvPr>
        </p:nvSpPr>
        <p:spPr/>
        <p:txBody>
          <a:bodyPr/>
          <a:lstStyle/>
          <a:p>
            <a:fld id="{7E28E1F3-1394-8A48-82B3-80B7024E3FD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214634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1_Full Bleed Image">
    <p:bg>
      <p:bgPr>
        <a:solidFill>
          <a:srgbClr val="FFFFFF"/>
        </a:solidFill>
        <a:effectLst/>
      </p:bgPr>
    </p:bg>
    <p:spTree>
      <p:nvGrpSpPr>
        <p:cNvPr id="1" name=""/>
        <p:cNvGrpSpPr/>
        <p:nvPr/>
      </p:nvGrpSpPr>
      <p:grpSpPr>
        <a:xfrm>
          <a:off x="0" y="0"/>
          <a:ext cx="0" cy="0"/>
          <a:chOff x="0" y="0"/>
          <a:chExt cx="0" cy="0"/>
        </a:xfrm>
      </p:grpSpPr>
      <p:sp>
        <p:nvSpPr>
          <p:cNvPr id="89" name="Image"/>
          <p:cNvSpPr>
            <a:spLocks noGrp="1"/>
          </p:cNvSpPr>
          <p:nvPr>
            <p:ph type="pic" idx="13"/>
          </p:nvPr>
        </p:nvSpPr>
        <p:spPr>
          <a:xfrm>
            <a:off x="-84925" y="-89847"/>
            <a:ext cx="12426437" cy="6480733"/>
          </a:xfrm>
          <a:prstGeom prst="rect">
            <a:avLst/>
          </a:prstGeom>
        </p:spPr>
        <p:txBody>
          <a:bodyPr lIns="91439" tIns="45719" rIns="91439" bIns="45719">
            <a:noAutofit/>
          </a:bodyPr>
          <a:lstStyle/>
          <a:p>
            <a:endParaRPr dirty="0"/>
          </a:p>
        </p:txBody>
      </p:sp>
      <p:sp>
        <p:nvSpPr>
          <p:cNvPr id="92" name="Slide Number"/>
          <p:cNvSpPr txBox="1">
            <a:spLocks noGrp="1"/>
          </p:cNvSpPr>
          <p:nvPr>
            <p:ph type="sldNum" sz="quarter" idx="2"/>
          </p:nvPr>
        </p:nvSpPr>
        <p:spPr>
          <a:xfrm>
            <a:off x="11762467" y="6523743"/>
            <a:ext cx="231232" cy="177503"/>
          </a:xfrm>
          <a:prstGeom prst="rect">
            <a:avLst/>
          </a:prstGeom>
        </p:spPr>
        <p:txBody>
          <a:bodyPr/>
          <a:lstStyle/>
          <a:p>
            <a:pPr defTabSz="754572"/>
            <a:fld id="{86CB4B4D-7CA3-9044-876B-883B54F8677D}" type="slidenum">
              <a:rPr lang="en-US" sz="1487" smtClean="0">
                <a:solidFill>
                  <a:prstClr val="black"/>
                </a:solidFill>
              </a:rPr>
              <a:pPr defTabSz="754572"/>
              <a:t>‹#›</a:t>
            </a:fld>
            <a:endParaRPr lang="en-US" sz="1487" dirty="0">
              <a:solidFill>
                <a:prstClr val="black"/>
              </a:solidFill>
            </a:endParaRPr>
          </a:p>
        </p:txBody>
      </p:sp>
    </p:spTree>
    <p:extLst>
      <p:ext uri="{BB962C8B-B14F-4D97-AF65-F5344CB8AC3E}">
        <p14:creationId xmlns:p14="http://schemas.microsoft.com/office/powerpoint/2010/main" val="38157428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7"/>
          <p:cNvSpPr/>
          <p:nvPr userDrawn="1"/>
        </p:nvSpPr>
        <p:spPr>
          <a:xfrm>
            <a:off x="0" y="0"/>
            <a:ext cx="12192000" cy="68580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20" name="Title 1"/>
          <p:cNvSpPr>
            <a:spLocks noGrp="1"/>
          </p:cNvSpPr>
          <p:nvPr>
            <p:ph type="ctrTitle" hasCustomPrompt="1"/>
          </p:nvPr>
        </p:nvSpPr>
        <p:spPr>
          <a:xfrm>
            <a:off x="462848" y="3733271"/>
            <a:ext cx="11257205" cy="1025858"/>
          </a:xfrm>
        </p:spPr>
        <p:txBody>
          <a:bodyPr wrap="square" anchor="b" anchorCtr="0">
            <a:spAutoFit/>
          </a:bodyPr>
          <a:lstStyle>
            <a:lvl1pPr algn="l">
              <a:lnSpc>
                <a:spcPct val="70000"/>
              </a:lnSpc>
              <a:defRPr sz="8666"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462848" y="4626384"/>
            <a:ext cx="11257205" cy="420564"/>
          </a:xfrm>
        </p:spPr>
        <p:txBody>
          <a:bodyPr wrap="square">
            <a:spAutoFit/>
          </a:bodyPr>
          <a:lstStyle>
            <a:lvl1pPr marL="0" indent="0" algn="l">
              <a:spcBef>
                <a:spcPts val="0"/>
              </a:spcBef>
              <a:buNone/>
              <a:defRPr sz="2133">
                <a:solidFill>
                  <a:schemeClr val="accent2">
                    <a:lumMod val="40000"/>
                    <a:lumOff val="60000"/>
                  </a:schemeClr>
                </a:solidFill>
                <a:latin typeface="+mn-lt"/>
              </a:defRPr>
            </a:lvl1pPr>
            <a:lvl2pPr marL="0" indent="0" algn="l">
              <a:buNone/>
              <a:defRPr sz="2400">
                <a:solidFill>
                  <a:schemeClr val="tx1"/>
                </a:solidFill>
              </a:defRPr>
            </a:lvl2pPr>
            <a:lvl3pPr marL="0" indent="0" algn="l">
              <a:buNone/>
              <a:defRPr sz="2133">
                <a:solidFill>
                  <a:schemeClr val="tx1"/>
                </a:solidFill>
              </a:defRPr>
            </a:lvl3pPr>
            <a:lvl4pPr marL="0" indent="0" algn="l">
              <a:buNone/>
              <a:defRPr sz="1867">
                <a:solidFill>
                  <a:schemeClr val="tx1"/>
                </a:solidFill>
              </a:defRPr>
            </a:lvl4pPr>
            <a:lvl5pPr marL="0" indent="0" algn="l">
              <a:buNone/>
              <a:defRPr sz="1867">
                <a:solidFill>
                  <a:schemeClr val="tx1"/>
                </a:solidFill>
              </a:defRPr>
            </a:lvl5pPr>
          </a:lstStyle>
          <a:p>
            <a:pPr lvl="0"/>
            <a:r>
              <a:rPr lang="en-US" dirty="0"/>
              <a:t>Click to edit subtitle</a:t>
            </a:r>
          </a:p>
        </p:txBody>
      </p:sp>
      <p:grpSp>
        <p:nvGrpSpPr>
          <p:cNvPr id="19" name="Group 18"/>
          <p:cNvGrpSpPr/>
          <p:nvPr userDrawn="1"/>
        </p:nvGrpSpPr>
        <p:grpSpPr>
          <a:xfrm>
            <a:off x="602395" y="514779"/>
            <a:ext cx="1665592" cy="1097757"/>
            <a:chOff x="451796" y="386081"/>
            <a:chExt cx="1249194" cy="823318"/>
          </a:xfrm>
        </p:grpSpPr>
        <p:sp>
          <p:nvSpPr>
            <p:cNvPr id="2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2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grpSp>
    </p:spTree>
    <p:extLst>
      <p:ext uri="{BB962C8B-B14F-4D97-AF65-F5344CB8AC3E}">
        <p14:creationId xmlns:p14="http://schemas.microsoft.com/office/powerpoint/2010/main" val="3050358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with Tagline">
    <p:spTree>
      <p:nvGrpSpPr>
        <p:cNvPr id="1" name=""/>
        <p:cNvGrpSpPr/>
        <p:nvPr/>
      </p:nvGrpSpPr>
      <p:grpSpPr>
        <a:xfrm>
          <a:off x="0" y="0"/>
          <a:ext cx="0" cy="0"/>
          <a:chOff x="0" y="0"/>
          <a:chExt cx="0" cy="0"/>
        </a:xfrm>
      </p:grpSpPr>
      <p:sp>
        <p:nvSpPr>
          <p:cNvPr id="40" name="Rectangle 7"/>
          <p:cNvSpPr/>
          <p:nvPr userDrawn="1"/>
        </p:nvSpPr>
        <p:spPr>
          <a:xfrm>
            <a:off x="0" y="0"/>
            <a:ext cx="12192000" cy="68580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20" name="Title 1"/>
          <p:cNvSpPr>
            <a:spLocks noGrp="1"/>
          </p:cNvSpPr>
          <p:nvPr>
            <p:ph type="ctrTitle" hasCustomPrompt="1"/>
          </p:nvPr>
        </p:nvSpPr>
        <p:spPr>
          <a:xfrm>
            <a:off x="462848" y="3733271"/>
            <a:ext cx="11257205" cy="1025858"/>
          </a:xfrm>
        </p:spPr>
        <p:txBody>
          <a:bodyPr wrap="square" anchor="b" anchorCtr="0">
            <a:spAutoFit/>
          </a:bodyPr>
          <a:lstStyle>
            <a:lvl1pPr algn="l">
              <a:lnSpc>
                <a:spcPct val="70000"/>
              </a:lnSpc>
              <a:defRPr sz="8666"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462848" y="4626384"/>
            <a:ext cx="11257205" cy="420564"/>
          </a:xfrm>
        </p:spPr>
        <p:txBody>
          <a:bodyPr wrap="square">
            <a:spAutoFit/>
          </a:bodyPr>
          <a:lstStyle>
            <a:lvl1pPr marL="0" indent="0" algn="l">
              <a:spcBef>
                <a:spcPts val="0"/>
              </a:spcBef>
              <a:buNone/>
              <a:defRPr sz="2133">
                <a:solidFill>
                  <a:schemeClr val="accent2">
                    <a:lumMod val="40000"/>
                    <a:lumOff val="60000"/>
                  </a:schemeClr>
                </a:solidFill>
                <a:latin typeface="+mn-lt"/>
              </a:defRPr>
            </a:lvl1pPr>
            <a:lvl2pPr marL="0" indent="0" algn="l">
              <a:buNone/>
              <a:defRPr sz="2400">
                <a:solidFill>
                  <a:schemeClr val="tx1"/>
                </a:solidFill>
              </a:defRPr>
            </a:lvl2pPr>
            <a:lvl3pPr marL="0" indent="0" algn="l">
              <a:buNone/>
              <a:defRPr sz="2133">
                <a:solidFill>
                  <a:schemeClr val="tx1"/>
                </a:solidFill>
              </a:defRPr>
            </a:lvl3pPr>
            <a:lvl4pPr marL="0" indent="0" algn="l">
              <a:buNone/>
              <a:defRPr sz="1867">
                <a:solidFill>
                  <a:schemeClr val="tx1"/>
                </a:solidFill>
              </a:defRPr>
            </a:lvl4pPr>
            <a:lvl5pPr marL="0" indent="0" algn="l">
              <a:buNone/>
              <a:defRPr sz="1867">
                <a:solidFill>
                  <a:schemeClr val="tx1"/>
                </a:solidFill>
              </a:defRPr>
            </a:lvl5pPr>
          </a:lstStyle>
          <a:p>
            <a:pPr lvl="0"/>
            <a:r>
              <a:rPr lang="en-US" dirty="0"/>
              <a:t>Click to edit subtitle</a:t>
            </a:r>
          </a:p>
        </p:txBody>
      </p:sp>
      <p:grpSp>
        <p:nvGrpSpPr>
          <p:cNvPr id="9" name="Group 8"/>
          <p:cNvGrpSpPr/>
          <p:nvPr userDrawn="1"/>
        </p:nvGrpSpPr>
        <p:grpSpPr>
          <a:xfrm>
            <a:off x="602398" y="514775"/>
            <a:ext cx="2875329" cy="1192984"/>
            <a:chOff x="3095625" y="246063"/>
            <a:chExt cx="5176838" cy="2147887"/>
          </a:xfrm>
          <a:solidFill>
            <a:srgbClr val="FFFFFF"/>
          </a:solidFill>
        </p:grpSpPr>
        <p:sp>
          <p:nvSpPr>
            <p:cNvPr id="10" name="Freeform 36"/>
            <p:cNvSpPr>
              <a:spLocks noEditPoints="1"/>
            </p:cNvSpPr>
            <p:nvPr userDrawn="1"/>
          </p:nvSpPr>
          <p:spPr bwMode="auto">
            <a:xfrm>
              <a:off x="3095625" y="246063"/>
              <a:ext cx="2998788" cy="1976437"/>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12" name="Freeform 37"/>
            <p:cNvSpPr>
              <a:spLocks noEditPoints="1"/>
            </p:cNvSpPr>
            <p:nvPr userDrawn="1"/>
          </p:nvSpPr>
          <p:spPr bwMode="auto">
            <a:xfrm>
              <a:off x="5643563" y="706438"/>
              <a:ext cx="125413" cy="123825"/>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13" name="Freeform 38"/>
            <p:cNvSpPr>
              <a:spLocks noEditPoints="1"/>
            </p:cNvSpPr>
            <p:nvPr userDrawn="1"/>
          </p:nvSpPr>
          <p:spPr bwMode="auto">
            <a:xfrm>
              <a:off x="8145463" y="2079625"/>
              <a:ext cx="127000" cy="61912"/>
            </a:xfrm>
            <a:custGeom>
              <a:avLst/>
              <a:gdLst>
                <a:gd name="T0" fmla="*/ 83 w 160"/>
                <a:gd name="T1" fmla="*/ 0 h 79"/>
                <a:gd name="T2" fmla="*/ 97 w 160"/>
                <a:gd name="T3" fmla="*/ 0 h 79"/>
                <a:gd name="T4" fmla="*/ 123 w 160"/>
                <a:gd name="T5" fmla="*/ 45 h 79"/>
                <a:gd name="T6" fmla="*/ 146 w 160"/>
                <a:gd name="T7" fmla="*/ 0 h 79"/>
                <a:gd name="T8" fmla="*/ 160 w 160"/>
                <a:gd name="T9" fmla="*/ 0 h 79"/>
                <a:gd name="T10" fmla="*/ 160 w 160"/>
                <a:gd name="T11" fmla="*/ 79 h 79"/>
                <a:gd name="T12" fmla="*/ 146 w 160"/>
                <a:gd name="T13" fmla="*/ 79 h 79"/>
                <a:gd name="T14" fmla="*/ 146 w 160"/>
                <a:gd name="T15" fmla="*/ 25 h 79"/>
                <a:gd name="T16" fmla="*/ 128 w 160"/>
                <a:gd name="T17" fmla="*/ 59 h 79"/>
                <a:gd name="T18" fmla="*/ 115 w 160"/>
                <a:gd name="T19" fmla="*/ 59 h 79"/>
                <a:gd name="T20" fmla="*/ 97 w 160"/>
                <a:gd name="T21" fmla="*/ 25 h 79"/>
                <a:gd name="T22" fmla="*/ 97 w 160"/>
                <a:gd name="T23" fmla="*/ 79 h 79"/>
                <a:gd name="T24" fmla="*/ 83 w 160"/>
                <a:gd name="T25" fmla="*/ 79 h 79"/>
                <a:gd name="T26" fmla="*/ 83 w 160"/>
                <a:gd name="T27" fmla="*/ 0 h 79"/>
                <a:gd name="T28" fmla="*/ 0 w 160"/>
                <a:gd name="T29" fmla="*/ 0 h 79"/>
                <a:gd name="T30" fmla="*/ 69 w 160"/>
                <a:gd name="T31" fmla="*/ 0 h 79"/>
                <a:gd name="T32" fmla="*/ 69 w 160"/>
                <a:gd name="T33" fmla="*/ 14 h 79"/>
                <a:gd name="T34" fmla="*/ 41 w 160"/>
                <a:gd name="T35" fmla="*/ 14 h 79"/>
                <a:gd name="T36" fmla="*/ 41 w 160"/>
                <a:gd name="T37" fmla="*/ 79 h 79"/>
                <a:gd name="T38" fmla="*/ 27 w 160"/>
                <a:gd name="T39" fmla="*/ 79 h 79"/>
                <a:gd name="T40" fmla="*/ 27 w 160"/>
                <a:gd name="T41" fmla="*/ 14 h 79"/>
                <a:gd name="T42" fmla="*/ 0 w 160"/>
                <a:gd name="T43" fmla="*/ 14 h 79"/>
                <a:gd name="T44" fmla="*/ 0 w 160"/>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79">
                  <a:moveTo>
                    <a:pt x="83" y="0"/>
                  </a:moveTo>
                  <a:lnTo>
                    <a:pt x="97" y="0"/>
                  </a:lnTo>
                  <a:lnTo>
                    <a:pt x="123" y="45"/>
                  </a:lnTo>
                  <a:lnTo>
                    <a:pt x="146" y="0"/>
                  </a:lnTo>
                  <a:lnTo>
                    <a:pt x="160" y="0"/>
                  </a:lnTo>
                  <a:lnTo>
                    <a:pt x="160" y="79"/>
                  </a:lnTo>
                  <a:lnTo>
                    <a:pt x="146" y="79"/>
                  </a:lnTo>
                  <a:lnTo>
                    <a:pt x="146" y="25"/>
                  </a:lnTo>
                  <a:lnTo>
                    <a:pt x="128" y="59"/>
                  </a:lnTo>
                  <a:lnTo>
                    <a:pt x="115" y="59"/>
                  </a:lnTo>
                  <a:lnTo>
                    <a:pt x="97" y="25"/>
                  </a:lnTo>
                  <a:lnTo>
                    <a:pt x="97" y="79"/>
                  </a:lnTo>
                  <a:lnTo>
                    <a:pt x="83" y="79"/>
                  </a:lnTo>
                  <a:lnTo>
                    <a:pt x="83" y="0"/>
                  </a:lnTo>
                  <a:close/>
                  <a:moveTo>
                    <a:pt x="0" y="0"/>
                  </a:moveTo>
                  <a:lnTo>
                    <a:pt x="69" y="0"/>
                  </a:lnTo>
                  <a:lnTo>
                    <a:pt x="69" y="14"/>
                  </a:lnTo>
                  <a:lnTo>
                    <a:pt x="41" y="14"/>
                  </a:lnTo>
                  <a:lnTo>
                    <a:pt x="41" y="79"/>
                  </a:lnTo>
                  <a:lnTo>
                    <a:pt x="27" y="79"/>
                  </a:lnTo>
                  <a:lnTo>
                    <a:pt x="27"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14" name="Freeform 39"/>
            <p:cNvSpPr>
              <a:spLocks noEditPoints="1"/>
            </p:cNvSpPr>
            <p:nvPr userDrawn="1"/>
          </p:nvSpPr>
          <p:spPr bwMode="auto">
            <a:xfrm>
              <a:off x="5826125" y="1677988"/>
              <a:ext cx="204788" cy="241300"/>
            </a:xfrm>
            <a:custGeom>
              <a:avLst/>
              <a:gdLst>
                <a:gd name="T0" fmla="*/ 141 w 258"/>
                <a:gd name="T1" fmla="*/ 42 h 304"/>
                <a:gd name="T2" fmla="*/ 117 w 258"/>
                <a:gd name="T3" fmla="*/ 46 h 304"/>
                <a:gd name="T4" fmla="*/ 98 w 258"/>
                <a:gd name="T5" fmla="*/ 52 h 304"/>
                <a:gd name="T6" fmla="*/ 82 w 258"/>
                <a:gd name="T7" fmla="*/ 66 h 304"/>
                <a:gd name="T8" fmla="*/ 68 w 258"/>
                <a:gd name="T9" fmla="*/ 82 h 304"/>
                <a:gd name="T10" fmla="*/ 58 w 258"/>
                <a:gd name="T11" fmla="*/ 101 h 304"/>
                <a:gd name="T12" fmla="*/ 54 w 258"/>
                <a:gd name="T13" fmla="*/ 125 h 304"/>
                <a:gd name="T14" fmla="*/ 211 w 258"/>
                <a:gd name="T15" fmla="*/ 125 h 304"/>
                <a:gd name="T16" fmla="*/ 211 w 258"/>
                <a:gd name="T17" fmla="*/ 119 h 304"/>
                <a:gd name="T18" fmla="*/ 209 w 258"/>
                <a:gd name="T19" fmla="*/ 97 h 304"/>
                <a:gd name="T20" fmla="*/ 203 w 258"/>
                <a:gd name="T21" fmla="*/ 78 h 304"/>
                <a:gd name="T22" fmla="*/ 193 w 258"/>
                <a:gd name="T23" fmla="*/ 64 h 304"/>
                <a:gd name="T24" fmla="*/ 179 w 258"/>
                <a:gd name="T25" fmla="*/ 52 h 304"/>
                <a:gd name="T26" fmla="*/ 161 w 258"/>
                <a:gd name="T27" fmla="*/ 46 h 304"/>
                <a:gd name="T28" fmla="*/ 141 w 258"/>
                <a:gd name="T29" fmla="*/ 42 h 304"/>
                <a:gd name="T30" fmla="*/ 139 w 258"/>
                <a:gd name="T31" fmla="*/ 0 h 304"/>
                <a:gd name="T32" fmla="*/ 167 w 258"/>
                <a:gd name="T33" fmla="*/ 2 h 304"/>
                <a:gd name="T34" fmla="*/ 191 w 258"/>
                <a:gd name="T35" fmla="*/ 10 h 304"/>
                <a:gd name="T36" fmla="*/ 211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2 w 258"/>
                <a:gd name="T51" fmla="*/ 165 h 304"/>
                <a:gd name="T52" fmla="*/ 58 w 258"/>
                <a:gd name="T53" fmla="*/ 193 h 304"/>
                <a:gd name="T54" fmla="*/ 66 w 258"/>
                <a:gd name="T55" fmla="*/ 216 h 304"/>
                <a:gd name="T56" fmla="*/ 80 w 258"/>
                <a:gd name="T57" fmla="*/ 234 h 304"/>
                <a:gd name="T58" fmla="*/ 100 w 258"/>
                <a:gd name="T59" fmla="*/ 248 h 304"/>
                <a:gd name="T60" fmla="*/ 123 w 258"/>
                <a:gd name="T61" fmla="*/ 256 h 304"/>
                <a:gd name="T62" fmla="*/ 153 w 258"/>
                <a:gd name="T63" fmla="*/ 260 h 304"/>
                <a:gd name="T64" fmla="*/ 181 w 258"/>
                <a:gd name="T65" fmla="*/ 256 h 304"/>
                <a:gd name="T66" fmla="*/ 205 w 258"/>
                <a:gd name="T67" fmla="*/ 248 h 304"/>
                <a:gd name="T68" fmla="*/ 226 w 258"/>
                <a:gd name="T69" fmla="*/ 236 h 304"/>
                <a:gd name="T70" fmla="*/ 248 w 258"/>
                <a:gd name="T71" fmla="*/ 270 h 304"/>
                <a:gd name="T72" fmla="*/ 226 w 258"/>
                <a:gd name="T73" fmla="*/ 286 h 304"/>
                <a:gd name="T74" fmla="*/ 203 w 258"/>
                <a:gd name="T75" fmla="*/ 296 h 304"/>
                <a:gd name="T76" fmla="*/ 177 w 258"/>
                <a:gd name="T77" fmla="*/ 302 h 304"/>
                <a:gd name="T78" fmla="*/ 147 w 258"/>
                <a:gd name="T79" fmla="*/ 304 h 304"/>
                <a:gd name="T80" fmla="*/ 115 w 258"/>
                <a:gd name="T81" fmla="*/ 302 h 304"/>
                <a:gd name="T82" fmla="*/ 88 w 258"/>
                <a:gd name="T83" fmla="*/ 294 h 304"/>
                <a:gd name="T84" fmla="*/ 62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2 w 258"/>
                <a:gd name="T105" fmla="*/ 22 h 304"/>
                <a:gd name="T106" fmla="*/ 84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8" y="52"/>
                  </a:lnTo>
                  <a:lnTo>
                    <a:pt x="82" y="66"/>
                  </a:lnTo>
                  <a:lnTo>
                    <a:pt x="68" y="82"/>
                  </a:lnTo>
                  <a:lnTo>
                    <a:pt x="58" y="101"/>
                  </a:lnTo>
                  <a:lnTo>
                    <a:pt x="54" y="125"/>
                  </a:lnTo>
                  <a:lnTo>
                    <a:pt x="211" y="125"/>
                  </a:lnTo>
                  <a:lnTo>
                    <a:pt x="211" y="119"/>
                  </a:lnTo>
                  <a:lnTo>
                    <a:pt x="209" y="97"/>
                  </a:lnTo>
                  <a:lnTo>
                    <a:pt x="203" y="78"/>
                  </a:lnTo>
                  <a:lnTo>
                    <a:pt x="193" y="64"/>
                  </a:lnTo>
                  <a:lnTo>
                    <a:pt x="179" y="52"/>
                  </a:lnTo>
                  <a:lnTo>
                    <a:pt x="161" y="46"/>
                  </a:lnTo>
                  <a:lnTo>
                    <a:pt x="141" y="42"/>
                  </a:lnTo>
                  <a:close/>
                  <a:moveTo>
                    <a:pt x="139" y="0"/>
                  </a:moveTo>
                  <a:lnTo>
                    <a:pt x="167" y="2"/>
                  </a:lnTo>
                  <a:lnTo>
                    <a:pt x="191" y="10"/>
                  </a:lnTo>
                  <a:lnTo>
                    <a:pt x="211" y="20"/>
                  </a:lnTo>
                  <a:lnTo>
                    <a:pt x="228" y="36"/>
                  </a:lnTo>
                  <a:lnTo>
                    <a:pt x="240" y="56"/>
                  </a:lnTo>
                  <a:lnTo>
                    <a:pt x="250" y="78"/>
                  </a:lnTo>
                  <a:lnTo>
                    <a:pt x="256" y="103"/>
                  </a:lnTo>
                  <a:lnTo>
                    <a:pt x="258" y="129"/>
                  </a:lnTo>
                  <a:lnTo>
                    <a:pt x="256" y="165"/>
                  </a:lnTo>
                  <a:lnTo>
                    <a:pt x="52" y="165"/>
                  </a:lnTo>
                  <a:lnTo>
                    <a:pt x="58" y="193"/>
                  </a:lnTo>
                  <a:lnTo>
                    <a:pt x="66" y="216"/>
                  </a:lnTo>
                  <a:lnTo>
                    <a:pt x="80" y="234"/>
                  </a:lnTo>
                  <a:lnTo>
                    <a:pt x="100" y="248"/>
                  </a:lnTo>
                  <a:lnTo>
                    <a:pt x="123" y="256"/>
                  </a:lnTo>
                  <a:lnTo>
                    <a:pt x="153" y="260"/>
                  </a:lnTo>
                  <a:lnTo>
                    <a:pt x="181" y="256"/>
                  </a:lnTo>
                  <a:lnTo>
                    <a:pt x="205" y="248"/>
                  </a:lnTo>
                  <a:lnTo>
                    <a:pt x="226" y="236"/>
                  </a:lnTo>
                  <a:lnTo>
                    <a:pt x="248" y="270"/>
                  </a:lnTo>
                  <a:lnTo>
                    <a:pt x="226" y="286"/>
                  </a:lnTo>
                  <a:lnTo>
                    <a:pt x="203" y="296"/>
                  </a:lnTo>
                  <a:lnTo>
                    <a:pt x="177" y="302"/>
                  </a:lnTo>
                  <a:lnTo>
                    <a:pt x="147" y="304"/>
                  </a:lnTo>
                  <a:lnTo>
                    <a:pt x="115" y="302"/>
                  </a:lnTo>
                  <a:lnTo>
                    <a:pt x="88" y="294"/>
                  </a:lnTo>
                  <a:lnTo>
                    <a:pt x="62" y="282"/>
                  </a:lnTo>
                  <a:lnTo>
                    <a:pt x="42" y="264"/>
                  </a:lnTo>
                  <a:lnTo>
                    <a:pt x="24" y="242"/>
                  </a:lnTo>
                  <a:lnTo>
                    <a:pt x="12" y="216"/>
                  </a:lnTo>
                  <a:lnTo>
                    <a:pt x="4" y="185"/>
                  </a:lnTo>
                  <a:lnTo>
                    <a:pt x="0" y="149"/>
                  </a:lnTo>
                  <a:lnTo>
                    <a:pt x="4" y="115"/>
                  </a:lnTo>
                  <a:lnTo>
                    <a:pt x="12" y="86"/>
                  </a:lnTo>
                  <a:lnTo>
                    <a:pt x="24" y="60"/>
                  </a:lnTo>
                  <a:lnTo>
                    <a:pt x="40" y="40"/>
                  </a:lnTo>
                  <a:lnTo>
                    <a:pt x="62" y="22"/>
                  </a:lnTo>
                  <a:lnTo>
                    <a:pt x="84"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15" name="Freeform 40"/>
            <p:cNvSpPr>
              <a:spLocks/>
            </p:cNvSpPr>
            <p:nvPr userDrawn="1"/>
          </p:nvSpPr>
          <p:spPr bwMode="auto">
            <a:xfrm>
              <a:off x="6053138" y="1684338"/>
              <a:ext cx="215900" cy="228600"/>
            </a:xfrm>
            <a:custGeom>
              <a:avLst/>
              <a:gdLst>
                <a:gd name="T0" fmla="*/ 6 w 271"/>
                <a:gd name="T1" fmla="*/ 0 h 288"/>
                <a:gd name="T2" fmla="*/ 65 w 271"/>
                <a:gd name="T3" fmla="*/ 0 h 288"/>
                <a:gd name="T4" fmla="*/ 137 w 271"/>
                <a:gd name="T5" fmla="*/ 105 h 288"/>
                <a:gd name="T6" fmla="*/ 208 w 271"/>
                <a:gd name="T7" fmla="*/ 0 h 288"/>
                <a:gd name="T8" fmla="*/ 263 w 271"/>
                <a:gd name="T9" fmla="*/ 0 h 288"/>
                <a:gd name="T10" fmla="*/ 164 w 271"/>
                <a:gd name="T11" fmla="*/ 141 h 288"/>
                <a:gd name="T12" fmla="*/ 271 w 271"/>
                <a:gd name="T13" fmla="*/ 288 h 288"/>
                <a:gd name="T14" fmla="*/ 212 w 271"/>
                <a:gd name="T15" fmla="*/ 288 h 288"/>
                <a:gd name="T16" fmla="*/ 135 w 271"/>
                <a:gd name="T17" fmla="*/ 177 h 288"/>
                <a:gd name="T18" fmla="*/ 55 w 271"/>
                <a:gd name="T19" fmla="*/ 288 h 288"/>
                <a:gd name="T20" fmla="*/ 0 w 271"/>
                <a:gd name="T21" fmla="*/ 288 h 288"/>
                <a:gd name="T22" fmla="*/ 107 w 271"/>
                <a:gd name="T23" fmla="*/ 141 h 288"/>
                <a:gd name="T24" fmla="*/ 6 w 271"/>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88">
                  <a:moveTo>
                    <a:pt x="6" y="0"/>
                  </a:moveTo>
                  <a:lnTo>
                    <a:pt x="65" y="0"/>
                  </a:lnTo>
                  <a:lnTo>
                    <a:pt x="137" y="105"/>
                  </a:lnTo>
                  <a:lnTo>
                    <a:pt x="208" y="0"/>
                  </a:lnTo>
                  <a:lnTo>
                    <a:pt x="263" y="0"/>
                  </a:lnTo>
                  <a:lnTo>
                    <a:pt x="164" y="141"/>
                  </a:lnTo>
                  <a:lnTo>
                    <a:pt x="271" y="288"/>
                  </a:lnTo>
                  <a:lnTo>
                    <a:pt x="212" y="288"/>
                  </a:lnTo>
                  <a:lnTo>
                    <a:pt x="135" y="177"/>
                  </a:lnTo>
                  <a:lnTo>
                    <a:pt x="55" y="288"/>
                  </a:lnTo>
                  <a:lnTo>
                    <a:pt x="0" y="288"/>
                  </a:lnTo>
                  <a:lnTo>
                    <a:pt x="107" y="14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16" name="Freeform 41"/>
            <p:cNvSpPr>
              <a:spLocks noEditPoints="1"/>
            </p:cNvSpPr>
            <p:nvPr userDrawn="1"/>
          </p:nvSpPr>
          <p:spPr bwMode="auto">
            <a:xfrm>
              <a:off x="6300788" y="1677988"/>
              <a:ext cx="220663" cy="330200"/>
            </a:xfrm>
            <a:custGeom>
              <a:avLst/>
              <a:gdLst>
                <a:gd name="T0" fmla="*/ 143 w 277"/>
                <a:gd name="T1" fmla="*/ 44 h 417"/>
                <a:gd name="T2" fmla="*/ 115 w 277"/>
                <a:gd name="T3" fmla="*/ 48 h 417"/>
                <a:gd name="T4" fmla="*/ 93 w 277"/>
                <a:gd name="T5" fmla="*/ 58 h 417"/>
                <a:gd name="T6" fmla="*/ 75 w 277"/>
                <a:gd name="T7" fmla="*/ 74 h 417"/>
                <a:gd name="T8" fmla="*/ 61 w 277"/>
                <a:gd name="T9" fmla="*/ 97 h 417"/>
                <a:gd name="T10" fmla="*/ 53 w 277"/>
                <a:gd name="T11" fmla="*/ 123 h 417"/>
                <a:gd name="T12" fmla="*/ 51 w 277"/>
                <a:gd name="T13" fmla="*/ 155 h 417"/>
                <a:gd name="T14" fmla="*/ 53 w 277"/>
                <a:gd name="T15" fmla="*/ 185 h 417"/>
                <a:gd name="T16" fmla="*/ 61 w 277"/>
                <a:gd name="T17" fmla="*/ 210 h 417"/>
                <a:gd name="T18" fmla="*/ 73 w 277"/>
                <a:gd name="T19" fmla="*/ 232 h 417"/>
                <a:gd name="T20" fmla="*/ 91 w 277"/>
                <a:gd name="T21" fmla="*/ 246 h 417"/>
                <a:gd name="T22" fmla="*/ 113 w 277"/>
                <a:gd name="T23" fmla="*/ 256 h 417"/>
                <a:gd name="T24" fmla="*/ 137 w 277"/>
                <a:gd name="T25" fmla="*/ 260 h 417"/>
                <a:gd name="T26" fmla="*/ 162 w 277"/>
                <a:gd name="T27" fmla="*/ 256 h 417"/>
                <a:gd name="T28" fmla="*/ 184 w 277"/>
                <a:gd name="T29" fmla="*/ 246 h 417"/>
                <a:gd name="T30" fmla="*/ 200 w 277"/>
                <a:gd name="T31" fmla="*/ 230 h 417"/>
                <a:gd name="T32" fmla="*/ 214 w 277"/>
                <a:gd name="T33" fmla="*/ 208 h 417"/>
                <a:gd name="T34" fmla="*/ 220 w 277"/>
                <a:gd name="T35" fmla="*/ 181 h 417"/>
                <a:gd name="T36" fmla="*/ 224 w 277"/>
                <a:gd name="T37" fmla="*/ 149 h 417"/>
                <a:gd name="T38" fmla="*/ 220 w 277"/>
                <a:gd name="T39" fmla="*/ 117 h 417"/>
                <a:gd name="T40" fmla="*/ 214 w 277"/>
                <a:gd name="T41" fmla="*/ 92 h 417"/>
                <a:gd name="T42" fmla="*/ 202 w 277"/>
                <a:gd name="T43" fmla="*/ 72 h 417"/>
                <a:gd name="T44" fmla="*/ 186 w 277"/>
                <a:gd name="T45" fmla="*/ 56 h 417"/>
                <a:gd name="T46" fmla="*/ 166 w 277"/>
                <a:gd name="T47" fmla="*/ 48 h 417"/>
                <a:gd name="T48" fmla="*/ 143 w 277"/>
                <a:gd name="T49" fmla="*/ 44 h 417"/>
                <a:gd name="T50" fmla="*/ 153 w 277"/>
                <a:gd name="T51" fmla="*/ 0 h 417"/>
                <a:gd name="T52" fmla="*/ 180 w 277"/>
                <a:gd name="T53" fmla="*/ 2 h 417"/>
                <a:gd name="T54" fmla="*/ 206 w 277"/>
                <a:gd name="T55" fmla="*/ 10 h 417"/>
                <a:gd name="T56" fmla="*/ 226 w 277"/>
                <a:gd name="T57" fmla="*/ 24 h 417"/>
                <a:gd name="T58" fmla="*/ 244 w 277"/>
                <a:gd name="T59" fmla="*/ 40 h 417"/>
                <a:gd name="T60" fmla="*/ 258 w 277"/>
                <a:gd name="T61" fmla="*/ 62 h 417"/>
                <a:gd name="T62" fmla="*/ 267 w 277"/>
                <a:gd name="T63" fmla="*/ 86 h 417"/>
                <a:gd name="T64" fmla="*/ 275 w 277"/>
                <a:gd name="T65" fmla="*/ 115 h 417"/>
                <a:gd name="T66" fmla="*/ 277 w 277"/>
                <a:gd name="T67" fmla="*/ 147 h 417"/>
                <a:gd name="T68" fmla="*/ 275 w 277"/>
                <a:gd name="T69" fmla="*/ 179 h 417"/>
                <a:gd name="T70" fmla="*/ 267 w 277"/>
                <a:gd name="T71" fmla="*/ 208 h 417"/>
                <a:gd name="T72" fmla="*/ 258 w 277"/>
                <a:gd name="T73" fmla="*/ 236 h 417"/>
                <a:gd name="T74" fmla="*/ 242 w 277"/>
                <a:gd name="T75" fmla="*/ 260 h 417"/>
                <a:gd name="T76" fmla="*/ 224 w 277"/>
                <a:gd name="T77" fmla="*/ 278 h 417"/>
                <a:gd name="T78" fmla="*/ 200 w 277"/>
                <a:gd name="T79" fmla="*/ 292 h 417"/>
                <a:gd name="T80" fmla="*/ 174 w 277"/>
                <a:gd name="T81" fmla="*/ 302 h 417"/>
                <a:gd name="T82" fmla="*/ 145 w 277"/>
                <a:gd name="T83" fmla="*/ 304 h 417"/>
                <a:gd name="T84" fmla="*/ 115 w 277"/>
                <a:gd name="T85" fmla="*/ 302 h 417"/>
                <a:gd name="T86" fmla="*/ 89 w 277"/>
                <a:gd name="T87" fmla="*/ 292 h 417"/>
                <a:gd name="T88" fmla="*/ 67 w 277"/>
                <a:gd name="T89" fmla="*/ 276 h 417"/>
                <a:gd name="T90" fmla="*/ 51 w 277"/>
                <a:gd name="T91" fmla="*/ 256 h 417"/>
                <a:gd name="T92" fmla="*/ 51 w 277"/>
                <a:gd name="T93" fmla="*/ 417 h 417"/>
                <a:gd name="T94" fmla="*/ 0 w 277"/>
                <a:gd name="T95" fmla="*/ 417 h 417"/>
                <a:gd name="T96" fmla="*/ 0 w 277"/>
                <a:gd name="T97" fmla="*/ 8 h 417"/>
                <a:gd name="T98" fmla="*/ 28 w 277"/>
                <a:gd name="T99" fmla="*/ 8 h 417"/>
                <a:gd name="T100" fmla="*/ 36 w 277"/>
                <a:gd name="T101" fmla="*/ 8 h 417"/>
                <a:gd name="T102" fmla="*/ 42 w 277"/>
                <a:gd name="T103" fmla="*/ 10 h 417"/>
                <a:gd name="T104" fmla="*/ 48 w 277"/>
                <a:gd name="T105" fmla="*/ 14 h 417"/>
                <a:gd name="T106" fmla="*/ 49 w 277"/>
                <a:gd name="T107" fmla="*/ 20 h 417"/>
                <a:gd name="T108" fmla="*/ 51 w 277"/>
                <a:gd name="T109" fmla="*/ 28 h 417"/>
                <a:gd name="T110" fmla="*/ 51 w 277"/>
                <a:gd name="T111" fmla="*/ 52 h 417"/>
                <a:gd name="T112" fmla="*/ 67 w 277"/>
                <a:gd name="T113" fmla="*/ 30 h 417"/>
                <a:gd name="T114" fmla="*/ 91 w 277"/>
                <a:gd name="T115" fmla="*/ 14 h 417"/>
                <a:gd name="T116" fmla="*/ 119 w 277"/>
                <a:gd name="T117" fmla="*/ 4 h 417"/>
                <a:gd name="T118" fmla="*/ 153 w 277"/>
                <a:gd name="T11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417">
                  <a:moveTo>
                    <a:pt x="143" y="44"/>
                  </a:moveTo>
                  <a:lnTo>
                    <a:pt x="115" y="48"/>
                  </a:lnTo>
                  <a:lnTo>
                    <a:pt x="93" y="58"/>
                  </a:lnTo>
                  <a:lnTo>
                    <a:pt x="75" y="74"/>
                  </a:lnTo>
                  <a:lnTo>
                    <a:pt x="61" y="97"/>
                  </a:lnTo>
                  <a:lnTo>
                    <a:pt x="53" y="123"/>
                  </a:lnTo>
                  <a:lnTo>
                    <a:pt x="51" y="155"/>
                  </a:lnTo>
                  <a:lnTo>
                    <a:pt x="53" y="185"/>
                  </a:lnTo>
                  <a:lnTo>
                    <a:pt x="61" y="210"/>
                  </a:lnTo>
                  <a:lnTo>
                    <a:pt x="73" y="232"/>
                  </a:lnTo>
                  <a:lnTo>
                    <a:pt x="91" y="246"/>
                  </a:lnTo>
                  <a:lnTo>
                    <a:pt x="113" y="256"/>
                  </a:lnTo>
                  <a:lnTo>
                    <a:pt x="137" y="260"/>
                  </a:lnTo>
                  <a:lnTo>
                    <a:pt x="162" y="256"/>
                  </a:lnTo>
                  <a:lnTo>
                    <a:pt x="184" y="246"/>
                  </a:lnTo>
                  <a:lnTo>
                    <a:pt x="200" y="230"/>
                  </a:lnTo>
                  <a:lnTo>
                    <a:pt x="214" y="208"/>
                  </a:lnTo>
                  <a:lnTo>
                    <a:pt x="220" y="181"/>
                  </a:lnTo>
                  <a:lnTo>
                    <a:pt x="224" y="149"/>
                  </a:lnTo>
                  <a:lnTo>
                    <a:pt x="220" y="117"/>
                  </a:lnTo>
                  <a:lnTo>
                    <a:pt x="214" y="92"/>
                  </a:lnTo>
                  <a:lnTo>
                    <a:pt x="202" y="72"/>
                  </a:lnTo>
                  <a:lnTo>
                    <a:pt x="186" y="56"/>
                  </a:lnTo>
                  <a:lnTo>
                    <a:pt x="166" y="48"/>
                  </a:lnTo>
                  <a:lnTo>
                    <a:pt x="143" y="44"/>
                  </a:lnTo>
                  <a:close/>
                  <a:moveTo>
                    <a:pt x="153" y="0"/>
                  </a:moveTo>
                  <a:lnTo>
                    <a:pt x="180" y="2"/>
                  </a:lnTo>
                  <a:lnTo>
                    <a:pt x="206" y="10"/>
                  </a:lnTo>
                  <a:lnTo>
                    <a:pt x="226" y="24"/>
                  </a:lnTo>
                  <a:lnTo>
                    <a:pt x="244" y="40"/>
                  </a:lnTo>
                  <a:lnTo>
                    <a:pt x="258" y="62"/>
                  </a:lnTo>
                  <a:lnTo>
                    <a:pt x="267" y="86"/>
                  </a:lnTo>
                  <a:lnTo>
                    <a:pt x="275" y="115"/>
                  </a:lnTo>
                  <a:lnTo>
                    <a:pt x="277" y="147"/>
                  </a:lnTo>
                  <a:lnTo>
                    <a:pt x="275" y="179"/>
                  </a:lnTo>
                  <a:lnTo>
                    <a:pt x="267" y="208"/>
                  </a:lnTo>
                  <a:lnTo>
                    <a:pt x="258" y="236"/>
                  </a:lnTo>
                  <a:lnTo>
                    <a:pt x="242" y="260"/>
                  </a:lnTo>
                  <a:lnTo>
                    <a:pt x="224" y="278"/>
                  </a:lnTo>
                  <a:lnTo>
                    <a:pt x="200" y="292"/>
                  </a:lnTo>
                  <a:lnTo>
                    <a:pt x="174" y="302"/>
                  </a:lnTo>
                  <a:lnTo>
                    <a:pt x="145" y="304"/>
                  </a:lnTo>
                  <a:lnTo>
                    <a:pt x="115" y="302"/>
                  </a:lnTo>
                  <a:lnTo>
                    <a:pt x="89" y="292"/>
                  </a:lnTo>
                  <a:lnTo>
                    <a:pt x="67" y="276"/>
                  </a:lnTo>
                  <a:lnTo>
                    <a:pt x="51" y="256"/>
                  </a:lnTo>
                  <a:lnTo>
                    <a:pt x="51" y="417"/>
                  </a:lnTo>
                  <a:lnTo>
                    <a:pt x="0" y="417"/>
                  </a:lnTo>
                  <a:lnTo>
                    <a:pt x="0" y="8"/>
                  </a:lnTo>
                  <a:lnTo>
                    <a:pt x="28" y="8"/>
                  </a:lnTo>
                  <a:lnTo>
                    <a:pt x="36" y="8"/>
                  </a:lnTo>
                  <a:lnTo>
                    <a:pt x="42" y="10"/>
                  </a:lnTo>
                  <a:lnTo>
                    <a:pt x="48" y="14"/>
                  </a:lnTo>
                  <a:lnTo>
                    <a:pt x="49" y="20"/>
                  </a:lnTo>
                  <a:lnTo>
                    <a:pt x="51" y="28"/>
                  </a:lnTo>
                  <a:lnTo>
                    <a:pt x="51" y="52"/>
                  </a:lnTo>
                  <a:lnTo>
                    <a:pt x="67" y="30"/>
                  </a:lnTo>
                  <a:lnTo>
                    <a:pt x="91" y="14"/>
                  </a:lnTo>
                  <a:lnTo>
                    <a:pt x="119" y="4"/>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19" name="Freeform 42"/>
            <p:cNvSpPr>
              <a:spLocks noEditPoints="1"/>
            </p:cNvSpPr>
            <p:nvPr userDrawn="1"/>
          </p:nvSpPr>
          <p:spPr bwMode="auto">
            <a:xfrm>
              <a:off x="6559550" y="1677988"/>
              <a:ext cx="204788" cy="241300"/>
            </a:xfrm>
            <a:custGeom>
              <a:avLst/>
              <a:gdLst>
                <a:gd name="T0" fmla="*/ 141 w 258"/>
                <a:gd name="T1" fmla="*/ 42 h 304"/>
                <a:gd name="T2" fmla="*/ 117 w 258"/>
                <a:gd name="T3" fmla="*/ 46 h 304"/>
                <a:gd name="T4" fmla="*/ 97 w 258"/>
                <a:gd name="T5" fmla="*/ 52 h 304"/>
                <a:gd name="T6" fmla="*/ 81 w 258"/>
                <a:gd name="T7" fmla="*/ 66 h 304"/>
                <a:gd name="T8" fmla="*/ 67 w 258"/>
                <a:gd name="T9" fmla="*/ 82 h 304"/>
                <a:gd name="T10" fmla="*/ 57 w 258"/>
                <a:gd name="T11" fmla="*/ 101 h 304"/>
                <a:gd name="T12" fmla="*/ 53 w 258"/>
                <a:gd name="T13" fmla="*/ 125 h 304"/>
                <a:gd name="T14" fmla="*/ 210 w 258"/>
                <a:gd name="T15" fmla="*/ 125 h 304"/>
                <a:gd name="T16" fmla="*/ 210 w 258"/>
                <a:gd name="T17" fmla="*/ 119 h 304"/>
                <a:gd name="T18" fmla="*/ 208 w 258"/>
                <a:gd name="T19" fmla="*/ 97 h 304"/>
                <a:gd name="T20" fmla="*/ 200 w 258"/>
                <a:gd name="T21" fmla="*/ 78 h 304"/>
                <a:gd name="T22" fmla="*/ 190 w 258"/>
                <a:gd name="T23" fmla="*/ 64 h 304"/>
                <a:gd name="T24" fmla="*/ 178 w 258"/>
                <a:gd name="T25" fmla="*/ 52 h 304"/>
                <a:gd name="T26" fmla="*/ 160 w 258"/>
                <a:gd name="T27" fmla="*/ 46 h 304"/>
                <a:gd name="T28" fmla="*/ 141 w 258"/>
                <a:gd name="T29" fmla="*/ 42 h 304"/>
                <a:gd name="T30" fmla="*/ 139 w 258"/>
                <a:gd name="T31" fmla="*/ 0 h 304"/>
                <a:gd name="T32" fmla="*/ 166 w 258"/>
                <a:gd name="T33" fmla="*/ 2 h 304"/>
                <a:gd name="T34" fmla="*/ 190 w 258"/>
                <a:gd name="T35" fmla="*/ 10 h 304"/>
                <a:gd name="T36" fmla="*/ 210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1 w 258"/>
                <a:gd name="T51" fmla="*/ 165 h 304"/>
                <a:gd name="T52" fmla="*/ 57 w 258"/>
                <a:gd name="T53" fmla="*/ 193 h 304"/>
                <a:gd name="T54" fmla="*/ 65 w 258"/>
                <a:gd name="T55" fmla="*/ 216 h 304"/>
                <a:gd name="T56" fmla="*/ 79 w 258"/>
                <a:gd name="T57" fmla="*/ 234 h 304"/>
                <a:gd name="T58" fmla="*/ 99 w 258"/>
                <a:gd name="T59" fmla="*/ 248 h 304"/>
                <a:gd name="T60" fmla="*/ 123 w 258"/>
                <a:gd name="T61" fmla="*/ 256 h 304"/>
                <a:gd name="T62" fmla="*/ 153 w 258"/>
                <a:gd name="T63" fmla="*/ 260 h 304"/>
                <a:gd name="T64" fmla="*/ 180 w 258"/>
                <a:gd name="T65" fmla="*/ 256 h 304"/>
                <a:gd name="T66" fmla="*/ 204 w 258"/>
                <a:gd name="T67" fmla="*/ 248 h 304"/>
                <a:gd name="T68" fmla="*/ 226 w 258"/>
                <a:gd name="T69" fmla="*/ 236 h 304"/>
                <a:gd name="T70" fmla="*/ 248 w 258"/>
                <a:gd name="T71" fmla="*/ 270 h 304"/>
                <a:gd name="T72" fmla="*/ 226 w 258"/>
                <a:gd name="T73" fmla="*/ 286 h 304"/>
                <a:gd name="T74" fmla="*/ 202 w 258"/>
                <a:gd name="T75" fmla="*/ 296 h 304"/>
                <a:gd name="T76" fmla="*/ 176 w 258"/>
                <a:gd name="T77" fmla="*/ 302 h 304"/>
                <a:gd name="T78" fmla="*/ 147 w 258"/>
                <a:gd name="T79" fmla="*/ 304 h 304"/>
                <a:gd name="T80" fmla="*/ 115 w 258"/>
                <a:gd name="T81" fmla="*/ 302 h 304"/>
                <a:gd name="T82" fmla="*/ 87 w 258"/>
                <a:gd name="T83" fmla="*/ 294 h 304"/>
                <a:gd name="T84" fmla="*/ 61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1 w 258"/>
                <a:gd name="T105" fmla="*/ 22 h 304"/>
                <a:gd name="T106" fmla="*/ 83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7" y="52"/>
                  </a:lnTo>
                  <a:lnTo>
                    <a:pt x="81" y="66"/>
                  </a:lnTo>
                  <a:lnTo>
                    <a:pt x="67" y="82"/>
                  </a:lnTo>
                  <a:lnTo>
                    <a:pt x="57" y="101"/>
                  </a:lnTo>
                  <a:lnTo>
                    <a:pt x="53" y="125"/>
                  </a:lnTo>
                  <a:lnTo>
                    <a:pt x="210" y="125"/>
                  </a:lnTo>
                  <a:lnTo>
                    <a:pt x="210" y="119"/>
                  </a:lnTo>
                  <a:lnTo>
                    <a:pt x="208" y="97"/>
                  </a:lnTo>
                  <a:lnTo>
                    <a:pt x="200" y="78"/>
                  </a:lnTo>
                  <a:lnTo>
                    <a:pt x="190" y="64"/>
                  </a:lnTo>
                  <a:lnTo>
                    <a:pt x="178" y="52"/>
                  </a:lnTo>
                  <a:lnTo>
                    <a:pt x="160" y="46"/>
                  </a:lnTo>
                  <a:lnTo>
                    <a:pt x="141" y="42"/>
                  </a:lnTo>
                  <a:close/>
                  <a:moveTo>
                    <a:pt x="139" y="0"/>
                  </a:moveTo>
                  <a:lnTo>
                    <a:pt x="166" y="2"/>
                  </a:lnTo>
                  <a:lnTo>
                    <a:pt x="190" y="10"/>
                  </a:lnTo>
                  <a:lnTo>
                    <a:pt x="210" y="20"/>
                  </a:lnTo>
                  <a:lnTo>
                    <a:pt x="228" y="36"/>
                  </a:lnTo>
                  <a:lnTo>
                    <a:pt x="240" y="56"/>
                  </a:lnTo>
                  <a:lnTo>
                    <a:pt x="250" y="78"/>
                  </a:lnTo>
                  <a:lnTo>
                    <a:pt x="256" y="103"/>
                  </a:lnTo>
                  <a:lnTo>
                    <a:pt x="258" y="129"/>
                  </a:lnTo>
                  <a:lnTo>
                    <a:pt x="256" y="165"/>
                  </a:lnTo>
                  <a:lnTo>
                    <a:pt x="51" y="165"/>
                  </a:lnTo>
                  <a:lnTo>
                    <a:pt x="57" y="193"/>
                  </a:lnTo>
                  <a:lnTo>
                    <a:pt x="65" y="216"/>
                  </a:lnTo>
                  <a:lnTo>
                    <a:pt x="79" y="234"/>
                  </a:lnTo>
                  <a:lnTo>
                    <a:pt x="99" y="248"/>
                  </a:lnTo>
                  <a:lnTo>
                    <a:pt x="123" y="256"/>
                  </a:lnTo>
                  <a:lnTo>
                    <a:pt x="153" y="260"/>
                  </a:lnTo>
                  <a:lnTo>
                    <a:pt x="180" y="256"/>
                  </a:lnTo>
                  <a:lnTo>
                    <a:pt x="204" y="248"/>
                  </a:lnTo>
                  <a:lnTo>
                    <a:pt x="226" y="236"/>
                  </a:lnTo>
                  <a:lnTo>
                    <a:pt x="248" y="270"/>
                  </a:lnTo>
                  <a:lnTo>
                    <a:pt x="226" y="286"/>
                  </a:lnTo>
                  <a:lnTo>
                    <a:pt x="202" y="296"/>
                  </a:lnTo>
                  <a:lnTo>
                    <a:pt x="176" y="302"/>
                  </a:lnTo>
                  <a:lnTo>
                    <a:pt x="147" y="304"/>
                  </a:lnTo>
                  <a:lnTo>
                    <a:pt x="115" y="302"/>
                  </a:lnTo>
                  <a:lnTo>
                    <a:pt x="87" y="294"/>
                  </a:lnTo>
                  <a:lnTo>
                    <a:pt x="61" y="282"/>
                  </a:lnTo>
                  <a:lnTo>
                    <a:pt x="42" y="264"/>
                  </a:lnTo>
                  <a:lnTo>
                    <a:pt x="24" y="242"/>
                  </a:lnTo>
                  <a:lnTo>
                    <a:pt x="12" y="216"/>
                  </a:lnTo>
                  <a:lnTo>
                    <a:pt x="4" y="185"/>
                  </a:lnTo>
                  <a:lnTo>
                    <a:pt x="0" y="149"/>
                  </a:lnTo>
                  <a:lnTo>
                    <a:pt x="4" y="115"/>
                  </a:lnTo>
                  <a:lnTo>
                    <a:pt x="12" y="86"/>
                  </a:lnTo>
                  <a:lnTo>
                    <a:pt x="24" y="60"/>
                  </a:lnTo>
                  <a:lnTo>
                    <a:pt x="40" y="40"/>
                  </a:lnTo>
                  <a:lnTo>
                    <a:pt x="61" y="22"/>
                  </a:lnTo>
                  <a:lnTo>
                    <a:pt x="83"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22" name="Freeform 43"/>
            <p:cNvSpPr>
              <a:spLocks/>
            </p:cNvSpPr>
            <p:nvPr userDrawn="1"/>
          </p:nvSpPr>
          <p:spPr bwMode="auto">
            <a:xfrm>
              <a:off x="6816725" y="1681163"/>
              <a:ext cx="130175" cy="231775"/>
            </a:xfrm>
            <a:custGeom>
              <a:avLst/>
              <a:gdLst>
                <a:gd name="T0" fmla="*/ 139 w 164"/>
                <a:gd name="T1" fmla="*/ 0 h 292"/>
                <a:gd name="T2" fmla="*/ 147 w 164"/>
                <a:gd name="T3" fmla="*/ 0 h 292"/>
                <a:gd name="T4" fmla="*/ 155 w 164"/>
                <a:gd name="T5" fmla="*/ 0 h 292"/>
                <a:gd name="T6" fmla="*/ 161 w 164"/>
                <a:gd name="T7" fmla="*/ 2 h 292"/>
                <a:gd name="T8" fmla="*/ 164 w 164"/>
                <a:gd name="T9" fmla="*/ 2 h 292"/>
                <a:gd name="T10" fmla="*/ 164 w 164"/>
                <a:gd name="T11" fmla="*/ 46 h 292"/>
                <a:gd name="T12" fmla="*/ 147 w 164"/>
                <a:gd name="T13" fmla="*/ 46 h 292"/>
                <a:gd name="T14" fmla="*/ 117 w 164"/>
                <a:gd name="T15" fmla="*/ 48 h 292"/>
                <a:gd name="T16" fmla="*/ 93 w 164"/>
                <a:gd name="T17" fmla="*/ 56 h 292"/>
                <a:gd name="T18" fmla="*/ 75 w 164"/>
                <a:gd name="T19" fmla="*/ 70 h 292"/>
                <a:gd name="T20" fmla="*/ 61 w 164"/>
                <a:gd name="T21" fmla="*/ 91 h 292"/>
                <a:gd name="T22" fmla="*/ 54 w 164"/>
                <a:gd name="T23" fmla="*/ 119 h 292"/>
                <a:gd name="T24" fmla="*/ 52 w 164"/>
                <a:gd name="T25" fmla="*/ 153 h 292"/>
                <a:gd name="T26" fmla="*/ 52 w 164"/>
                <a:gd name="T27" fmla="*/ 292 h 292"/>
                <a:gd name="T28" fmla="*/ 0 w 164"/>
                <a:gd name="T29" fmla="*/ 292 h 292"/>
                <a:gd name="T30" fmla="*/ 0 w 164"/>
                <a:gd name="T31" fmla="*/ 4 h 292"/>
                <a:gd name="T32" fmla="*/ 26 w 164"/>
                <a:gd name="T33" fmla="*/ 4 h 292"/>
                <a:gd name="T34" fmla="*/ 36 w 164"/>
                <a:gd name="T35" fmla="*/ 4 h 292"/>
                <a:gd name="T36" fmla="*/ 42 w 164"/>
                <a:gd name="T37" fmla="*/ 6 h 292"/>
                <a:gd name="T38" fmla="*/ 46 w 164"/>
                <a:gd name="T39" fmla="*/ 10 h 292"/>
                <a:gd name="T40" fmla="*/ 50 w 164"/>
                <a:gd name="T41" fmla="*/ 16 h 292"/>
                <a:gd name="T42" fmla="*/ 50 w 164"/>
                <a:gd name="T43" fmla="*/ 24 h 292"/>
                <a:gd name="T44" fmla="*/ 50 w 164"/>
                <a:gd name="T45" fmla="*/ 52 h 292"/>
                <a:gd name="T46" fmla="*/ 65 w 164"/>
                <a:gd name="T47" fmla="*/ 30 h 292"/>
                <a:gd name="T48" fmla="*/ 85 w 164"/>
                <a:gd name="T49" fmla="*/ 12 h 292"/>
                <a:gd name="T50" fmla="*/ 111 w 164"/>
                <a:gd name="T51" fmla="*/ 2 h 292"/>
                <a:gd name="T52" fmla="*/ 139 w 16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92">
                  <a:moveTo>
                    <a:pt x="139" y="0"/>
                  </a:moveTo>
                  <a:lnTo>
                    <a:pt x="147" y="0"/>
                  </a:lnTo>
                  <a:lnTo>
                    <a:pt x="155" y="0"/>
                  </a:lnTo>
                  <a:lnTo>
                    <a:pt x="161" y="2"/>
                  </a:lnTo>
                  <a:lnTo>
                    <a:pt x="164" y="2"/>
                  </a:lnTo>
                  <a:lnTo>
                    <a:pt x="164" y="46"/>
                  </a:lnTo>
                  <a:lnTo>
                    <a:pt x="147" y="46"/>
                  </a:lnTo>
                  <a:lnTo>
                    <a:pt x="117" y="48"/>
                  </a:lnTo>
                  <a:lnTo>
                    <a:pt x="93" y="56"/>
                  </a:lnTo>
                  <a:lnTo>
                    <a:pt x="75" y="70"/>
                  </a:lnTo>
                  <a:lnTo>
                    <a:pt x="61" y="91"/>
                  </a:lnTo>
                  <a:lnTo>
                    <a:pt x="54" y="119"/>
                  </a:lnTo>
                  <a:lnTo>
                    <a:pt x="52" y="153"/>
                  </a:lnTo>
                  <a:lnTo>
                    <a:pt x="52" y="292"/>
                  </a:lnTo>
                  <a:lnTo>
                    <a:pt x="0" y="292"/>
                  </a:lnTo>
                  <a:lnTo>
                    <a:pt x="0" y="4"/>
                  </a:lnTo>
                  <a:lnTo>
                    <a:pt x="26" y="4"/>
                  </a:lnTo>
                  <a:lnTo>
                    <a:pt x="36" y="4"/>
                  </a:lnTo>
                  <a:lnTo>
                    <a:pt x="42" y="6"/>
                  </a:lnTo>
                  <a:lnTo>
                    <a:pt x="46" y="10"/>
                  </a:lnTo>
                  <a:lnTo>
                    <a:pt x="50" y="16"/>
                  </a:lnTo>
                  <a:lnTo>
                    <a:pt x="50" y="24"/>
                  </a:lnTo>
                  <a:lnTo>
                    <a:pt x="50" y="52"/>
                  </a:lnTo>
                  <a:lnTo>
                    <a:pt x="65" y="30"/>
                  </a:lnTo>
                  <a:lnTo>
                    <a:pt x="85" y="12"/>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23" name="Freeform 44"/>
            <p:cNvSpPr>
              <a:spLocks noEditPoints="1"/>
            </p:cNvSpPr>
            <p:nvPr userDrawn="1"/>
          </p:nvSpPr>
          <p:spPr bwMode="auto">
            <a:xfrm>
              <a:off x="6985000" y="1592263"/>
              <a:ext cx="41275" cy="320675"/>
            </a:xfrm>
            <a:custGeom>
              <a:avLst/>
              <a:gdLst>
                <a:gd name="T0" fmla="*/ 0 w 54"/>
                <a:gd name="T1" fmla="*/ 117 h 405"/>
                <a:gd name="T2" fmla="*/ 52 w 54"/>
                <a:gd name="T3" fmla="*/ 117 h 405"/>
                <a:gd name="T4" fmla="*/ 52 w 54"/>
                <a:gd name="T5" fmla="*/ 405 h 405"/>
                <a:gd name="T6" fmla="*/ 0 w 54"/>
                <a:gd name="T7" fmla="*/ 405 h 405"/>
                <a:gd name="T8" fmla="*/ 0 w 54"/>
                <a:gd name="T9" fmla="*/ 117 h 405"/>
                <a:gd name="T10" fmla="*/ 0 w 54"/>
                <a:gd name="T11" fmla="*/ 0 h 405"/>
                <a:gd name="T12" fmla="*/ 54 w 54"/>
                <a:gd name="T13" fmla="*/ 0 h 405"/>
                <a:gd name="T14" fmla="*/ 54 w 54"/>
                <a:gd name="T15" fmla="*/ 60 h 405"/>
                <a:gd name="T16" fmla="*/ 0 w 54"/>
                <a:gd name="T17" fmla="*/ 60 h 405"/>
                <a:gd name="T18" fmla="*/ 0 w 54"/>
                <a:gd name="T1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5">
                  <a:moveTo>
                    <a:pt x="0" y="117"/>
                  </a:moveTo>
                  <a:lnTo>
                    <a:pt x="52" y="117"/>
                  </a:lnTo>
                  <a:lnTo>
                    <a:pt x="52" y="405"/>
                  </a:lnTo>
                  <a:lnTo>
                    <a:pt x="0" y="405"/>
                  </a:lnTo>
                  <a:lnTo>
                    <a:pt x="0" y="117"/>
                  </a:lnTo>
                  <a:close/>
                  <a:moveTo>
                    <a:pt x="0" y="0"/>
                  </a:moveTo>
                  <a:lnTo>
                    <a:pt x="54" y="0"/>
                  </a:lnTo>
                  <a:lnTo>
                    <a:pt x="54" y="60"/>
                  </a:lnTo>
                  <a:lnTo>
                    <a:pt x="0" y="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24" name="Freeform 45"/>
            <p:cNvSpPr>
              <a:spLocks noEditPoints="1"/>
            </p:cNvSpPr>
            <p:nvPr userDrawn="1"/>
          </p:nvSpPr>
          <p:spPr bwMode="auto">
            <a:xfrm>
              <a:off x="7078663" y="1677988"/>
              <a:ext cx="203200" cy="241300"/>
            </a:xfrm>
            <a:custGeom>
              <a:avLst/>
              <a:gdLst>
                <a:gd name="T0" fmla="*/ 139 w 256"/>
                <a:gd name="T1" fmla="*/ 42 h 304"/>
                <a:gd name="T2" fmla="*/ 117 w 256"/>
                <a:gd name="T3" fmla="*/ 46 h 304"/>
                <a:gd name="T4" fmla="*/ 97 w 256"/>
                <a:gd name="T5" fmla="*/ 52 h 304"/>
                <a:gd name="T6" fmla="*/ 79 w 256"/>
                <a:gd name="T7" fmla="*/ 66 h 304"/>
                <a:gd name="T8" fmla="*/ 67 w 256"/>
                <a:gd name="T9" fmla="*/ 82 h 304"/>
                <a:gd name="T10" fmla="*/ 57 w 256"/>
                <a:gd name="T11" fmla="*/ 101 h 304"/>
                <a:gd name="T12" fmla="*/ 51 w 256"/>
                <a:gd name="T13" fmla="*/ 125 h 304"/>
                <a:gd name="T14" fmla="*/ 208 w 256"/>
                <a:gd name="T15" fmla="*/ 125 h 304"/>
                <a:gd name="T16" fmla="*/ 208 w 256"/>
                <a:gd name="T17" fmla="*/ 119 h 304"/>
                <a:gd name="T18" fmla="*/ 206 w 256"/>
                <a:gd name="T19" fmla="*/ 97 h 304"/>
                <a:gd name="T20" fmla="*/ 200 w 256"/>
                <a:gd name="T21" fmla="*/ 78 h 304"/>
                <a:gd name="T22" fmla="*/ 190 w 256"/>
                <a:gd name="T23" fmla="*/ 64 h 304"/>
                <a:gd name="T24" fmla="*/ 176 w 256"/>
                <a:gd name="T25" fmla="*/ 52 h 304"/>
                <a:gd name="T26" fmla="*/ 159 w 256"/>
                <a:gd name="T27" fmla="*/ 46 h 304"/>
                <a:gd name="T28" fmla="*/ 139 w 256"/>
                <a:gd name="T29" fmla="*/ 42 h 304"/>
                <a:gd name="T30" fmla="*/ 137 w 256"/>
                <a:gd name="T31" fmla="*/ 0 h 304"/>
                <a:gd name="T32" fmla="*/ 164 w 256"/>
                <a:gd name="T33" fmla="*/ 2 h 304"/>
                <a:gd name="T34" fmla="*/ 188 w 256"/>
                <a:gd name="T35" fmla="*/ 10 h 304"/>
                <a:gd name="T36" fmla="*/ 210 w 256"/>
                <a:gd name="T37" fmla="*/ 20 h 304"/>
                <a:gd name="T38" fmla="*/ 226 w 256"/>
                <a:gd name="T39" fmla="*/ 36 h 304"/>
                <a:gd name="T40" fmla="*/ 240 w 256"/>
                <a:gd name="T41" fmla="*/ 56 h 304"/>
                <a:gd name="T42" fmla="*/ 250 w 256"/>
                <a:gd name="T43" fmla="*/ 78 h 304"/>
                <a:gd name="T44" fmla="*/ 254 w 256"/>
                <a:gd name="T45" fmla="*/ 103 h 304"/>
                <a:gd name="T46" fmla="*/ 256 w 256"/>
                <a:gd name="T47" fmla="*/ 129 h 304"/>
                <a:gd name="T48" fmla="*/ 254 w 256"/>
                <a:gd name="T49" fmla="*/ 165 h 304"/>
                <a:gd name="T50" fmla="*/ 51 w 256"/>
                <a:gd name="T51" fmla="*/ 165 h 304"/>
                <a:gd name="T52" fmla="*/ 55 w 256"/>
                <a:gd name="T53" fmla="*/ 193 h 304"/>
                <a:gd name="T54" fmla="*/ 65 w 256"/>
                <a:gd name="T55" fmla="*/ 216 h 304"/>
                <a:gd name="T56" fmla="*/ 79 w 256"/>
                <a:gd name="T57" fmla="*/ 234 h 304"/>
                <a:gd name="T58" fmla="*/ 97 w 256"/>
                <a:gd name="T59" fmla="*/ 248 h 304"/>
                <a:gd name="T60" fmla="*/ 123 w 256"/>
                <a:gd name="T61" fmla="*/ 256 h 304"/>
                <a:gd name="T62" fmla="*/ 151 w 256"/>
                <a:gd name="T63" fmla="*/ 260 h 304"/>
                <a:gd name="T64" fmla="*/ 178 w 256"/>
                <a:gd name="T65" fmla="*/ 256 h 304"/>
                <a:gd name="T66" fmla="*/ 204 w 256"/>
                <a:gd name="T67" fmla="*/ 248 h 304"/>
                <a:gd name="T68" fmla="*/ 224 w 256"/>
                <a:gd name="T69" fmla="*/ 236 h 304"/>
                <a:gd name="T70" fmla="*/ 246 w 256"/>
                <a:gd name="T71" fmla="*/ 270 h 304"/>
                <a:gd name="T72" fmla="*/ 226 w 256"/>
                <a:gd name="T73" fmla="*/ 286 h 304"/>
                <a:gd name="T74" fmla="*/ 202 w 256"/>
                <a:gd name="T75" fmla="*/ 296 h 304"/>
                <a:gd name="T76" fmla="*/ 174 w 256"/>
                <a:gd name="T77" fmla="*/ 302 h 304"/>
                <a:gd name="T78" fmla="*/ 147 w 256"/>
                <a:gd name="T79" fmla="*/ 304 h 304"/>
                <a:gd name="T80" fmla="*/ 115 w 256"/>
                <a:gd name="T81" fmla="*/ 302 h 304"/>
                <a:gd name="T82" fmla="*/ 85 w 256"/>
                <a:gd name="T83" fmla="*/ 294 h 304"/>
                <a:gd name="T84" fmla="*/ 61 w 256"/>
                <a:gd name="T85" fmla="*/ 282 h 304"/>
                <a:gd name="T86" fmla="*/ 40 w 256"/>
                <a:gd name="T87" fmla="*/ 264 h 304"/>
                <a:gd name="T88" fmla="*/ 22 w 256"/>
                <a:gd name="T89" fmla="*/ 242 h 304"/>
                <a:gd name="T90" fmla="*/ 10 w 256"/>
                <a:gd name="T91" fmla="*/ 216 h 304"/>
                <a:gd name="T92" fmla="*/ 2 w 256"/>
                <a:gd name="T93" fmla="*/ 185 h 304"/>
                <a:gd name="T94" fmla="*/ 0 w 256"/>
                <a:gd name="T95" fmla="*/ 149 h 304"/>
                <a:gd name="T96" fmla="*/ 2 w 256"/>
                <a:gd name="T97" fmla="*/ 115 h 304"/>
                <a:gd name="T98" fmla="*/ 10 w 256"/>
                <a:gd name="T99" fmla="*/ 86 h 304"/>
                <a:gd name="T100" fmla="*/ 22 w 256"/>
                <a:gd name="T101" fmla="*/ 60 h 304"/>
                <a:gd name="T102" fmla="*/ 40 w 256"/>
                <a:gd name="T103" fmla="*/ 40 h 304"/>
                <a:gd name="T104" fmla="*/ 59 w 256"/>
                <a:gd name="T105" fmla="*/ 22 h 304"/>
                <a:gd name="T106" fmla="*/ 83 w 256"/>
                <a:gd name="T107" fmla="*/ 10 h 304"/>
                <a:gd name="T108" fmla="*/ 109 w 256"/>
                <a:gd name="T109" fmla="*/ 2 h 304"/>
                <a:gd name="T110" fmla="*/ 137 w 25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04">
                  <a:moveTo>
                    <a:pt x="139"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9" y="46"/>
                  </a:lnTo>
                  <a:lnTo>
                    <a:pt x="139" y="42"/>
                  </a:lnTo>
                  <a:close/>
                  <a:moveTo>
                    <a:pt x="137" y="0"/>
                  </a:moveTo>
                  <a:lnTo>
                    <a:pt x="164" y="2"/>
                  </a:lnTo>
                  <a:lnTo>
                    <a:pt x="188" y="10"/>
                  </a:lnTo>
                  <a:lnTo>
                    <a:pt x="210" y="20"/>
                  </a:lnTo>
                  <a:lnTo>
                    <a:pt x="226" y="36"/>
                  </a:lnTo>
                  <a:lnTo>
                    <a:pt x="240" y="56"/>
                  </a:lnTo>
                  <a:lnTo>
                    <a:pt x="250" y="78"/>
                  </a:lnTo>
                  <a:lnTo>
                    <a:pt x="254" y="103"/>
                  </a:lnTo>
                  <a:lnTo>
                    <a:pt x="256" y="129"/>
                  </a:lnTo>
                  <a:lnTo>
                    <a:pt x="254" y="165"/>
                  </a:lnTo>
                  <a:lnTo>
                    <a:pt x="51" y="165"/>
                  </a:lnTo>
                  <a:lnTo>
                    <a:pt x="55" y="193"/>
                  </a:lnTo>
                  <a:lnTo>
                    <a:pt x="65" y="216"/>
                  </a:lnTo>
                  <a:lnTo>
                    <a:pt x="79" y="234"/>
                  </a:lnTo>
                  <a:lnTo>
                    <a:pt x="97" y="248"/>
                  </a:lnTo>
                  <a:lnTo>
                    <a:pt x="123" y="256"/>
                  </a:lnTo>
                  <a:lnTo>
                    <a:pt x="151" y="260"/>
                  </a:lnTo>
                  <a:lnTo>
                    <a:pt x="178" y="256"/>
                  </a:lnTo>
                  <a:lnTo>
                    <a:pt x="204" y="248"/>
                  </a:lnTo>
                  <a:lnTo>
                    <a:pt x="224" y="236"/>
                  </a:lnTo>
                  <a:lnTo>
                    <a:pt x="246" y="270"/>
                  </a:lnTo>
                  <a:lnTo>
                    <a:pt x="226" y="286"/>
                  </a:lnTo>
                  <a:lnTo>
                    <a:pt x="202" y="296"/>
                  </a:lnTo>
                  <a:lnTo>
                    <a:pt x="174" y="302"/>
                  </a:lnTo>
                  <a:lnTo>
                    <a:pt x="147" y="304"/>
                  </a:lnTo>
                  <a:lnTo>
                    <a:pt x="115" y="302"/>
                  </a:lnTo>
                  <a:lnTo>
                    <a:pt x="85" y="294"/>
                  </a:lnTo>
                  <a:lnTo>
                    <a:pt x="61" y="282"/>
                  </a:lnTo>
                  <a:lnTo>
                    <a:pt x="40" y="264"/>
                  </a:lnTo>
                  <a:lnTo>
                    <a:pt x="22" y="242"/>
                  </a:lnTo>
                  <a:lnTo>
                    <a:pt x="10" y="216"/>
                  </a:lnTo>
                  <a:lnTo>
                    <a:pt x="2" y="185"/>
                  </a:lnTo>
                  <a:lnTo>
                    <a:pt x="0" y="149"/>
                  </a:lnTo>
                  <a:lnTo>
                    <a:pt x="2" y="115"/>
                  </a:lnTo>
                  <a:lnTo>
                    <a:pt x="10" y="86"/>
                  </a:lnTo>
                  <a:lnTo>
                    <a:pt x="22" y="60"/>
                  </a:lnTo>
                  <a:lnTo>
                    <a:pt x="40" y="40"/>
                  </a:lnTo>
                  <a:lnTo>
                    <a:pt x="59" y="22"/>
                  </a:lnTo>
                  <a:lnTo>
                    <a:pt x="83" y="10"/>
                  </a:lnTo>
                  <a:lnTo>
                    <a:pt x="109" y="2"/>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25" name="Freeform 46"/>
            <p:cNvSpPr>
              <a:spLocks/>
            </p:cNvSpPr>
            <p:nvPr userDrawn="1"/>
          </p:nvSpPr>
          <p:spPr bwMode="auto">
            <a:xfrm>
              <a:off x="7334250" y="1677988"/>
              <a:ext cx="198438" cy="234950"/>
            </a:xfrm>
            <a:custGeom>
              <a:avLst/>
              <a:gdLst>
                <a:gd name="T0" fmla="*/ 149 w 252"/>
                <a:gd name="T1" fmla="*/ 0 h 296"/>
                <a:gd name="T2" fmla="*/ 180 w 252"/>
                <a:gd name="T3" fmla="*/ 2 h 296"/>
                <a:gd name="T4" fmla="*/ 206 w 252"/>
                <a:gd name="T5" fmla="*/ 12 h 296"/>
                <a:gd name="T6" fmla="*/ 226 w 252"/>
                <a:gd name="T7" fmla="*/ 28 h 296"/>
                <a:gd name="T8" fmla="*/ 240 w 252"/>
                <a:gd name="T9" fmla="*/ 50 h 296"/>
                <a:gd name="T10" fmla="*/ 250 w 252"/>
                <a:gd name="T11" fmla="*/ 78 h 296"/>
                <a:gd name="T12" fmla="*/ 252 w 252"/>
                <a:gd name="T13" fmla="*/ 111 h 296"/>
                <a:gd name="T14" fmla="*/ 252 w 252"/>
                <a:gd name="T15" fmla="*/ 296 h 296"/>
                <a:gd name="T16" fmla="*/ 200 w 252"/>
                <a:gd name="T17" fmla="*/ 296 h 296"/>
                <a:gd name="T18" fmla="*/ 200 w 252"/>
                <a:gd name="T19" fmla="*/ 117 h 296"/>
                <a:gd name="T20" fmla="*/ 198 w 252"/>
                <a:gd name="T21" fmla="*/ 94 h 296"/>
                <a:gd name="T22" fmla="*/ 194 w 252"/>
                <a:gd name="T23" fmla="*/ 76 h 296"/>
                <a:gd name="T24" fmla="*/ 184 w 252"/>
                <a:gd name="T25" fmla="*/ 62 h 296"/>
                <a:gd name="T26" fmla="*/ 172 w 252"/>
                <a:gd name="T27" fmla="*/ 52 h 296"/>
                <a:gd name="T28" fmla="*/ 157 w 252"/>
                <a:gd name="T29" fmla="*/ 46 h 296"/>
                <a:gd name="T30" fmla="*/ 137 w 252"/>
                <a:gd name="T31" fmla="*/ 44 h 296"/>
                <a:gd name="T32" fmla="*/ 113 w 252"/>
                <a:gd name="T33" fmla="*/ 48 h 296"/>
                <a:gd name="T34" fmla="*/ 93 w 252"/>
                <a:gd name="T35" fmla="*/ 56 h 296"/>
                <a:gd name="T36" fmla="*/ 75 w 252"/>
                <a:gd name="T37" fmla="*/ 70 h 296"/>
                <a:gd name="T38" fmla="*/ 61 w 252"/>
                <a:gd name="T39" fmla="*/ 90 h 296"/>
                <a:gd name="T40" fmla="*/ 56 w 252"/>
                <a:gd name="T41" fmla="*/ 113 h 296"/>
                <a:gd name="T42" fmla="*/ 52 w 252"/>
                <a:gd name="T43" fmla="*/ 143 h 296"/>
                <a:gd name="T44" fmla="*/ 52 w 252"/>
                <a:gd name="T45" fmla="*/ 296 h 296"/>
                <a:gd name="T46" fmla="*/ 0 w 252"/>
                <a:gd name="T47" fmla="*/ 296 h 296"/>
                <a:gd name="T48" fmla="*/ 0 w 252"/>
                <a:gd name="T49" fmla="*/ 8 h 296"/>
                <a:gd name="T50" fmla="*/ 28 w 252"/>
                <a:gd name="T51" fmla="*/ 8 h 296"/>
                <a:gd name="T52" fmla="*/ 36 w 252"/>
                <a:gd name="T53" fmla="*/ 8 h 296"/>
                <a:gd name="T54" fmla="*/ 42 w 252"/>
                <a:gd name="T55" fmla="*/ 10 h 296"/>
                <a:gd name="T56" fmla="*/ 48 w 252"/>
                <a:gd name="T57" fmla="*/ 14 h 296"/>
                <a:gd name="T58" fmla="*/ 50 w 252"/>
                <a:gd name="T59" fmla="*/ 20 h 296"/>
                <a:gd name="T60" fmla="*/ 52 w 252"/>
                <a:gd name="T61" fmla="*/ 28 h 296"/>
                <a:gd name="T62" fmla="*/ 52 w 252"/>
                <a:gd name="T63" fmla="*/ 52 h 296"/>
                <a:gd name="T64" fmla="*/ 67 w 252"/>
                <a:gd name="T65" fmla="*/ 30 h 296"/>
                <a:gd name="T66" fmla="*/ 89 w 252"/>
                <a:gd name="T67" fmla="*/ 14 h 296"/>
                <a:gd name="T68" fmla="*/ 117 w 252"/>
                <a:gd name="T69" fmla="*/ 4 h 296"/>
                <a:gd name="T70" fmla="*/ 149 w 252"/>
                <a:gd name="T7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96">
                  <a:moveTo>
                    <a:pt x="149" y="0"/>
                  </a:moveTo>
                  <a:lnTo>
                    <a:pt x="180" y="2"/>
                  </a:lnTo>
                  <a:lnTo>
                    <a:pt x="206" y="12"/>
                  </a:lnTo>
                  <a:lnTo>
                    <a:pt x="226" y="28"/>
                  </a:lnTo>
                  <a:lnTo>
                    <a:pt x="240" y="50"/>
                  </a:lnTo>
                  <a:lnTo>
                    <a:pt x="250" y="78"/>
                  </a:lnTo>
                  <a:lnTo>
                    <a:pt x="252" y="111"/>
                  </a:lnTo>
                  <a:lnTo>
                    <a:pt x="252" y="296"/>
                  </a:lnTo>
                  <a:lnTo>
                    <a:pt x="200" y="296"/>
                  </a:lnTo>
                  <a:lnTo>
                    <a:pt x="200" y="117"/>
                  </a:lnTo>
                  <a:lnTo>
                    <a:pt x="198" y="94"/>
                  </a:lnTo>
                  <a:lnTo>
                    <a:pt x="194" y="76"/>
                  </a:lnTo>
                  <a:lnTo>
                    <a:pt x="184" y="62"/>
                  </a:lnTo>
                  <a:lnTo>
                    <a:pt x="172" y="52"/>
                  </a:lnTo>
                  <a:lnTo>
                    <a:pt x="157" y="46"/>
                  </a:lnTo>
                  <a:lnTo>
                    <a:pt x="137" y="44"/>
                  </a:lnTo>
                  <a:lnTo>
                    <a:pt x="113" y="48"/>
                  </a:lnTo>
                  <a:lnTo>
                    <a:pt x="93" y="56"/>
                  </a:lnTo>
                  <a:lnTo>
                    <a:pt x="75" y="70"/>
                  </a:lnTo>
                  <a:lnTo>
                    <a:pt x="61" y="90"/>
                  </a:lnTo>
                  <a:lnTo>
                    <a:pt x="56" y="113"/>
                  </a:lnTo>
                  <a:lnTo>
                    <a:pt x="52" y="143"/>
                  </a:lnTo>
                  <a:lnTo>
                    <a:pt x="52" y="296"/>
                  </a:lnTo>
                  <a:lnTo>
                    <a:pt x="0" y="296"/>
                  </a:lnTo>
                  <a:lnTo>
                    <a:pt x="0" y="8"/>
                  </a:lnTo>
                  <a:lnTo>
                    <a:pt x="28" y="8"/>
                  </a:lnTo>
                  <a:lnTo>
                    <a:pt x="36" y="8"/>
                  </a:lnTo>
                  <a:lnTo>
                    <a:pt x="42" y="10"/>
                  </a:lnTo>
                  <a:lnTo>
                    <a:pt x="48" y="14"/>
                  </a:lnTo>
                  <a:lnTo>
                    <a:pt x="50" y="20"/>
                  </a:lnTo>
                  <a:lnTo>
                    <a:pt x="52" y="28"/>
                  </a:lnTo>
                  <a:lnTo>
                    <a:pt x="52" y="52"/>
                  </a:lnTo>
                  <a:lnTo>
                    <a:pt x="67" y="30"/>
                  </a:lnTo>
                  <a:lnTo>
                    <a:pt x="89" y="14"/>
                  </a:lnTo>
                  <a:lnTo>
                    <a:pt x="117" y="4"/>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26" name="Freeform 47"/>
            <p:cNvSpPr>
              <a:spLocks/>
            </p:cNvSpPr>
            <p:nvPr userDrawn="1"/>
          </p:nvSpPr>
          <p:spPr bwMode="auto">
            <a:xfrm>
              <a:off x="7580313" y="1677988"/>
              <a:ext cx="188913" cy="241300"/>
            </a:xfrm>
            <a:custGeom>
              <a:avLst/>
              <a:gdLst>
                <a:gd name="T0" fmla="*/ 149 w 238"/>
                <a:gd name="T1" fmla="*/ 0 h 304"/>
                <a:gd name="T2" fmla="*/ 182 w 238"/>
                <a:gd name="T3" fmla="*/ 2 h 304"/>
                <a:gd name="T4" fmla="*/ 212 w 238"/>
                <a:gd name="T5" fmla="*/ 12 h 304"/>
                <a:gd name="T6" fmla="*/ 236 w 238"/>
                <a:gd name="T7" fmla="*/ 28 h 304"/>
                <a:gd name="T8" fmla="*/ 216 w 238"/>
                <a:gd name="T9" fmla="*/ 64 h 304"/>
                <a:gd name="T10" fmla="*/ 204 w 238"/>
                <a:gd name="T11" fmla="*/ 56 h 304"/>
                <a:gd name="T12" fmla="*/ 188 w 238"/>
                <a:gd name="T13" fmla="*/ 50 h 304"/>
                <a:gd name="T14" fmla="*/ 173 w 238"/>
                <a:gd name="T15" fmla="*/ 46 h 304"/>
                <a:gd name="T16" fmla="*/ 151 w 238"/>
                <a:gd name="T17" fmla="*/ 44 h 304"/>
                <a:gd name="T18" fmla="*/ 123 w 238"/>
                <a:gd name="T19" fmla="*/ 48 h 304"/>
                <a:gd name="T20" fmla="*/ 99 w 238"/>
                <a:gd name="T21" fmla="*/ 56 h 304"/>
                <a:gd name="T22" fmla="*/ 79 w 238"/>
                <a:gd name="T23" fmla="*/ 72 h 304"/>
                <a:gd name="T24" fmla="*/ 66 w 238"/>
                <a:gd name="T25" fmla="*/ 94 h 304"/>
                <a:gd name="T26" fmla="*/ 58 w 238"/>
                <a:gd name="T27" fmla="*/ 119 h 304"/>
                <a:gd name="T28" fmla="*/ 54 w 238"/>
                <a:gd name="T29" fmla="*/ 151 h 304"/>
                <a:gd name="T30" fmla="*/ 58 w 238"/>
                <a:gd name="T31" fmla="*/ 183 h 304"/>
                <a:gd name="T32" fmla="*/ 66 w 238"/>
                <a:gd name="T33" fmla="*/ 210 h 304"/>
                <a:gd name="T34" fmla="*/ 79 w 238"/>
                <a:gd name="T35" fmla="*/ 232 h 304"/>
                <a:gd name="T36" fmla="*/ 99 w 238"/>
                <a:gd name="T37" fmla="*/ 246 h 304"/>
                <a:gd name="T38" fmla="*/ 123 w 238"/>
                <a:gd name="T39" fmla="*/ 256 h 304"/>
                <a:gd name="T40" fmla="*/ 151 w 238"/>
                <a:gd name="T41" fmla="*/ 260 h 304"/>
                <a:gd name="T42" fmla="*/ 186 w 238"/>
                <a:gd name="T43" fmla="*/ 254 h 304"/>
                <a:gd name="T44" fmla="*/ 202 w 238"/>
                <a:gd name="T45" fmla="*/ 248 h 304"/>
                <a:gd name="T46" fmla="*/ 218 w 238"/>
                <a:gd name="T47" fmla="*/ 240 h 304"/>
                <a:gd name="T48" fmla="*/ 238 w 238"/>
                <a:gd name="T49" fmla="*/ 276 h 304"/>
                <a:gd name="T50" fmla="*/ 212 w 238"/>
                <a:gd name="T51" fmla="*/ 292 h 304"/>
                <a:gd name="T52" fmla="*/ 182 w 238"/>
                <a:gd name="T53" fmla="*/ 300 h 304"/>
                <a:gd name="T54" fmla="*/ 147 w 238"/>
                <a:gd name="T55" fmla="*/ 304 h 304"/>
                <a:gd name="T56" fmla="*/ 111 w 238"/>
                <a:gd name="T57" fmla="*/ 302 h 304"/>
                <a:gd name="T58" fmla="*/ 81 w 238"/>
                <a:gd name="T59" fmla="*/ 292 h 304"/>
                <a:gd name="T60" fmla="*/ 58 w 238"/>
                <a:gd name="T61" fmla="*/ 278 h 304"/>
                <a:gd name="T62" fmla="*/ 36 w 238"/>
                <a:gd name="T63" fmla="*/ 260 h 304"/>
                <a:gd name="T64" fmla="*/ 20 w 238"/>
                <a:gd name="T65" fmla="*/ 238 h 304"/>
                <a:gd name="T66" fmla="*/ 10 w 238"/>
                <a:gd name="T67" fmla="*/ 214 h 304"/>
                <a:gd name="T68" fmla="*/ 2 w 238"/>
                <a:gd name="T69" fmla="*/ 185 h 304"/>
                <a:gd name="T70" fmla="*/ 0 w 238"/>
                <a:gd name="T71" fmla="*/ 153 h 304"/>
                <a:gd name="T72" fmla="*/ 4 w 238"/>
                <a:gd name="T73" fmla="*/ 121 h 304"/>
                <a:gd name="T74" fmla="*/ 10 w 238"/>
                <a:gd name="T75" fmla="*/ 90 h 304"/>
                <a:gd name="T76" fmla="*/ 24 w 238"/>
                <a:gd name="T77" fmla="*/ 64 h 304"/>
                <a:gd name="T78" fmla="*/ 40 w 238"/>
                <a:gd name="T79" fmla="*/ 42 h 304"/>
                <a:gd name="T80" fmla="*/ 62 w 238"/>
                <a:gd name="T81" fmla="*/ 24 h 304"/>
                <a:gd name="T82" fmla="*/ 87 w 238"/>
                <a:gd name="T83" fmla="*/ 10 h 304"/>
                <a:gd name="T84" fmla="*/ 115 w 238"/>
                <a:gd name="T85" fmla="*/ 2 h 304"/>
                <a:gd name="T86" fmla="*/ 149 w 238"/>
                <a:gd name="T8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04">
                  <a:moveTo>
                    <a:pt x="149" y="0"/>
                  </a:moveTo>
                  <a:lnTo>
                    <a:pt x="182" y="2"/>
                  </a:lnTo>
                  <a:lnTo>
                    <a:pt x="212" y="12"/>
                  </a:lnTo>
                  <a:lnTo>
                    <a:pt x="236" y="28"/>
                  </a:lnTo>
                  <a:lnTo>
                    <a:pt x="216" y="64"/>
                  </a:lnTo>
                  <a:lnTo>
                    <a:pt x="204" y="56"/>
                  </a:lnTo>
                  <a:lnTo>
                    <a:pt x="188" y="50"/>
                  </a:lnTo>
                  <a:lnTo>
                    <a:pt x="173" y="46"/>
                  </a:lnTo>
                  <a:lnTo>
                    <a:pt x="151" y="44"/>
                  </a:lnTo>
                  <a:lnTo>
                    <a:pt x="123" y="48"/>
                  </a:lnTo>
                  <a:lnTo>
                    <a:pt x="99" y="56"/>
                  </a:lnTo>
                  <a:lnTo>
                    <a:pt x="79" y="72"/>
                  </a:lnTo>
                  <a:lnTo>
                    <a:pt x="66" y="94"/>
                  </a:lnTo>
                  <a:lnTo>
                    <a:pt x="58" y="119"/>
                  </a:lnTo>
                  <a:lnTo>
                    <a:pt x="54" y="151"/>
                  </a:lnTo>
                  <a:lnTo>
                    <a:pt x="58" y="183"/>
                  </a:lnTo>
                  <a:lnTo>
                    <a:pt x="66" y="210"/>
                  </a:lnTo>
                  <a:lnTo>
                    <a:pt x="79" y="232"/>
                  </a:lnTo>
                  <a:lnTo>
                    <a:pt x="99" y="246"/>
                  </a:lnTo>
                  <a:lnTo>
                    <a:pt x="123" y="256"/>
                  </a:lnTo>
                  <a:lnTo>
                    <a:pt x="151" y="260"/>
                  </a:lnTo>
                  <a:lnTo>
                    <a:pt x="186" y="254"/>
                  </a:lnTo>
                  <a:lnTo>
                    <a:pt x="202" y="248"/>
                  </a:lnTo>
                  <a:lnTo>
                    <a:pt x="218" y="240"/>
                  </a:lnTo>
                  <a:lnTo>
                    <a:pt x="238" y="276"/>
                  </a:lnTo>
                  <a:lnTo>
                    <a:pt x="212" y="292"/>
                  </a:lnTo>
                  <a:lnTo>
                    <a:pt x="182" y="300"/>
                  </a:lnTo>
                  <a:lnTo>
                    <a:pt x="147" y="304"/>
                  </a:lnTo>
                  <a:lnTo>
                    <a:pt x="111" y="302"/>
                  </a:lnTo>
                  <a:lnTo>
                    <a:pt x="81" y="292"/>
                  </a:lnTo>
                  <a:lnTo>
                    <a:pt x="58" y="278"/>
                  </a:lnTo>
                  <a:lnTo>
                    <a:pt x="36" y="260"/>
                  </a:lnTo>
                  <a:lnTo>
                    <a:pt x="20" y="238"/>
                  </a:lnTo>
                  <a:lnTo>
                    <a:pt x="10" y="214"/>
                  </a:lnTo>
                  <a:lnTo>
                    <a:pt x="2" y="185"/>
                  </a:lnTo>
                  <a:lnTo>
                    <a:pt x="0" y="153"/>
                  </a:lnTo>
                  <a:lnTo>
                    <a:pt x="4" y="121"/>
                  </a:lnTo>
                  <a:lnTo>
                    <a:pt x="10" y="90"/>
                  </a:lnTo>
                  <a:lnTo>
                    <a:pt x="24" y="64"/>
                  </a:lnTo>
                  <a:lnTo>
                    <a:pt x="40" y="42"/>
                  </a:lnTo>
                  <a:lnTo>
                    <a:pt x="62" y="24"/>
                  </a:lnTo>
                  <a:lnTo>
                    <a:pt x="87" y="10"/>
                  </a:lnTo>
                  <a:lnTo>
                    <a:pt x="115" y="2"/>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27" name="Freeform 48"/>
            <p:cNvSpPr>
              <a:spLocks noEditPoints="1"/>
            </p:cNvSpPr>
            <p:nvPr userDrawn="1"/>
          </p:nvSpPr>
          <p:spPr bwMode="auto">
            <a:xfrm>
              <a:off x="7789863" y="1677988"/>
              <a:ext cx="203200" cy="241300"/>
            </a:xfrm>
            <a:custGeom>
              <a:avLst/>
              <a:gdLst>
                <a:gd name="T0" fmla="*/ 138 w 255"/>
                <a:gd name="T1" fmla="*/ 42 h 304"/>
                <a:gd name="T2" fmla="*/ 117 w 255"/>
                <a:gd name="T3" fmla="*/ 46 h 304"/>
                <a:gd name="T4" fmla="*/ 97 w 255"/>
                <a:gd name="T5" fmla="*/ 52 h 304"/>
                <a:gd name="T6" fmla="*/ 79 w 255"/>
                <a:gd name="T7" fmla="*/ 66 h 304"/>
                <a:gd name="T8" fmla="*/ 67 w 255"/>
                <a:gd name="T9" fmla="*/ 82 h 304"/>
                <a:gd name="T10" fmla="*/ 57 w 255"/>
                <a:gd name="T11" fmla="*/ 101 h 304"/>
                <a:gd name="T12" fmla="*/ 51 w 255"/>
                <a:gd name="T13" fmla="*/ 125 h 304"/>
                <a:gd name="T14" fmla="*/ 208 w 255"/>
                <a:gd name="T15" fmla="*/ 125 h 304"/>
                <a:gd name="T16" fmla="*/ 208 w 255"/>
                <a:gd name="T17" fmla="*/ 119 h 304"/>
                <a:gd name="T18" fmla="*/ 206 w 255"/>
                <a:gd name="T19" fmla="*/ 97 h 304"/>
                <a:gd name="T20" fmla="*/ 200 w 255"/>
                <a:gd name="T21" fmla="*/ 78 h 304"/>
                <a:gd name="T22" fmla="*/ 190 w 255"/>
                <a:gd name="T23" fmla="*/ 64 h 304"/>
                <a:gd name="T24" fmla="*/ 176 w 255"/>
                <a:gd name="T25" fmla="*/ 52 h 304"/>
                <a:gd name="T26" fmla="*/ 158 w 255"/>
                <a:gd name="T27" fmla="*/ 46 h 304"/>
                <a:gd name="T28" fmla="*/ 138 w 255"/>
                <a:gd name="T29" fmla="*/ 42 h 304"/>
                <a:gd name="T30" fmla="*/ 136 w 255"/>
                <a:gd name="T31" fmla="*/ 0 h 304"/>
                <a:gd name="T32" fmla="*/ 164 w 255"/>
                <a:gd name="T33" fmla="*/ 2 h 304"/>
                <a:gd name="T34" fmla="*/ 188 w 255"/>
                <a:gd name="T35" fmla="*/ 10 h 304"/>
                <a:gd name="T36" fmla="*/ 210 w 255"/>
                <a:gd name="T37" fmla="*/ 20 h 304"/>
                <a:gd name="T38" fmla="*/ 226 w 255"/>
                <a:gd name="T39" fmla="*/ 36 h 304"/>
                <a:gd name="T40" fmla="*/ 240 w 255"/>
                <a:gd name="T41" fmla="*/ 56 h 304"/>
                <a:gd name="T42" fmla="*/ 249 w 255"/>
                <a:gd name="T43" fmla="*/ 78 h 304"/>
                <a:gd name="T44" fmla="*/ 253 w 255"/>
                <a:gd name="T45" fmla="*/ 103 h 304"/>
                <a:gd name="T46" fmla="*/ 255 w 255"/>
                <a:gd name="T47" fmla="*/ 129 h 304"/>
                <a:gd name="T48" fmla="*/ 253 w 255"/>
                <a:gd name="T49" fmla="*/ 165 h 304"/>
                <a:gd name="T50" fmla="*/ 51 w 255"/>
                <a:gd name="T51" fmla="*/ 165 h 304"/>
                <a:gd name="T52" fmla="*/ 55 w 255"/>
                <a:gd name="T53" fmla="*/ 193 h 304"/>
                <a:gd name="T54" fmla="*/ 65 w 255"/>
                <a:gd name="T55" fmla="*/ 216 h 304"/>
                <a:gd name="T56" fmla="*/ 79 w 255"/>
                <a:gd name="T57" fmla="*/ 234 h 304"/>
                <a:gd name="T58" fmla="*/ 97 w 255"/>
                <a:gd name="T59" fmla="*/ 248 h 304"/>
                <a:gd name="T60" fmla="*/ 123 w 255"/>
                <a:gd name="T61" fmla="*/ 256 h 304"/>
                <a:gd name="T62" fmla="*/ 150 w 255"/>
                <a:gd name="T63" fmla="*/ 260 h 304"/>
                <a:gd name="T64" fmla="*/ 178 w 255"/>
                <a:gd name="T65" fmla="*/ 256 h 304"/>
                <a:gd name="T66" fmla="*/ 204 w 255"/>
                <a:gd name="T67" fmla="*/ 248 h 304"/>
                <a:gd name="T68" fmla="*/ 224 w 255"/>
                <a:gd name="T69" fmla="*/ 236 h 304"/>
                <a:gd name="T70" fmla="*/ 245 w 255"/>
                <a:gd name="T71" fmla="*/ 270 h 304"/>
                <a:gd name="T72" fmla="*/ 226 w 255"/>
                <a:gd name="T73" fmla="*/ 286 h 304"/>
                <a:gd name="T74" fmla="*/ 202 w 255"/>
                <a:gd name="T75" fmla="*/ 296 h 304"/>
                <a:gd name="T76" fmla="*/ 174 w 255"/>
                <a:gd name="T77" fmla="*/ 302 h 304"/>
                <a:gd name="T78" fmla="*/ 146 w 255"/>
                <a:gd name="T79" fmla="*/ 304 h 304"/>
                <a:gd name="T80" fmla="*/ 115 w 255"/>
                <a:gd name="T81" fmla="*/ 302 h 304"/>
                <a:gd name="T82" fmla="*/ 85 w 255"/>
                <a:gd name="T83" fmla="*/ 294 h 304"/>
                <a:gd name="T84" fmla="*/ 59 w 255"/>
                <a:gd name="T85" fmla="*/ 282 h 304"/>
                <a:gd name="T86" fmla="*/ 39 w 255"/>
                <a:gd name="T87" fmla="*/ 264 h 304"/>
                <a:gd name="T88" fmla="*/ 22 w 255"/>
                <a:gd name="T89" fmla="*/ 242 h 304"/>
                <a:gd name="T90" fmla="*/ 10 w 255"/>
                <a:gd name="T91" fmla="*/ 216 h 304"/>
                <a:gd name="T92" fmla="*/ 2 w 255"/>
                <a:gd name="T93" fmla="*/ 185 h 304"/>
                <a:gd name="T94" fmla="*/ 0 w 255"/>
                <a:gd name="T95" fmla="*/ 149 h 304"/>
                <a:gd name="T96" fmla="*/ 2 w 255"/>
                <a:gd name="T97" fmla="*/ 115 h 304"/>
                <a:gd name="T98" fmla="*/ 10 w 255"/>
                <a:gd name="T99" fmla="*/ 86 h 304"/>
                <a:gd name="T100" fmla="*/ 22 w 255"/>
                <a:gd name="T101" fmla="*/ 60 h 304"/>
                <a:gd name="T102" fmla="*/ 39 w 255"/>
                <a:gd name="T103" fmla="*/ 40 h 304"/>
                <a:gd name="T104" fmla="*/ 59 w 255"/>
                <a:gd name="T105" fmla="*/ 22 h 304"/>
                <a:gd name="T106" fmla="*/ 83 w 255"/>
                <a:gd name="T107" fmla="*/ 10 h 304"/>
                <a:gd name="T108" fmla="*/ 109 w 255"/>
                <a:gd name="T109" fmla="*/ 2 h 304"/>
                <a:gd name="T110" fmla="*/ 136 w 255"/>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304">
                  <a:moveTo>
                    <a:pt x="138"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8" y="46"/>
                  </a:lnTo>
                  <a:lnTo>
                    <a:pt x="138" y="42"/>
                  </a:lnTo>
                  <a:close/>
                  <a:moveTo>
                    <a:pt x="136" y="0"/>
                  </a:moveTo>
                  <a:lnTo>
                    <a:pt x="164" y="2"/>
                  </a:lnTo>
                  <a:lnTo>
                    <a:pt x="188" y="10"/>
                  </a:lnTo>
                  <a:lnTo>
                    <a:pt x="210" y="20"/>
                  </a:lnTo>
                  <a:lnTo>
                    <a:pt x="226" y="36"/>
                  </a:lnTo>
                  <a:lnTo>
                    <a:pt x="240" y="56"/>
                  </a:lnTo>
                  <a:lnTo>
                    <a:pt x="249" y="78"/>
                  </a:lnTo>
                  <a:lnTo>
                    <a:pt x="253" y="103"/>
                  </a:lnTo>
                  <a:lnTo>
                    <a:pt x="255" y="129"/>
                  </a:lnTo>
                  <a:lnTo>
                    <a:pt x="253" y="165"/>
                  </a:lnTo>
                  <a:lnTo>
                    <a:pt x="51" y="165"/>
                  </a:lnTo>
                  <a:lnTo>
                    <a:pt x="55" y="193"/>
                  </a:lnTo>
                  <a:lnTo>
                    <a:pt x="65" y="216"/>
                  </a:lnTo>
                  <a:lnTo>
                    <a:pt x="79" y="234"/>
                  </a:lnTo>
                  <a:lnTo>
                    <a:pt x="97" y="248"/>
                  </a:lnTo>
                  <a:lnTo>
                    <a:pt x="123" y="256"/>
                  </a:lnTo>
                  <a:lnTo>
                    <a:pt x="150" y="260"/>
                  </a:lnTo>
                  <a:lnTo>
                    <a:pt x="178" y="256"/>
                  </a:lnTo>
                  <a:lnTo>
                    <a:pt x="204" y="248"/>
                  </a:lnTo>
                  <a:lnTo>
                    <a:pt x="224" y="236"/>
                  </a:lnTo>
                  <a:lnTo>
                    <a:pt x="245" y="270"/>
                  </a:lnTo>
                  <a:lnTo>
                    <a:pt x="226" y="286"/>
                  </a:lnTo>
                  <a:lnTo>
                    <a:pt x="202" y="296"/>
                  </a:lnTo>
                  <a:lnTo>
                    <a:pt x="174" y="302"/>
                  </a:lnTo>
                  <a:lnTo>
                    <a:pt x="146" y="304"/>
                  </a:lnTo>
                  <a:lnTo>
                    <a:pt x="115" y="302"/>
                  </a:lnTo>
                  <a:lnTo>
                    <a:pt x="85" y="294"/>
                  </a:lnTo>
                  <a:lnTo>
                    <a:pt x="59" y="282"/>
                  </a:lnTo>
                  <a:lnTo>
                    <a:pt x="39" y="264"/>
                  </a:lnTo>
                  <a:lnTo>
                    <a:pt x="22" y="242"/>
                  </a:lnTo>
                  <a:lnTo>
                    <a:pt x="10" y="216"/>
                  </a:lnTo>
                  <a:lnTo>
                    <a:pt x="2" y="185"/>
                  </a:lnTo>
                  <a:lnTo>
                    <a:pt x="0" y="149"/>
                  </a:lnTo>
                  <a:lnTo>
                    <a:pt x="2" y="115"/>
                  </a:lnTo>
                  <a:lnTo>
                    <a:pt x="10" y="86"/>
                  </a:lnTo>
                  <a:lnTo>
                    <a:pt x="22" y="60"/>
                  </a:lnTo>
                  <a:lnTo>
                    <a:pt x="39" y="40"/>
                  </a:lnTo>
                  <a:lnTo>
                    <a:pt x="59" y="22"/>
                  </a:lnTo>
                  <a:lnTo>
                    <a:pt x="83"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28" name="Freeform 49"/>
            <p:cNvSpPr>
              <a:spLocks/>
            </p:cNvSpPr>
            <p:nvPr userDrawn="1"/>
          </p:nvSpPr>
          <p:spPr bwMode="auto">
            <a:xfrm>
              <a:off x="5586413" y="2159000"/>
              <a:ext cx="328613" cy="228600"/>
            </a:xfrm>
            <a:custGeom>
              <a:avLst/>
              <a:gdLst>
                <a:gd name="T0" fmla="*/ 0 w 414"/>
                <a:gd name="T1" fmla="*/ 0 h 287"/>
                <a:gd name="T2" fmla="*/ 56 w 414"/>
                <a:gd name="T3" fmla="*/ 0 h 287"/>
                <a:gd name="T4" fmla="*/ 117 w 414"/>
                <a:gd name="T5" fmla="*/ 232 h 287"/>
                <a:gd name="T6" fmla="*/ 185 w 414"/>
                <a:gd name="T7" fmla="*/ 22 h 287"/>
                <a:gd name="T8" fmla="*/ 236 w 414"/>
                <a:gd name="T9" fmla="*/ 22 h 287"/>
                <a:gd name="T10" fmla="*/ 301 w 414"/>
                <a:gd name="T11" fmla="*/ 236 h 287"/>
                <a:gd name="T12" fmla="*/ 363 w 414"/>
                <a:gd name="T13" fmla="*/ 0 h 287"/>
                <a:gd name="T14" fmla="*/ 414 w 414"/>
                <a:gd name="T15" fmla="*/ 0 h 287"/>
                <a:gd name="T16" fmla="*/ 325 w 414"/>
                <a:gd name="T17" fmla="*/ 287 h 287"/>
                <a:gd name="T18" fmla="*/ 274 w 414"/>
                <a:gd name="T19" fmla="*/ 287 h 287"/>
                <a:gd name="T20" fmla="*/ 208 w 414"/>
                <a:gd name="T21" fmla="*/ 81 h 287"/>
                <a:gd name="T22" fmla="*/ 141 w 414"/>
                <a:gd name="T23" fmla="*/ 287 h 287"/>
                <a:gd name="T24" fmla="*/ 89 w 414"/>
                <a:gd name="T25" fmla="*/ 287 h 287"/>
                <a:gd name="T26" fmla="*/ 0 w 414"/>
                <a:gd name="T2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287">
                  <a:moveTo>
                    <a:pt x="0" y="0"/>
                  </a:moveTo>
                  <a:lnTo>
                    <a:pt x="56" y="0"/>
                  </a:lnTo>
                  <a:lnTo>
                    <a:pt x="117" y="232"/>
                  </a:lnTo>
                  <a:lnTo>
                    <a:pt x="185" y="22"/>
                  </a:lnTo>
                  <a:lnTo>
                    <a:pt x="236" y="22"/>
                  </a:lnTo>
                  <a:lnTo>
                    <a:pt x="301" y="236"/>
                  </a:lnTo>
                  <a:lnTo>
                    <a:pt x="363" y="0"/>
                  </a:lnTo>
                  <a:lnTo>
                    <a:pt x="414" y="0"/>
                  </a:lnTo>
                  <a:lnTo>
                    <a:pt x="325" y="287"/>
                  </a:lnTo>
                  <a:lnTo>
                    <a:pt x="274" y="287"/>
                  </a:lnTo>
                  <a:lnTo>
                    <a:pt x="208" y="81"/>
                  </a:lnTo>
                  <a:lnTo>
                    <a:pt x="141" y="287"/>
                  </a:lnTo>
                  <a:lnTo>
                    <a:pt x="89" y="2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29" name="Freeform 50"/>
            <p:cNvSpPr>
              <a:spLocks/>
            </p:cNvSpPr>
            <p:nvPr userDrawn="1"/>
          </p:nvSpPr>
          <p:spPr bwMode="auto">
            <a:xfrm>
              <a:off x="5951538" y="2060575"/>
              <a:ext cx="198438" cy="327025"/>
            </a:xfrm>
            <a:custGeom>
              <a:avLst/>
              <a:gdLst>
                <a:gd name="T0" fmla="*/ 0 w 252"/>
                <a:gd name="T1" fmla="*/ 0 h 412"/>
                <a:gd name="T2" fmla="*/ 52 w 252"/>
                <a:gd name="T3" fmla="*/ 0 h 412"/>
                <a:gd name="T4" fmla="*/ 52 w 252"/>
                <a:gd name="T5" fmla="*/ 166 h 412"/>
                <a:gd name="T6" fmla="*/ 67 w 252"/>
                <a:gd name="T7" fmla="*/ 147 h 412"/>
                <a:gd name="T8" fmla="*/ 89 w 252"/>
                <a:gd name="T9" fmla="*/ 131 h 412"/>
                <a:gd name="T10" fmla="*/ 117 w 252"/>
                <a:gd name="T11" fmla="*/ 121 h 412"/>
                <a:gd name="T12" fmla="*/ 149 w 252"/>
                <a:gd name="T13" fmla="*/ 117 h 412"/>
                <a:gd name="T14" fmla="*/ 178 w 252"/>
                <a:gd name="T15" fmla="*/ 121 h 412"/>
                <a:gd name="T16" fmla="*/ 204 w 252"/>
                <a:gd name="T17" fmla="*/ 129 h 412"/>
                <a:gd name="T18" fmla="*/ 224 w 252"/>
                <a:gd name="T19" fmla="*/ 145 h 412"/>
                <a:gd name="T20" fmla="*/ 240 w 252"/>
                <a:gd name="T21" fmla="*/ 166 h 412"/>
                <a:gd name="T22" fmla="*/ 248 w 252"/>
                <a:gd name="T23" fmla="*/ 194 h 412"/>
                <a:gd name="T24" fmla="*/ 252 w 252"/>
                <a:gd name="T25" fmla="*/ 228 h 412"/>
                <a:gd name="T26" fmla="*/ 252 w 252"/>
                <a:gd name="T27" fmla="*/ 412 h 412"/>
                <a:gd name="T28" fmla="*/ 200 w 252"/>
                <a:gd name="T29" fmla="*/ 412 h 412"/>
                <a:gd name="T30" fmla="*/ 200 w 252"/>
                <a:gd name="T31" fmla="*/ 234 h 412"/>
                <a:gd name="T32" fmla="*/ 198 w 252"/>
                <a:gd name="T33" fmla="*/ 210 h 412"/>
                <a:gd name="T34" fmla="*/ 192 w 252"/>
                <a:gd name="T35" fmla="*/ 192 h 412"/>
                <a:gd name="T36" fmla="*/ 184 w 252"/>
                <a:gd name="T37" fmla="*/ 178 h 412"/>
                <a:gd name="T38" fmla="*/ 172 w 252"/>
                <a:gd name="T39" fmla="*/ 168 h 412"/>
                <a:gd name="T40" fmla="*/ 157 w 252"/>
                <a:gd name="T41" fmla="*/ 162 h 412"/>
                <a:gd name="T42" fmla="*/ 137 w 252"/>
                <a:gd name="T43" fmla="*/ 160 h 412"/>
                <a:gd name="T44" fmla="*/ 113 w 252"/>
                <a:gd name="T45" fmla="*/ 164 h 412"/>
                <a:gd name="T46" fmla="*/ 91 w 252"/>
                <a:gd name="T47" fmla="*/ 172 h 412"/>
                <a:gd name="T48" fmla="*/ 75 w 252"/>
                <a:gd name="T49" fmla="*/ 186 h 412"/>
                <a:gd name="T50" fmla="*/ 61 w 252"/>
                <a:gd name="T51" fmla="*/ 206 h 412"/>
                <a:gd name="T52" fmla="*/ 54 w 252"/>
                <a:gd name="T53" fmla="*/ 230 h 412"/>
                <a:gd name="T54" fmla="*/ 52 w 252"/>
                <a:gd name="T55" fmla="*/ 259 h 412"/>
                <a:gd name="T56" fmla="*/ 52 w 252"/>
                <a:gd name="T57" fmla="*/ 412 h 412"/>
                <a:gd name="T58" fmla="*/ 0 w 252"/>
                <a:gd name="T59" fmla="*/ 412 h 412"/>
                <a:gd name="T60" fmla="*/ 0 w 252"/>
                <a:gd name="T6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2" h="412">
                  <a:moveTo>
                    <a:pt x="0" y="0"/>
                  </a:moveTo>
                  <a:lnTo>
                    <a:pt x="52" y="0"/>
                  </a:lnTo>
                  <a:lnTo>
                    <a:pt x="52" y="166"/>
                  </a:lnTo>
                  <a:lnTo>
                    <a:pt x="67" y="147"/>
                  </a:lnTo>
                  <a:lnTo>
                    <a:pt x="89" y="131"/>
                  </a:lnTo>
                  <a:lnTo>
                    <a:pt x="117" y="121"/>
                  </a:lnTo>
                  <a:lnTo>
                    <a:pt x="149" y="117"/>
                  </a:lnTo>
                  <a:lnTo>
                    <a:pt x="178" y="121"/>
                  </a:lnTo>
                  <a:lnTo>
                    <a:pt x="204" y="129"/>
                  </a:lnTo>
                  <a:lnTo>
                    <a:pt x="224" y="145"/>
                  </a:lnTo>
                  <a:lnTo>
                    <a:pt x="240" y="166"/>
                  </a:lnTo>
                  <a:lnTo>
                    <a:pt x="248" y="194"/>
                  </a:lnTo>
                  <a:lnTo>
                    <a:pt x="252" y="228"/>
                  </a:lnTo>
                  <a:lnTo>
                    <a:pt x="252" y="412"/>
                  </a:lnTo>
                  <a:lnTo>
                    <a:pt x="200" y="412"/>
                  </a:lnTo>
                  <a:lnTo>
                    <a:pt x="200" y="234"/>
                  </a:lnTo>
                  <a:lnTo>
                    <a:pt x="198" y="210"/>
                  </a:lnTo>
                  <a:lnTo>
                    <a:pt x="192" y="192"/>
                  </a:lnTo>
                  <a:lnTo>
                    <a:pt x="184" y="178"/>
                  </a:lnTo>
                  <a:lnTo>
                    <a:pt x="172" y="168"/>
                  </a:lnTo>
                  <a:lnTo>
                    <a:pt x="157" y="162"/>
                  </a:lnTo>
                  <a:lnTo>
                    <a:pt x="137" y="160"/>
                  </a:lnTo>
                  <a:lnTo>
                    <a:pt x="113" y="164"/>
                  </a:lnTo>
                  <a:lnTo>
                    <a:pt x="91" y="172"/>
                  </a:lnTo>
                  <a:lnTo>
                    <a:pt x="75" y="186"/>
                  </a:lnTo>
                  <a:lnTo>
                    <a:pt x="61" y="206"/>
                  </a:lnTo>
                  <a:lnTo>
                    <a:pt x="54" y="230"/>
                  </a:lnTo>
                  <a:lnTo>
                    <a:pt x="52" y="259"/>
                  </a:lnTo>
                  <a:lnTo>
                    <a:pt x="52" y="412"/>
                  </a:lnTo>
                  <a:lnTo>
                    <a:pt x="0" y="4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30" name="Freeform 51"/>
            <p:cNvSpPr>
              <a:spLocks noEditPoints="1"/>
            </p:cNvSpPr>
            <p:nvPr userDrawn="1"/>
          </p:nvSpPr>
          <p:spPr bwMode="auto">
            <a:xfrm>
              <a:off x="6197600" y="2152650"/>
              <a:ext cx="206375" cy="241300"/>
            </a:xfrm>
            <a:custGeom>
              <a:avLst/>
              <a:gdLst>
                <a:gd name="T0" fmla="*/ 89 w 260"/>
                <a:gd name="T1" fmla="*/ 164 h 303"/>
                <a:gd name="T2" fmla="*/ 54 w 260"/>
                <a:gd name="T3" fmla="*/ 190 h 303"/>
                <a:gd name="T4" fmla="*/ 54 w 260"/>
                <a:gd name="T5" fmla="*/ 232 h 303"/>
                <a:gd name="T6" fmla="*/ 79 w 260"/>
                <a:gd name="T7" fmla="*/ 255 h 303"/>
                <a:gd name="T8" fmla="*/ 123 w 260"/>
                <a:gd name="T9" fmla="*/ 257 h 303"/>
                <a:gd name="T10" fmla="*/ 147 w 260"/>
                <a:gd name="T11" fmla="*/ 248 h 303"/>
                <a:gd name="T12" fmla="*/ 163 w 260"/>
                <a:gd name="T13" fmla="*/ 236 h 303"/>
                <a:gd name="T14" fmla="*/ 173 w 260"/>
                <a:gd name="T15" fmla="*/ 220 h 303"/>
                <a:gd name="T16" fmla="*/ 182 w 260"/>
                <a:gd name="T17" fmla="*/ 176 h 303"/>
                <a:gd name="T18" fmla="*/ 119 w 260"/>
                <a:gd name="T19" fmla="*/ 162 h 303"/>
                <a:gd name="T20" fmla="*/ 163 w 260"/>
                <a:gd name="T21" fmla="*/ 6 h 303"/>
                <a:gd name="T22" fmla="*/ 198 w 260"/>
                <a:gd name="T23" fmla="*/ 24 h 303"/>
                <a:gd name="T24" fmla="*/ 222 w 260"/>
                <a:gd name="T25" fmla="*/ 55 h 303"/>
                <a:gd name="T26" fmla="*/ 230 w 260"/>
                <a:gd name="T27" fmla="*/ 107 h 303"/>
                <a:gd name="T28" fmla="*/ 232 w 260"/>
                <a:gd name="T29" fmla="*/ 244 h 303"/>
                <a:gd name="T30" fmla="*/ 236 w 260"/>
                <a:gd name="T31" fmla="*/ 253 h 303"/>
                <a:gd name="T32" fmla="*/ 246 w 260"/>
                <a:gd name="T33" fmla="*/ 257 h 303"/>
                <a:gd name="T34" fmla="*/ 260 w 260"/>
                <a:gd name="T35" fmla="*/ 257 h 303"/>
                <a:gd name="T36" fmla="*/ 254 w 260"/>
                <a:gd name="T37" fmla="*/ 295 h 303"/>
                <a:gd name="T38" fmla="*/ 234 w 260"/>
                <a:gd name="T39" fmla="*/ 297 h 303"/>
                <a:gd name="T40" fmla="*/ 200 w 260"/>
                <a:gd name="T41" fmla="*/ 285 h 303"/>
                <a:gd name="T42" fmla="*/ 188 w 260"/>
                <a:gd name="T43" fmla="*/ 251 h 303"/>
                <a:gd name="T44" fmla="*/ 153 w 260"/>
                <a:gd name="T45" fmla="*/ 289 h 303"/>
                <a:gd name="T46" fmla="*/ 95 w 260"/>
                <a:gd name="T47" fmla="*/ 303 h 303"/>
                <a:gd name="T48" fmla="*/ 54 w 260"/>
                <a:gd name="T49" fmla="*/ 295 h 303"/>
                <a:gd name="T50" fmla="*/ 34 w 260"/>
                <a:gd name="T51" fmla="*/ 285 h 303"/>
                <a:gd name="T52" fmla="*/ 18 w 260"/>
                <a:gd name="T53" fmla="*/ 269 h 303"/>
                <a:gd name="T54" fmla="*/ 6 w 260"/>
                <a:gd name="T55" fmla="*/ 249 h 303"/>
                <a:gd name="T56" fmla="*/ 0 w 260"/>
                <a:gd name="T57" fmla="*/ 214 h 303"/>
                <a:gd name="T58" fmla="*/ 10 w 260"/>
                <a:gd name="T59" fmla="*/ 172 h 303"/>
                <a:gd name="T60" fmla="*/ 26 w 260"/>
                <a:gd name="T61" fmla="*/ 152 h 303"/>
                <a:gd name="T62" fmla="*/ 54 w 260"/>
                <a:gd name="T63" fmla="*/ 137 h 303"/>
                <a:gd name="T64" fmla="*/ 119 w 260"/>
                <a:gd name="T65" fmla="*/ 125 h 303"/>
                <a:gd name="T66" fmla="*/ 182 w 260"/>
                <a:gd name="T67" fmla="*/ 107 h 303"/>
                <a:gd name="T68" fmla="*/ 167 w 260"/>
                <a:gd name="T69" fmla="*/ 59 h 303"/>
                <a:gd name="T70" fmla="*/ 137 w 260"/>
                <a:gd name="T71" fmla="*/ 43 h 303"/>
                <a:gd name="T72" fmla="*/ 91 w 260"/>
                <a:gd name="T73" fmla="*/ 43 h 303"/>
                <a:gd name="T74" fmla="*/ 50 w 260"/>
                <a:gd name="T75" fmla="*/ 57 h 303"/>
                <a:gd name="T76" fmla="*/ 8 w 260"/>
                <a:gd name="T77" fmla="*/ 35 h 303"/>
                <a:gd name="T78" fmla="*/ 60 w 260"/>
                <a:gd name="T79" fmla="*/ 8 h 303"/>
                <a:gd name="T80" fmla="*/ 119 w 260"/>
                <a:gd name="T8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0" h="303">
                  <a:moveTo>
                    <a:pt x="119" y="162"/>
                  </a:moveTo>
                  <a:lnTo>
                    <a:pt x="89" y="164"/>
                  </a:lnTo>
                  <a:lnTo>
                    <a:pt x="68" y="174"/>
                  </a:lnTo>
                  <a:lnTo>
                    <a:pt x="54" y="190"/>
                  </a:lnTo>
                  <a:lnTo>
                    <a:pt x="50" y="212"/>
                  </a:lnTo>
                  <a:lnTo>
                    <a:pt x="54" y="232"/>
                  </a:lnTo>
                  <a:lnTo>
                    <a:pt x="64" y="248"/>
                  </a:lnTo>
                  <a:lnTo>
                    <a:pt x="79" y="255"/>
                  </a:lnTo>
                  <a:lnTo>
                    <a:pt x="105" y="259"/>
                  </a:lnTo>
                  <a:lnTo>
                    <a:pt x="123" y="257"/>
                  </a:lnTo>
                  <a:lnTo>
                    <a:pt x="137" y="253"/>
                  </a:lnTo>
                  <a:lnTo>
                    <a:pt x="147" y="248"/>
                  </a:lnTo>
                  <a:lnTo>
                    <a:pt x="155" y="244"/>
                  </a:lnTo>
                  <a:lnTo>
                    <a:pt x="163" y="236"/>
                  </a:lnTo>
                  <a:lnTo>
                    <a:pt x="169" y="228"/>
                  </a:lnTo>
                  <a:lnTo>
                    <a:pt x="173" y="220"/>
                  </a:lnTo>
                  <a:lnTo>
                    <a:pt x="177" y="210"/>
                  </a:lnTo>
                  <a:lnTo>
                    <a:pt x="182" y="176"/>
                  </a:lnTo>
                  <a:lnTo>
                    <a:pt x="182" y="162"/>
                  </a:lnTo>
                  <a:lnTo>
                    <a:pt x="119" y="162"/>
                  </a:lnTo>
                  <a:close/>
                  <a:moveTo>
                    <a:pt x="119" y="0"/>
                  </a:moveTo>
                  <a:lnTo>
                    <a:pt x="163" y="6"/>
                  </a:lnTo>
                  <a:lnTo>
                    <a:pt x="180" y="12"/>
                  </a:lnTo>
                  <a:lnTo>
                    <a:pt x="198" y="24"/>
                  </a:lnTo>
                  <a:lnTo>
                    <a:pt x="212" y="37"/>
                  </a:lnTo>
                  <a:lnTo>
                    <a:pt x="222" y="55"/>
                  </a:lnTo>
                  <a:lnTo>
                    <a:pt x="228" y="79"/>
                  </a:lnTo>
                  <a:lnTo>
                    <a:pt x="230" y="107"/>
                  </a:lnTo>
                  <a:lnTo>
                    <a:pt x="230" y="236"/>
                  </a:lnTo>
                  <a:lnTo>
                    <a:pt x="232" y="244"/>
                  </a:lnTo>
                  <a:lnTo>
                    <a:pt x="232" y="249"/>
                  </a:lnTo>
                  <a:lnTo>
                    <a:pt x="236" y="253"/>
                  </a:lnTo>
                  <a:lnTo>
                    <a:pt x="240" y="255"/>
                  </a:lnTo>
                  <a:lnTo>
                    <a:pt x="246" y="257"/>
                  </a:lnTo>
                  <a:lnTo>
                    <a:pt x="254" y="257"/>
                  </a:lnTo>
                  <a:lnTo>
                    <a:pt x="260" y="257"/>
                  </a:lnTo>
                  <a:lnTo>
                    <a:pt x="260" y="293"/>
                  </a:lnTo>
                  <a:lnTo>
                    <a:pt x="254" y="295"/>
                  </a:lnTo>
                  <a:lnTo>
                    <a:pt x="248" y="297"/>
                  </a:lnTo>
                  <a:lnTo>
                    <a:pt x="234" y="297"/>
                  </a:lnTo>
                  <a:lnTo>
                    <a:pt x="214" y="295"/>
                  </a:lnTo>
                  <a:lnTo>
                    <a:pt x="200" y="285"/>
                  </a:lnTo>
                  <a:lnTo>
                    <a:pt x="192" y="271"/>
                  </a:lnTo>
                  <a:lnTo>
                    <a:pt x="188" y="251"/>
                  </a:lnTo>
                  <a:lnTo>
                    <a:pt x="173" y="273"/>
                  </a:lnTo>
                  <a:lnTo>
                    <a:pt x="153" y="289"/>
                  </a:lnTo>
                  <a:lnTo>
                    <a:pt x="125" y="299"/>
                  </a:lnTo>
                  <a:lnTo>
                    <a:pt x="95" y="303"/>
                  </a:lnTo>
                  <a:lnTo>
                    <a:pt x="73" y="301"/>
                  </a:lnTo>
                  <a:lnTo>
                    <a:pt x="54" y="295"/>
                  </a:lnTo>
                  <a:lnTo>
                    <a:pt x="44" y="291"/>
                  </a:lnTo>
                  <a:lnTo>
                    <a:pt x="34" y="285"/>
                  </a:lnTo>
                  <a:lnTo>
                    <a:pt x="24" y="277"/>
                  </a:lnTo>
                  <a:lnTo>
                    <a:pt x="18" y="269"/>
                  </a:lnTo>
                  <a:lnTo>
                    <a:pt x="12" y="259"/>
                  </a:lnTo>
                  <a:lnTo>
                    <a:pt x="6" y="249"/>
                  </a:lnTo>
                  <a:lnTo>
                    <a:pt x="2" y="232"/>
                  </a:lnTo>
                  <a:lnTo>
                    <a:pt x="0" y="214"/>
                  </a:lnTo>
                  <a:lnTo>
                    <a:pt x="2" y="192"/>
                  </a:lnTo>
                  <a:lnTo>
                    <a:pt x="10" y="172"/>
                  </a:lnTo>
                  <a:lnTo>
                    <a:pt x="18" y="162"/>
                  </a:lnTo>
                  <a:lnTo>
                    <a:pt x="26" y="152"/>
                  </a:lnTo>
                  <a:lnTo>
                    <a:pt x="36" y="144"/>
                  </a:lnTo>
                  <a:lnTo>
                    <a:pt x="54" y="137"/>
                  </a:lnTo>
                  <a:lnTo>
                    <a:pt x="73" y="129"/>
                  </a:lnTo>
                  <a:lnTo>
                    <a:pt x="119" y="125"/>
                  </a:lnTo>
                  <a:lnTo>
                    <a:pt x="182" y="125"/>
                  </a:lnTo>
                  <a:lnTo>
                    <a:pt x="182" y="107"/>
                  </a:lnTo>
                  <a:lnTo>
                    <a:pt x="179" y="79"/>
                  </a:lnTo>
                  <a:lnTo>
                    <a:pt x="167" y="59"/>
                  </a:lnTo>
                  <a:lnTo>
                    <a:pt x="155" y="49"/>
                  </a:lnTo>
                  <a:lnTo>
                    <a:pt x="137" y="43"/>
                  </a:lnTo>
                  <a:lnTo>
                    <a:pt x="113" y="43"/>
                  </a:lnTo>
                  <a:lnTo>
                    <a:pt x="91" y="43"/>
                  </a:lnTo>
                  <a:lnTo>
                    <a:pt x="70" y="49"/>
                  </a:lnTo>
                  <a:lnTo>
                    <a:pt x="50" y="57"/>
                  </a:lnTo>
                  <a:lnTo>
                    <a:pt x="30" y="69"/>
                  </a:lnTo>
                  <a:lnTo>
                    <a:pt x="8" y="35"/>
                  </a:lnTo>
                  <a:lnTo>
                    <a:pt x="32" y="20"/>
                  </a:lnTo>
                  <a:lnTo>
                    <a:pt x="60" y="8"/>
                  </a:lnTo>
                  <a:lnTo>
                    <a:pt x="87" y="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31" name="Freeform 52"/>
            <p:cNvSpPr>
              <a:spLocks/>
            </p:cNvSpPr>
            <p:nvPr userDrawn="1"/>
          </p:nvSpPr>
          <p:spPr bwMode="auto">
            <a:xfrm>
              <a:off x="6423025" y="2101850"/>
              <a:ext cx="136525" cy="288925"/>
            </a:xfrm>
            <a:custGeom>
              <a:avLst/>
              <a:gdLst>
                <a:gd name="T0" fmla="*/ 49 w 172"/>
                <a:gd name="T1" fmla="*/ 0 h 365"/>
                <a:gd name="T2" fmla="*/ 101 w 172"/>
                <a:gd name="T3" fmla="*/ 0 h 365"/>
                <a:gd name="T4" fmla="*/ 101 w 172"/>
                <a:gd name="T5" fmla="*/ 74 h 365"/>
                <a:gd name="T6" fmla="*/ 172 w 172"/>
                <a:gd name="T7" fmla="*/ 74 h 365"/>
                <a:gd name="T8" fmla="*/ 172 w 172"/>
                <a:gd name="T9" fmla="*/ 115 h 365"/>
                <a:gd name="T10" fmla="*/ 101 w 172"/>
                <a:gd name="T11" fmla="*/ 115 h 365"/>
                <a:gd name="T12" fmla="*/ 101 w 172"/>
                <a:gd name="T13" fmla="*/ 270 h 365"/>
                <a:gd name="T14" fmla="*/ 101 w 172"/>
                <a:gd name="T15" fmla="*/ 288 h 365"/>
                <a:gd name="T16" fmla="*/ 105 w 172"/>
                <a:gd name="T17" fmla="*/ 302 h 365"/>
                <a:gd name="T18" fmla="*/ 113 w 172"/>
                <a:gd name="T19" fmla="*/ 312 h 365"/>
                <a:gd name="T20" fmla="*/ 130 w 172"/>
                <a:gd name="T21" fmla="*/ 319 h 365"/>
                <a:gd name="T22" fmla="*/ 158 w 172"/>
                <a:gd name="T23" fmla="*/ 321 h 365"/>
                <a:gd name="T24" fmla="*/ 172 w 172"/>
                <a:gd name="T25" fmla="*/ 321 h 365"/>
                <a:gd name="T26" fmla="*/ 172 w 172"/>
                <a:gd name="T27" fmla="*/ 361 h 365"/>
                <a:gd name="T28" fmla="*/ 156 w 172"/>
                <a:gd name="T29" fmla="*/ 363 h 365"/>
                <a:gd name="T30" fmla="*/ 148 w 172"/>
                <a:gd name="T31" fmla="*/ 363 h 365"/>
                <a:gd name="T32" fmla="*/ 140 w 172"/>
                <a:gd name="T33" fmla="*/ 365 h 365"/>
                <a:gd name="T34" fmla="*/ 111 w 172"/>
                <a:gd name="T35" fmla="*/ 361 h 365"/>
                <a:gd name="T36" fmla="*/ 87 w 172"/>
                <a:gd name="T37" fmla="*/ 353 h 365"/>
                <a:gd name="T38" fmla="*/ 71 w 172"/>
                <a:gd name="T39" fmla="*/ 341 h 365"/>
                <a:gd name="T40" fmla="*/ 57 w 172"/>
                <a:gd name="T41" fmla="*/ 321 h 365"/>
                <a:gd name="T42" fmla="*/ 51 w 172"/>
                <a:gd name="T43" fmla="*/ 298 h 365"/>
                <a:gd name="T44" fmla="*/ 49 w 172"/>
                <a:gd name="T45" fmla="*/ 264 h 365"/>
                <a:gd name="T46" fmla="*/ 49 w 172"/>
                <a:gd name="T47" fmla="*/ 115 h 365"/>
                <a:gd name="T48" fmla="*/ 0 w 172"/>
                <a:gd name="T49" fmla="*/ 115 h 365"/>
                <a:gd name="T50" fmla="*/ 0 w 172"/>
                <a:gd name="T51" fmla="*/ 74 h 365"/>
                <a:gd name="T52" fmla="*/ 49 w 172"/>
                <a:gd name="T53" fmla="*/ 74 h 365"/>
                <a:gd name="T54" fmla="*/ 49 w 172"/>
                <a:gd name="T5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365">
                  <a:moveTo>
                    <a:pt x="49" y="0"/>
                  </a:moveTo>
                  <a:lnTo>
                    <a:pt x="101" y="0"/>
                  </a:lnTo>
                  <a:lnTo>
                    <a:pt x="101" y="74"/>
                  </a:lnTo>
                  <a:lnTo>
                    <a:pt x="172" y="74"/>
                  </a:lnTo>
                  <a:lnTo>
                    <a:pt x="172" y="115"/>
                  </a:lnTo>
                  <a:lnTo>
                    <a:pt x="101" y="115"/>
                  </a:lnTo>
                  <a:lnTo>
                    <a:pt x="101" y="270"/>
                  </a:lnTo>
                  <a:lnTo>
                    <a:pt x="101" y="288"/>
                  </a:lnTo>
                  <a:lnTo>
                    <a:pt x="105" y="302"/>
                  </a:lnTo>
                  <a:lnTo>
                    <a:pt x="113" y="312"/>
                  </a:lnTo>
                  <a:lnTo>
                    <a:pt x="130" y="319"/>
                  </a:lnTo>
                  <a:lnTo>
                    <a:pt x="158" y="321"/>
                  </a:lnTo>
                  <a:lnTo>
                    <a:pt x="172" y="321"/>
                  </a:lnTo>
                  <a:lnTo>
                    <a:pt x="172" y="361"/>
                  </a:lnTo>
                  <a:lnTo>
                    <a:pt x="156" y="363"/>
                  </a:lnTo>
                  <a:lnTo>
                    <a:pt x="148" y="363"/>
                  </a:lnTo>
                  <a:lnTo>
                    <a:pt x="140" y="365"/>
                  </a:lnTo>
                  <a:lnTo>
                    <a:pt x="111" y="361"/>
                  </a:lnTo>
                  <a:lnTo>
                    <a:pt x="87" y="353"/>
                  </a:lnTo>
                  <a:lnTo>
                    <a:pt x="71" y="341"/>
                  </a:lnTo>
                  <a:lnTo>
                    <a:pt x="57" y="321"/>
                  </a:lnTo>
                  <a:lnTo>
                    <a:pt x="51" y="298"/>
                  </a:lnTo>
                  <a:lnTo>
                    <a:pt x="49" y="264"/>
                  </a:lnTo>
                  <a:lnTo>
                    <a:pt x="49" y="115"/>
                  </a:lnTo>
                  <a:lnTo>
                    <a:pt x="0" y="115"/>
                  </a:lnTo>
                  <a:lnTo>
                    <a:pt x="0" y="74"/>
                  </a:lnTo>
                  <a:lnTo>
                    <a:pt x="49" y="74"/>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32" name="Freeform 53"/>
            <p:cNvSpPr>
              <a:spLocks/>
            </p:cNvSpPr>
            <p:nvPr userDrawn="1"/>
          </p:nvSpPr>
          <p:spPr bwMode="auto">
            <a:xfrm>
              <a:off x="6600825" y="2071688"/>
              <a:ext cx="44450" cy="122237"/>
            </a:xfrm>
            <a:custGeom>
              <a:avLst/>
              <a:gdLst>
                <a:gd name="T0" fmla="*/ 0 w 58"/>
                <a:gd name="T1" fmla="*/ 0 h 154"/>
                <a:gd name="T2" fmla="*/ 58 w 58"/>
                <a:gd name="T3" fmla="*/ 0 h 154"/>
                <a:gd name="T4" fmla="*/ 58 w 58"/>
                <a:gd name="T5" fmla="*/ 35 h 154"/>
                <a:gd name="T6" fmla="*/ 56 w 58"/>
                <a:gd name="T7" fmla="*/ 71 h 154"/>
                <a:gd name="T8" fmla="*/ 50 w 58"/>
                <a:gd name="T9" fmla="*/ 103 h 154"/>
                <a:gd name="T10" fmla="*/ 42 w 58"/>
                <a:gd name="T11" fmla="*/ 131 h 154"/>
                <a:gd name="T12" fmla="*/ 30 w 58"/>
                <a:gd name="T13" fmla="*/ 154 h 154"/>
                <a:gd name="T14" fmla="*/ 0 w 58"/>
                <a:gd name="T15" fmla="*/ 138 h 154"/>
                <a:gd name="T16" fmla="*/ 16 w 58"/>
                <a:gd name="T17" fmla="*/ 101 h 154"/>
                <a:gd name="T18" fmla="*/ 22 w 58"/>
                <a:gd name="T19" fmla="*/ 61 h 154"/>
                <a:gd name="T20" fmla="*/ 0 w 58"/>
                <a:gd name="T21" fmla="*/ 61 h 154"/>
                <a:gd name="T22" fmla="*/ 0 w 5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54">
                  <a:moveTo>
                    <a:pt x="0" y="0"/>
                  </a:moveTo>
                  <a:lnTo>
                    <a:pt x="58" y="0"/>
                  </a:lnTo>
                  <a:lnTo>
                    <a:pt x="58" y="35"/>
                  </a:lnTo>
                  <a:lnTo>
                    <a:pt x="56" y="71"/>
                  </a:lnTo>
                  <a:lnTo>
                    <a:pt x="50" y="103"/>
                  </a:lnTo>
                  <a:lnTo>
                    <a:pt x="42" y="131"/>
                  </a:lnTo>
                  <a:lnTo>
                    <a:pt x="30" y="154"/>
                  </a:lnTo>
                  <a:lnTo>
                    <a:pt x="0" y="138"/>
                  </a:lnTo>
                  <a:lnTo>
                    <a:pt x="16" y="101"/>
                  </a:lnTo>
                  <a:lnTo>
                    <a:pt x="22"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33" name="Freeform 54"/>
            <p:cNvSpPr>
              <a:spLocks/>
            </p:cNvSpPr>
            <p:nvPr userDrawn="1"/>
          </p:nvSpPr>
          <p:spPr bwMode="auto">
            <a:xfrm>
              <a:off x="6661150" y="2152650"/>
              <a:ext cx="177800" cy="241300"/>
            </a:xfrm>
            <a:custGeom>
              <a:avLst/>
              <a:gdLst>
                <a:gd name="T0" fmla="*/ 170 w 224"/>
                <a:gd name="T1" fmla="*/ 8 h 303"/>
                <a:gd name="T2" fmla="*/ 216 w 224"/>
                <a:gd name="T3" fmla="*/ 30 h 303"/>
                <a:gd name="T4" fmla="*/ 160 w 224"/>
                <a:gd name="T5" fmla="*/ 49 h 303"/>
                <a:gd name="T6" fmla="*/ 117 w 224"/>
                <a:gd name="T7" fmla="*/ 43 h 303"/>
                <a:gd name="T8" fmla="*/ 77 w 224"/>
                <a:gd name="T9" fmla="*/ 51 h 303"/>
                <a:gd name="T10" fmla="*/ 65 w 224"/>
                <a:gd name="T11" fmla="*/ 63 h 303"/>
                <a:gd name="T12" fmla="*/ 61 w 224"/>
                <a:gd name="T13" fmla="*/ 83 h 303"/>
                <a:gd name="T14" fmla="*/ 67 w 224"/>
                <a:gd name="T15" fmla="*/ 103 h 303"/>
                <a:gd name="T16" fmla="*/ 79 w 224"/>
                <a:gd name="T17" fmla="*/ 111 h 303"/>
                <a:gd name="T18" fmla="*/ 97 w 224"/>
                <a:gd name="T19" fmla="*/ 119 h 303"/>
                <a:gd name="T20" fmla="*/ 182 w 224"/>
                <a:gd name="T21" fmla="*/ 148 h 303"/>
                <a:gd name="T22" fmla="*/ 218 w 224"/>
                <a:gd name="T23" fmla="*/ 188 h 303"/>
                <a:gd name="T24" fmla="*/ 220 w 224"/>
                <a:gd name="T25" fmla="*/ 240 h 303"/>
                <a:gd name="T26" fmla="*/ 194 w 224"/>
                <a:gd name="T27" fmla="*/ 279 h 303"/>
                <a:gd name="T28" fmla="*/ 144 w 224"/>
                <a:gd name="T29" fmla="*/ 301 h 303"/>
                <a:gd name="T30" fmla="*/ 79 w 224"/>
                <a:gd name="T31" fmla="*/ 301 h 303"/>
                <a:gd name="T32" fmla="*/ 24 w 224"/>
                <a:gd name="T33" fmla="*/ 281 h 303"/>
                <a:gd name="T34" fmla="*/ 24 w 224"/>
                <a:gd name="T35" fmla="*/ 230 h 303"/>
                <a:gd name="T36" fmla="*/ 65 w 224"/>
                <a:gd name="T37" fmla="*/ 251 h 303"/>
                <a:gd name="T38" fmla="*/ 113 w 224"/>
                <a:gd name="T39" fmla="*/ 259 h 303"/>
                <a:gd name="T40" fmla="*/ 156 w 224"/>
                <a:gd name="T41" fmla="*/ 249 h 303"/>
                <a:gd name="T42" fmla="*/ 172 w 224"/>
                <a:gd name="T43" fmla="*/ 216 h 303"/>
                <a:gd name="T44" fmla="*/ 168 w 224"/>
                <a:gd name="T45" fmla="*/ 198 h 303"/>
                <a:gd name="T46" fmla="*/ 156 w 224"/>
                <a:gd name="T47" fmla="*/ 186 h 303"/>
                <a:gd name="T48" fmla="*/ 135 w 224"/>
                <a:gd name="T49" fmla="*/ 176 h 303"/>
                <a:gd name="T50" fmla="*/ 49 w 224"/>
                <a:gd name="T51" fmla="*/ 148 h 303"/>
                <a:gd name="T52" fmla="*/ 14 w 224"/>
                <a:gd name="T53" fmla="*/ 109 h 303"/>
                <a:gd name="T54" fmla="*/ 12 w 224"/>
                <a:gd name="T55" fmla="*/ 63 h 303"/>
                <a:gd name="T56" fmla="*/ 24 w 224"/>
                <a:gd name="T57" fmla="*/ 37 h 303"/>
                <a:gd name="T58" fmla="*/ 41 w 224"/>
                <a:gd name="T59" fmla="*/ 20 h 303"/>
                <a:gd name="T60" fmla="*/ 75 w 224"/>
                <a:gd name="T61" fmla="*/ 6 h 303"/>
                <a:gd name="T62" fmla="*/ 117 w 224"/>
                <a:gd name="T6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303">
                  <a:moveTo>
                    <a:pt x="117" y="0"/>
                  </a:moveTo>
                  <a:lnTo>
                    <a:pt x="170" y="8"/>
                  </a:lnTo>
                  <a:lnTo>
                    <a:pt x="196" y="16"/>
                  </a:lnTo>
                  <a:lnTo>
                    <a:pt x="216" y="30"/>
                  </a:lnTo>
                  <a:lnTo>
                    <a:pt x="198" y="65"/>
                  </a:lnTo>
                  <a:lnTo>
                    <a:pt x="160" y="49"/>
                  </a:lnTo>
                  <a:lnTo>
                    <a:pt x="140" y="43"/>
                  </a:lnTo>
                  <a:lnTo>
                    <a:pt x="117" y="43"/>
                  </a:lnTo>
                  <a:lnTo>
                    <a:pt x="95" y="45"/>
                  </a:lnTo>
                  <a:lnTo>
                    <a:pt x="77" y="51"/>
                  </a:lnTo>
                  <a:lnTo>
                    <a:pt x="69" y="57"/>
                  </a:lnTo>
                  <a:lnTo>
                    <a:pt x="65" y="63"/>
                  </a:lnTo>
                  <a:lnTo>
                    <a:pt x="61" y="73"/>
                  </a:lnTo>
                  <a:lnTo>
                    <a:pt x="61" y="83"/>
                  </a:lnTo>
                  <a:lnTo>
                    <a:pt x="63" y="93"/>
                  </a:lnTo>
                  <a:lnTo>
                    <a:pt x="67" y="103"/>
                  </a:lnTo>
                  <a:lnTo>
                    <a:pt x="71" y="107"/>
                  </a:lnTo>
                  <a:lnTo>
                    <a:pt x="79" y="111"/>
                  </a:lnTo>
                  <a:lnTo>
                    <a:pt x="87" y="115"/>
                  </a:lnTo>
                  <a:lnTo>
                    <a:pt x="97" y="119"/>
                  </a:lnTo>
                  <a:lnTo>
                    <a:pt x="150" y="135"/>
                  </a:lnTo>
                  <a:lnTo>
                    <a:pt x="182" y="148"/>
                  </a:lnTo>
                  <a:lnTo>
                    <a:pt x="206" y="166"/>
                  </a:lnTo>
                  <a:lnTo>
                    <a:pt x="218" y="188"/>
                  </a:lnTo>
                  <a:lnTo>
                    <a:pt x="224" y="214"/>
                  </a:lnTo>
                  <a:lnTo>
                    <a:pt x="220" y="240"/>
                  </a:lnTo>
                  <a:lnTo>
                    <a:pt x="210" y="259"/>
                  </a:lnTo>
                  <a:lnTo>
                    <a:pt x="194" y="279"/>
                  </a:lnTo>
                  <a:lnTo>
                    <a:pt x="172" y="293"/>
                  </a:lnTo>
                  <a:lnTo>
                    <a:pt x="144" y="301"/>
                  </a:lnTo>
                  <a:lnTo>
                    <a:pt x="113" y="303"/>
                  </a:lnTo>
                  <a:lnTo>
                    <a:pt x="79" y="301"/>
                  </a:lnTo>
                  <a:lnTo>
                    <a:pt x="49" y="293"/>
                  </a:lnTo>
                  <a:lnTo>
                    <a:pt x="24" y="281"/>
                  </a:lnTo>
                  <a:lnTo>
                    <a:pt x="0" y="265"/>
                  </a:lnTo>
                  <a:lnTo>
                    <a:pt x="24" y="230"/>
                  </a:lnTo>
                  <a:lnTo>
                    <a:pt x="43" y="242"/>
                  </a:lnTo>
                  <a:lnTo>
                    <a:pt x="65"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1" y="28"/>
                  </a:lnTo>
                  <a:lnTo>
                    <a:pt x="41" y="20"/>
                  </a:lnTo>
                  <a:lnTo>
                    <a:pt x="55" y="12"/>
                  </a:lnTo>
                  <a:lnTo>
                    <a:pt x="75"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34" name="Freeform 55"/>
            <p:cNvSpPr>
              <a:spLocks noEditPoints="1"/>
            </p:cNvSpPr>
            <p:nvPr userDrawn="1"/>
          </p:nvSpPr>
          <p:spPr bwMode="auto">
            <a:xfrm>
              <a:off x="6994525" y="2068513"/>
              <a:ext cx="42863" cy="319087"/>
            </a:xfrm>
            <a:custGeom>
              <a:avLst/>
              <a:gdLst>
                <a:gd name="T0" fmla="*/ 2 w 53"/>
                <a:gd name="T1" fmla="*/ 115 h 402"/>
                <a:gd name="T2" fmla="*/ 53 w 53"/>
                <a:gd name="T3" fmla="*/ 115 h 402"/>
                <a:gd name="T4" fmla="*/ 53 w 53"/>
                <a:gd name="T5" fmla="*/ 402 h 402"/>
                <a:gd name="T6" fmla="*/ 2 w 53"/>
                <a:gd name="T7" fmla="*/ 402 h 402"/>
                <a:gd name="T8" fmla="*/ 2 w 53"/>
                <a:gd name="T9" fmla="*/ 115 h 402"/>
                <a:gd name="T10" fmla="*/ 0 w 53"/>
                <a:gd name="T11" fmla="*/ 0 h 402"/>
                <a:gd name="T12" fmla="*/ 53 w 53"/>
                <a:gd name="T13" fmla="*/ 0 h 402"/>
                <a:gd name="T14" fmla="*/ 53 w 53"/>
                <a:gd name="T15" fmla="*/ 57 h 402"/>
                <a:gd name="T16" fmla="*/ 0 w 53"/>
                <a:gd name="T17" fmla="*/ 57 h 402"/>
                <a:gd name="T18" fmla="*/ 0 w 53"/>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02">
                  <a:moveTo>
                    <a:pt x="2" y="115"/>
                  </a:moveTo>
                  <a:lnTo>
                    <a:pt x="53" y="115"/>
                  </a:lnTo>
                  <a:lnTo>
                    <a:pt x="53" y="402"/>
                  </a:lnTo>
                  <a:lnTo>
                    <a:pt x="2" y="402"/>
                  </a:lnTo>
                  <a:lnTo>
                    <a:pt x="2" y="115"/>
                  </a:lnTo>
                  <a:close/>
                  <a:moveTo>
                    <a:pt x="0" y="0"/>
                  </a:moveTo>
                  <a:lnTo>
                    <a:pt x="53" y="0"/>
                  </a:lnTo>
                  <a:lnTo>
                    <a:pt x="53"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35" name="Freeform 56"/>
            <p:cNvSpPr>
              <a:spLocks/>
            </p:cNvSpPr>
            <p:nvPr userDrawn="1"/>
          </p:nvSpPr>
          <p:spPr bwMode="auto">
            <a:xfrm>
              <a:off x="7104063" y="2152650"/>
              <a:ext cx="200025" cy="234950"/>
            </a:xfrm>
            <a:custGeom>
              <a:avLst/>
              <a:gdLst>
                <a:gd name="T0" fmla="*/ 148 w 251"/>
                <a:gd name="T1" fmla="*/ 0 h 295"/>
                <a:gd name="T2" fmla="*/ 178 w 251"/>
                <a:gd name="T3" fmla="*/ 4 h 295"/>
                <a:gd name="T4" fmla="*/ 204 w 251"/>
                <a:gd name="T5" fmla="*/ 12 h 295"/>
                <a:gd name="T6" fmla="*/ 224 w 251"/>
                <a:gd name="T7" fmla="*/ 28 h 295"/>
                <a:gd name="T8" fmla="*/ 239 w 251"/>
                <a:gd name="T9" fmla="*/ 49 h 295"/>
                <a:gd name="T10" fmla="*/ 247 w 251"/>
                <a:gd name="T11" fmla="*/ 77 h 295"/>
                <a:gd name="T12" fmla="*/ 251 w 251"/>
                <a:gd name="T13" fmla="*/ 111 h 295"/>
                <a:gd name="T14" fmla="*/ 251 w 251"/>
                <a:gd name="T15" fmla="*/ 295 h 295"/>
                <a:gd name="T16" fmla="*/ 200 w 251"/>
                <a:gd name="T17" fmla="*/ 295 h 295"/>
                <a:gd name="T18" fmla="*/ 200 w 251"/>
                <a:gd name="T19" fmla="*/ 117 h 295"/>
                <a:gd name="T20" fmla="*/ 198 w 251"/>
                <a:gd name="T21" fmla="*/ 93 h 295"/>
                <a:gd name="T22" fmla="*/ 192 w 251"/>
                <a:gd name="T23" fmla="*/ 75 h 295"/>
                <a:gd name="T24" fmla="*/ 184 w 251"/>
                <a:gd name="T25" fmla="*/ 61 h 295"/>
                <a:gd name="T26" fmla="*/ 172 w 251"/>
                <a:gd name="T27" fmla="*/ 51 h 295"/>
                <a:gd name="T28" fmla="*/ 156 w 251"/>
                <a:gd name="T29" fmla="*/ 45 h 295"/>
                <a:gd name="T30" fmla="*/ 136 w 251"/>
                <a:gd name="T31" fmla="*/ 43 h 295"/>
                <a:gd name="T32" fmla="*/ 113 w 251"/>
                <a:gd name="T33" fmla="*/ 47 h 295"/>
                <a:gd name="T34" fmla="*/ 91 w 251"/>
                <a:gd name="T35" fmla="*/ 55 h 295"/>
                <a:gd name="T36" fmla="*/ 75 w 251"/>
                <a:gd name="T37" fmla="*/ 69 h 295"/>
                <a:gd name="T38" fmla="*/ 61 w 251"/>
                <a:gd name="T39" fmla="*/ 89 h 295"/>
                <a:gd name="T40" fmla="*/ 53 w 251"/>
                <a:gd name="T41" fmla="*/ 113 h 295"/>
                <a:gd name="T42" fmla="*/ 51 w 251"/>
                <a:gd name="T43" fmla="*/ 142 h 295"/>
                <a:gd name="T44" fmla="*/ 51 w 251"/>
                <a:gd name="T45" fmla="*/ 295 h 295"/>
                <a:gd name="T46" fmla="*/ 0 w 251"/>
                <a:gd name="T47" fmla="*/ 295 h 295"/>
                <a:gd name="T48" fmla="*/ 0 w 251"/>
                <a:gd name="T49" fmla="*/ 8 h 295"/>
                <a:gd name="T50" fmla="*/ 25 w 251"/>
                <a:gd name="T51" fmla="*/ 8 h 295"/>
                <a:gd name="T52" fmla="*/ 35 w 251"/>
                <a:gd name="T53" fmla="*/ 8 h 295"/>
                <a:gd name="T54" fmla="*/ 41 w 251"/>
                <a:gd name="T55" fmla="*/ 10 h 295"/>
                <a:gd name="T56" fmla="*/ 45 w 251"/>
                <a:gd name="T57" fmla="*/ 16 h 295"/>
                <a:gd name="T58" fmla="*/ 49 w 251"/>
                <a:gd name="T59" fmla="*/ 20 h 295"/>
                <a:gd name="T60" fmla="*/ 49 w 251"/>
                <a:gd name="T61" fmla="*/ 28 h 295"/>
                <a:gd name="T62" fmla="*/ 49 w 251"/>
                <a:gd name="T63" fmla="*/ 51 h 295"/>
                <a:gd name="T64" fmla="*/ 65 w 251"/>
                <a:gd name="T65" fmla="*/ 30 h 295"/>
                <a:gd name="T66" fmla="*/ 89 w 251"/>
                <a:gd name="T67" fmla="*/ 14 h 295"/>
                <a:gd name="T68" fmla="*/ 117 w 251"/>
                <a:gd name="T69" fmla="*/ 4 h 295"/>
                <a:gd name="T70" fmla="*/ 148 w 251"/>
                <a:gd name="T7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295">
                  <a:moveTo>
                    <a:pt x="148" y="0"/>
                  </a:moveTo>
                  <a:lnTo>
                    <a:pt x="178" y="4"/>
                  </a:lnTo>
                  <a:lnTo>
                    <a:pt x="204" y="12"/>
                  </a:lnTo>
                  <a:lnTo>
                    <a:pt x="224" y="28"/>
                  </a:lnTo>
                  <a:lnTo>
                    <a:pt x="239" y="49"/>
                  </a:lnTo>
                  <a:lnTo>
                    <a:pt x="247" y="77"/>
                  </a:lnTo>
                  <a:lnTo>
                    <a:pt x="251" y="111"/>
                  </a:lnTo>
                  <a:lnTo>
                    <a:pt x="251" y="295"/>
                  </a:lnTo>
                  <a:lnTo>
                    <a:pt x="200" y="295"/>
                  </a:lnTo>
                  <a:lnTo>
                    <a:pt x="200" y="117"/>
                  </a:lnTo>
                  <a:lnTo>
                    <a:pt x="198" y="93"/>
                  </a:lnTo>
                  <a:lnTo>
                    <a:pt x="192" y="75"/>
                  </a:lnTo>
                  <a:lnTo>
                    <a:pt x="184" y="61"/>
                  </a:lnTo>
                  <a:lnTo>
                    <a:pt x="172" y="51"/>
                  </a:lnTo>
                  <a:lnTo>
                    <a:pt x="156" y="45"/>
                  </a:lnTo>
                  <a:lnTo>
                    <a:pt x="136" y="43"/>
                  </a:lnTo>
                  <a:lnTo>
                    <a:pt x="113" y="47"/>
                  </a:lnTo>
                  <a:lnTo>
                    <a:pt x="91" y="55"/>
                  </a:lnTo>
                  <a:lnTo>
                    <a:pt x="75" y="69"/>
                  </a:lnTo>
                  <a:lnTo>
                    <a:pt x="61" y="89"/>
                  </a:lnTo>
                  <a:lnTo>
                    <a:pt x="53" y="113"/>
                  </a:lnTo>
                  <a:lnTo>
                    <a:pt x="51" y="142"/>
                  </a:lnTo>
                  <a:lnTo>
                    <a:pt x="51" y="295"/>
                  </a:lnTo>
                  <a:lnTo>
                    <a:pt x="0" y="295"/>
                  </a:lnTo>
                  <a:lnTo>
                    <a:pt x="0" y="8"/>
                  </a:lnTo>
                  <a:lnTo>
                    <a:pt x="25" y="8"/>
                  </a:lnTo>
                  <a:lnTo>
                    <a:pt x="35" y="8"/>
                  </a:lnTo>
                  <a:lnTo>
                    <a:pt x="41" y="10"/>
                  </a:lnTo>
                  <a:lnTo>
                    <a:pt x="45" y="16"/>
                  </a:lnTo>
                  <a:lnTo>
                    <a:pt x="49" y="20"/>
                  </a:lnTo>
                  <a:lnTo>
                    <a:pt x="49" y="28"/>
                  </a:lnTo>
                  <a:lnTo>
                    <a:pt x="49" y="51"/>
                  </a:lnTo>
                  <a:lnTo>
                    <a:pt x="65" y="30"/>
                  </a:lnTo>
                  <a:lnTo>
                    <a:pt x="89" y="14"/>
                  </a:lnTo>
                  <a:lnTo>
                    <a:pt x="117" y="4"/>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36" name="Freeform 57"/>
            <p:cNvSpPr>
              <a:spLocks/>
            </p:cNvSpPr>
            <p:nvPr userDrawn="1"/>
          </p:nvSpPr>
          <p:spPr bwMode="auto">
            <a:xfrm>
              <a:off x="7348538" y="2152650"/>
              <a:ext cx="176213" cy="241300"/>
            </a:xfrm>
            <a:custGeom>
              <a:avLst/>
              <a:gdLst>
                <a:gd name="T0" fmla="*/ 143 w 222"/>
                <a:gd name="T1" fmla="*/ 2 h 303"/>
                <a:gd name="T2" fmla="*/ 194 w 222"/>
                <a:gd name="T3" fmla="*/ 16 h 303"/>
                <a:gd name="T4" fmla="*/ 196 w 222"/>
                <a:gd name="T5" fmla="*/ 65 h 303"/>
                <a:gd name="T6" fmla="*/ 141 w 222"/>
                <a:gd name="T7" fmla="*/ 43 h 303"/>
                <a:gd name="T8" fmla="*/ 95 w 222"/>
                <a:gd name="T9" fmla="*/ 45 h 303"/>
                <a:gd name="T10" fmla="*/ 69 w 222"/>
                <a:gd name="T11" fmla="*/ 57 h 303"/>
                <a:gd name="T12" fmla="*/ 61 w 222"/>
                <a:gd name="T13" fmla="*/ 73 h 303"/>
                <a:gd name="T14" fmla="*/ 61 w 222"/>
                <a:gd name="T15" fmla="*/ 93 h 303"/>
                <a:gd name="T16" fmla="*/ 71 w 222"/>
                <a:gd name="T17" fmla="*/ 107 h 303"/>
                <a:gd name="T18" fmla="*/ 87 w 222"/>
                <a:gd name="T19" fmla="*/ 115 h 303"/>
                <a:gd name="T20" fmla="*/ 150 w 222"/>
                <a:gd name="T21" fmla="*/ 135 h 303"/>
                <a:gd name="T22" fmla="*/ 206 w 222"/>
                <a:gd name="T23" fmla="*/ 166 h 303"/>
                <a:gd name="T24" fmla="*/ 222 w 222"/>
                <a:gd name="T25" fmla="*/ 214 h 303"/>
                <a:gd name="T26" fmla="*/ 210 w 222"/>
                <a:gd name="T27" fmla="*/ 259 h 303"/>
                <a:gd name="T28" fmla="*/ 172 w 222"/>
                <a:gd name="T29" fmla="*/ 293 h 303"/>
                <a:gd name="T30" fmla="*/ 113 w 222"/>
                <a:gd name="T31" fmla="*/ 303 h 303"/>
                <a:gd name="T32" fmla="*/ 49 w 222"/>
                <a:gd name="T33" fmla="*/ 293 h 303"/>
                <a:gd name="T34" fmla="*/ 0 w 222"/>
                <a:gd name="T35" fmla="*/ 265 h 303"/>
                <a:gd name="T36" fmla="*/ 43 w 222"/>
                <a:gd name="T37" fmla="*/ 242 h 303"/>
                <a:gd name="T38" fmla="*/ 87 w 222"/>
                <a:gd name="T39" fmla="*/ 257 h 303"/>
                <a:gd name="T40" fmla="*/ 137 w 222"/>
                <a:gd name="T41" fmla="*/ 257 h 303"/>
                <a:gd name="T42" fmla="*/ 168 w 222"/>
                <a:gd name="T43" fmla="*/ 236 h 303"/>
                <a:gd name="T44" fmla="*/ 170 w 222"/>
                <a:gd name="T45" fmla="*/ 206 h 303"/>
                <a:gd name="T46" fmla="*/ 164 w 222"/>
                <a:gd name="T47" fmla="*/ 192 h 303"/>
                <a:gd name="T48" fmla="*/ 146 w 222"/>
                <a:gd name="T49" fmla="*/ 182 h 303"/>
                <a:gd name="T50" fmla="*/ 81 w 222"/>
                <a:gd name="T51" fmla="*/ 160 h 303"/>
                <a:gd name="T52" fmla="*/ 28 w 222"/>
                <a:gd name="T53" fmla="*/ 131 h 303"/>
                <a:gd name="T54" fmla="*/ 10 w 222"/>
                <a:gd name="T55" fmla="*/ 83 h 303"/>
                <a:gd name="T56" fmla="*/ 18 w 222"/>
                <a:gd name="T57" fmla="*/ 47 h 303"/>
                <a:gd name="T58" fmla="*/ 32 w 222"/>
                <a:gd name="T59" fmla="*/ 28 h 303"/>
                <a:gd name="T60" fmla="*/ 55 w 222"/>
                <a:gd name="T61" fmla="*/ 12 h 303"/>
                <a:gd name="T62" fmla="*/ 95 w 222"/>
                <a:gd name="T63"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3">
                  <a:moveTo>
                    <a:pt x="117" y="0"/>
                  </a:moveTo>
                  <a:lnTo>
                    <a:pt x="143" y="2"/>
                  </a:lnTo>
                  <a:lnTo>
                    <a:pt x="170" y="8"/>
                  </a:lnTo>
                  <a:lnTo>
                    <a:pt x="194" y="16"/>
                  </a:lnTo>
                  <a:lnTo>
                    <a:pt x="216" y="30"/>
                  </a:lnTo>
                  <a:lnTo>
                    <a:pt x="196" y="65"/>
                  </a:lnTo>
                  <a:lnTo>
                    <a:pt x="160" y="49"/>
                  </a:lnTo>
                  <a:lnTo>
                    <a:pt x="141" y="43"/>
                  </a:lnTo>
                  <a:lnTo>
                    <a:pt x="117" y="43"/>
                  </a:lnTo>
                  <a:lnTo>
                    <a:pt x="95" y="45"/>
                  </a:lnTo>
                  <a:lnTo>
                    <a:pt x="77" y="51"/>
                  </a:lnTo>
                  <a:lnTo>
                    <a:pt x="69" y="57"/>
                  </a:lnTo>
                  <a:lnTo>
                    <a:pt x="65" y="63"/>
                  </a:lnTo>
                  <a:lnTo>
                    <a:pt x="61" y="73"/>
                  </a:lnTo>
                  <a:lnTo>
                    <a:pt x="61" y="83"/>
                  </a:lnTo>
                  <a:lnTo>
                    <a:pt x="61" y="93"/>
                  </a:lnTo>
                  <a:lnTo>
                    <a:pt x="67" y="103"/>
                  </a:lnTo>
                  <a:lnTo>
                    <a:pt x="71" y="107"/>
                  </a:lnTo>
                  <a:lnTo>
                    <a:pt x="77" y="111"/>
                  </a:lnTo>
                  <a:lnTo>
                    <a:pt x="87" y="115"/>
                  </a:lnTo>
                  <a:lnTo>
                    <a:pt x="97" y="119"/>
                  </a:lnTo>
                  <a:lnTo>
                    <a:pt x="150" y="135"/>
                  </a:lnTo>
                  <a:lnTo>
                    <a:pt x="182" y="148"/>
                  </a:lnTo>
                  <a:lnTo>
                    <a:pt x="206" y="166"/>
                  </a:lnTo>
                  <a:lnTo>
                    <a:pt x="218" y="188"/>
                  </a:lnTo>
                  <a:lnTo>
                    <a:pt x="222" y="214"/>
                  </a:lnTo>
                  <a:lnTo>
                    <a:pt x="220" y="240"/>
                  </a:lnTo>
                  <a:lnTo>
                    <a:pt x="210" y="259"/>
                  </a:lnTo>
                  <a:lnTo>
                    <a:pt x="194" y="279"/>
                  </a:lnTo>
                  <a:lnTo>
                    <a:pt x="172" y="293"/>
                  </a:lnTo>
                  <a:lnTo>
                    <a:pt x="145" y="301"/>
                  </a:lnTo>
                  <a:lnTo>
                    <a:pt x="113" y="303"/>
                  </a:lnTo>
                  <a:lnTo>
                    <a:pt x="79" y="301"/>
                  </a:lnTo>
                  <a:lnTo>
                    <a:pt x="49" y="293"/>
                  </a:lnTo>
                  <a:lnTo>
                    <a:pt x="24" y="281"/>
                  </a:lnTo>
                  <a:lnTo>
                    <a:pt x="0" y="265"/>
                  </a:lnTo>
                  <a:lnTo>
                    <a:pt x="24" y="230"/>
                  </a:lnTo>
                  <a:lnTo>
                    <a:pt x="43" y="242"/>
                  </a:lnTo>
                  <a:lnTo>
                    <a:pt x="63"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2" y="28"/>
                  </a:lnTo>
                  <a:lnTo>
                    <a:pt x="39" y="20"/>
                  </a:lnTo>
                  <a:lnTo>
                    <a:pt x="55" y="12"/>
                  </a:lnTo>
                  <a:lnTo>
                    <a:pt x="73"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37" name="Freeform 58"/>
            <p:cNvSpPr>
              <a:spLocks noEditPoints="1"/>
            </p:cNvSpPr>
            <p:nvPr userDrawn="1"/>
          </p:nvSpPr>
          <p:spPr bwMode="auto">
            <a:xfrm>
              <a:off x="7575550" y="2068513"/>
              <a:ext cx="42863" cy="319087"/>
            </a:xfrm>
            <a:custGeom>
              <a:avLst/>
              <a:gdLst>
                <a:gd name="T0" fmla="*/ 2 w 54"/>
                <a:gd name="T1" fmla="*/ 115 h 402"/>
                <a:gd name="T2" fmla="*/ 54 w 54"/>
                <a:gd name="T3" fmla="*/ 115 h 402"/>
                <a:gd name="T4" fmla="*/ 54 w 54"/>
                <a:gd name="T5" fmla="*/ 402 h 402"/>
                <a:gd name="T6" fmla="*/ 2 w 54"/>
                <a:gd name="T7" fmla="*/ 402 h 402"/>
                <a:gd name="T8" fmla="*/ 2 w 54"/>
                <a:gd name="T9" fmla="*/ 115 h 402"/>
                <a:gd name="T10" fmla="*/ 0 w 54"/>
                <a:gd name="T11" fmla="*/ 0 h 402"/>
                <a:gd name="T12" fmla="*/ 54 w 54"/>
                <a:gd name="T13" fmla="*/ 0 h 402"/>
                <a:gd name="T14" fmla="*/ 54 w 54"/>
                <a:gd name="T15" fmla="*/ 57 h 402"/>
                <a:gd name="T16" fmla="*/ 0 w 54"/>
                <a:gd name="T17" fmla="*/ 57 h 402"/>
                <a:gd name="T18" fmla="*/ 0 w 54"/>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2">
                  <a:moveTo>
                    <a:pt x="2" y="115"/>
                  </a:moveTo>
                  <a:lnTo>
                    <a:pt x="54" y="115"/>
                  </a:lnTo>
                  <a:lnTo>
                    <a:pt x="54" y="402"/>
                  </a:lnTo>
                  <a:lnTo>
                    <a:pt x="2" y="402"/>
                  </a:lnTo>
                  <a:lnTo>
                    <a:pt x="2" y="115"/>
                  </a:lnTo>
                  <a:close/>
                  <a:moveTo>
                    <a:pt x="0" y="0"/>
                  </a:moveTo>
                  <a:lnTo>
                    <a:pt x="54" y="0"/>
                  </a:lnTo>
                  <a:lnTo>
                    <a:pt x="54"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38" name="Freeform 59"/>
            <p:cNvSpPr>
              <a:spLocks noEditPoints="1"/>
            </p:cNvSpPr>
            <p:nvPr userDrawn="1"/>
          </p:nvSpPr>
          <p:spPr bwMode="auto">
            <a:xfrm>
              <a:off x="7669213" y="2060575"/>
              <a:ext cx="219075" cy="333375"/>
            </a:xfrm>
            <a:custGeom>
              <a:avLst/>
              <a:gdLst>
                <a:gd name="T0" fmla="*/ 141 w 278"/>
                <a:gd name="T1" fmla="*/ 160 h 420"/>
                <a:gd name="T2" fmla="*/ 115 w 278"/>
                <a:gd name="T3" fmla="*/ 164 h 420"/>
                <a:gd name="T4" fmla="*/ 93 w 278"/>
                <a:gd name="T5" fmla="*/ 174 h 420"/>
                <a:gd name="T6" fmla="*/ 77 w 278"/>
                <a:gd name="T7" fmla="*/ 190 h 420"/>
                <a:gd name="T8" fmla="*/ 64 w 278"/>
                <a:gd name="T9" fmla="*/ 210 h 420"/>
                <a:gd name="T10" fmla="*/ 58 w 278"/>
                <a:gd name="T11" fmla="*/ 238 h 420"/>
                <a:gd name="T12" fmla="*/ 54 w 278"/>
                <a:gd name="T13" fmla="*/ 269 h 420"/>
                <a:gd name="T14" fmla="*/ 58 w 278"/>
                <a:gd name="T15" fmla="*/ 301 h 420"/>
                <a:gd name="T16" fmla="*/ 64 w 278"/>
                <a:gd name="T17" fmla="*/ 327 h 420"/>
                <a:gd name="T18" fmla="*/ 77 w 278"/>
                <a:gd name="T19" fmla="*/ 349 h 420"/>
                <a:gd name="T20" fmla="*/ 93 w 278"/>
                <a:gd name="T21" fmla="*/ 365 h 420"/>
                <a:gd name="T22" fmla="*/ 115 w 278"/>
                <a:gd name="T23" fmla="*/ 372 h 420"/>
                <a:gd name="T24" fmla="*/ 141 w 278"/>
                <a:gd name="T25" fmla="*/ 376 h 420"/>
                <a:gd name="T26" fmla="*/ 167 w 278"/>
                <a:gd name="T27" fmla="*/ 372 h 420"/>
                <a:gd name="T28" fmla="*/ 186 w 278"/>
                <a:gd name="T29" fmla="*/ 363 h 420"/>
                <a:gd name="T30" fmla="*/ 204 w 278"/>
                <a:gd name="T31" fmla="*/ 347 h 420"/>
                <a:gd name="T32" fmla="*/ 216 w 278"/>
                <a:gd name="T33" fmla="*/ 325 h 420"/>
                <a:gd name="T34" fmla="*/ 224 w 278"/>
                <a:gd name="T35" fmla="*/ 299 h 420"/>
                <a:gd name="T36" fmla="*/ 226 w 278"/>
                <a:gd name="T37" fmla="*/ 269 h 420"/>
                <a:gd name="T38" fmla="*/ 224 w 278"/>
                <a:gd name="T39" fmla="*/ 236 h 420"/>
                <a:gd name="T40" fmla="*/ 218 w 278"/>
                <a:gd name="T41" fmla="*/ 210 h 420"/>
                <a:gd name="T42" fmla="*/ 204 w 278"/>
                <a:gd name="T43" fmla="*/ 188 h 420"/>
                <a:gd name="T44" fmla="*/ 188 w 278"/>
                <a:gd name="T45" fmla="*/ 174 h 420"/>
                <a:gd name="T46" fmla="*/ 167 w 278"/>
                <a:gd name="T47" fmla="*/ 164 h 420"/>
                <a:gd name="T48" fmla="*/ 141 w 278"/>
                <a:gd name="T49" fmla="*/ 160 h 420"/>
                <a:gd name="T50" fmla="*/ 226 w 278"/>
                <a:gd name="T51" fmla="*/ 0 h 420"/>
                <a:gd name="T52" fmla="*/ 278 w 278"/>
                <a:gd name="T53" fmla="*/ 0 h 420"/>
                <a:gd name="T54" fmla="*/ 278 w 278"/>
                <a:gd name="T55" fmla="*/ 412 h 420"/>
                <a:gd name="T56" fmla="*/ 250 w 278"/>
                <a:gd name="T57" fmla="*/ 412 h 420"/>
                <a:gd name="T58" fmla="*/ 242 w 278"/>
                <a:gd name="T59" fmla="*/ 412 h 420"/>
                <a:gd name="T60" fmla="*/ 236 w 278"/>
                <a:gd name="T61" fmla="*/ 410 h 420"/>
                <a:gd name="T62" fmla="*/ 230 w 278"/>
                <a:gd name="T63" fmla="*/ 406 h 420"/>
                <a:gd name="T64" fmla="*/ 228 w 278"/>
                <a:gd name="T65" fmla="*/ 400 h 420"/>
                <a:gd name="T66" fmla="*/ 226 w 278"/>
                <a:gd name="T67" fmla="*/ 392 h 420"/>
                <a:gd name="T68" fmla="*/ 226 w 278"/>
                <a:gd name="T69" fmla="*/ 370 h 420"/>
                <a:gd name="T70" fmla="*/ 210 w 278"/>
                <a:gd name="T71" fmla="*/ 390 h 420"/>
                <a:gd name="T72" fmla="*/ 188 w 278"/>
                <a:gd name="T73" fmla="*/ 406 h 420"/>
                <a:gd name="T74" fmla="*/ 161 w 278"/>
                <a:gd name="T75" fmla="*/ 416 h 420"/>
                <a:gd name="T76" fmla="*/ 129 w 278"/>
                <a:gd name="T77" fmla="*/ 420 h 420"/>
                <a:gd name="T78" fmla="*/ 99 w 278"/>
                <a:gd name="T79" fmla="*/ 418 h 420"/>
                <a:gd name="T80" fmla="*/ 73 w 278"/>
                <a:gd name="T81" fmla="*/ 410 h 420"/>
                <a:gd name="T82" fmla="*/ 52 w 278"/>
                <a:gd name="T83" fmla="*/ 396 h 420"/>
                <a:gd name="T84" fmla="*/ 34 w 278"/>
                <a:gd name="T85" fmla="*/ 378 h 420"/>
                <a:gd name="T86" fmla="*/ 20 w 278"/>
                <a:gd name="T87" fmla="*/ 357 h 420"/>
                <a:gd name="T88" fmla="*/ 10 w 278"/>
                <a:gd name="T89" fmla="*/ 331 h 420"/>
                <a:gd name="T90" fmla="*/ 2 w 278"/>
                <a:gd name="T91" fmla="*/ 301 h 420"/>
                <a:gd name="T92" fmla="*/ 0 w 278"/>
                <a:gd name="T93" fmla="*/ 269 h 420"/>
                <a:gd name="T94" fmla="*/ 2 w 278"/>
                <a:gd name="T95" fmla="*/ 236 h 420"/>
                <a:gd name="T96" fmla="*/ 10 w 278"/>
                <a:gd name="T97" fmla="*/ 208 h 420"/>
                <a:gd name="T98" fmla="*/ 20 w 278"/>
                <a:gd name="T99" fmla="*/ 182 h 420"/>
                <a:gd name="T100" fmla="*/ 36 w 278"/>
                <a:gd name="T101" fmla="*/ 160 h 420"/>
                <a:gd name="T102" fmla="*/ 54 w 278"/>
                <a:gd name="T103" fmla="*/ 141 h 420"/>
                <a:gd name="T104" fmla="*/ 77 w 278"/>
                <a:gd name="T105" fmla="*/ 129 h 420"/>
                <a:gd name="T106" fmla="*/ 103 w 278"/>
                <a:gd name="T107" fmla="*/ 119 h 420"/>
                <a:gd name="T108" fmla="*/ 133 w 278"/>
                <a:gd name="T109" fmla="*/ 117 h 420"/>
                <a:gd name="T110" fmla="*/ 163 w 278"/>
                <a:gd name="T111" fmla="*/ 121 h 420"/>
                <a:gd name="T112" fmla="*/ 188 w 278"/>
                <a:gd name="T113" fmla="*/ 129 h 420"/>
                <a:gd name="T114" fmla="*/ 208 w 278"/>
                <a:gd name="T115" fmla="*/ 143 h 420"/>
                <a:gd name="T116" fmla="*/ 226 w 278"/>
                <a:gd name="T117" fmla="*/ 162 h 420"/>
                <a:gd name="T118" fmla="*/ 226 w 278"/>
                <a:gd name="T1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420">
                  <a:moveTo>
                    <a:pt x="141" y="160"/>
                  </a:moveTo>
                  <a:lnTo>
                    <a:pt x="115" y="164"/>
                  </a:lnTo>
                  <a:lnTo>
                    <a:pt x="93" y="174"/>
                  </a:lnTo>
                  <a:lnTo>
                    <a:pt x="77" y="190"/>
                  </a:lnTo>
                  <a:lnTo>
                    <a:pt x="64" y="210"/>
                  </a:lnTo>
                  <a:lnTo>
                    <a:pt x="58" y="238"/>
                  </a:lnTo>
                  <a:lnTo>
                    <a:pt x="54" y="269"/>
                  </a:lnTo>
                  <a:lnTo>
                    <a:pt x="58" y="301"/>
                  </a:lnTo>
                  <a:lnTo>
                    <a:pt x="64" y="327"/>
                  </a:lnTo>
                  <a:lnTo>
                    <a:pt x="77" y="349"/>
                  </a:lnTo>
                  <a:lnTo>
                    <a:pt x="93" y="365"/>
                  </a:lnTo>
                  <a:lnTo>
                    <a:pt x="115" y="372"/>
                  </a:lnTo>
                  <a:lnTo>
                    <a:pt x="141" y="376"/>
                  </a:lnTo>
                  <a:lnTo>
                    <a:pt x="167" y="372"/>
                  </a:lnTo>
                  <a:lnTo>
                    <a:pt x="186" y="363"/>
                  </a:lnTo>
                  <a:lnTo>
                    <a:pt x="204" y="347"/>
                  </a:lnTo>
                  <a:lnTo>
                    <a:pt x="216" y="325"/>
                  </a:lnTo>
                  <a:lnTo>
                    <a:pt x="224" y="299"/>
                  </a:lnTo>
                  <a:lnTo>
                    <a:pt x="226" y="269"/>
                  </a:lnTo>
                  <a:lnTo>
                    <a:pt x="224" y="236"/>
                  </a:lnTo>
                  <a:lnTo>
                    <a:pt x="218" y="210"/>
                  </a:lnTo>
                  <a:lnTo>
                    <a:pt x="204" y="188"/>
                  </a:lnTo>
                  <a:lnTo>
                    <a:pt x="188" y="174"/>
                  </a:lnTo>
                  <a:lnTo>
                    <a:pt x="167" y="164"/>
                  </a:lnTo>
                  <a:lnTo>
                    <a:pt x="141" y="160"/>
                  </a:lnTo>
                  <a:close/>
                  <a:moveTo>
                    <a:pt x="226" y="0"/>
                  </a:moveTo>
                  <a:lnTo>
                    <a:pt x="278" y="0"/>
                  </a:lnTo>
                  <a:lnTo>
                    <a:pt x="278" y="412"/>
                  </a:lnTo>
                  <a:lnTo>
                    <a:pt x="250" y="412"/>
                  </a:lnTo>
                  <a:lnTo>
                    <a:pt x="242" y="412"/>
                  </a:lnTo>
                  <a:lnTo>
                    <a:pt x="236" y="410"/>
                  </a:lnTo>
                  <a:lnTo>
                    <a:pt x="230" y="406"/>
                  </a:lnTo>
                  <a:lnTo>
                    <a:pt x="228" y="400"/>
                  </a:lnTo>
                  <a:lnTo>
                    <a:pt x="226" y="392"/>
                  </a:lnTo>
                  <a:lnTo>
                    <a:pt x="226" y="370"/>
                  </a:lnTo>
                  <a:lnTo>
                    <a:pt x="210" y="390"/>
                  </a:lnTo>
                  <a:lnTo>
                    <a:pt x="188" y="406"/>
                  </a:lnTo>
                  <a:lnTo>
                    <a:pt x="161" y="416"/>
                  </a:lnTo>
                  <a:lnTo>
                    <a:pt x="129" y="420"/>
                  </a:lnTo>
                  <a:lnTo>
                    <a:pt x="99" y="418"/>
                  </a:lnTo>
                  <a:lnTo>
                    <a:pt x="73" y="410"/>
                  </a:lnTo>
                  <a:lnTo>
                    <a:pt x="52" y="396"/>
                  </a:lnTo>
                  <a:lnTo>
                    <a:pt x="34" y="378"/>
                  </a:lnTo>
                  <a:lnTo>
                    <a:pt x="20" y="357"/>
                  </a:lnTo>
                  <a:lnTo>
                    <a:pt x="10" y="331"/>
                  </a:lnTo>
                  <a:lnTo>
                    <a:pt x="2" y="301"/>
                  </a:lnTo>
                  <a:lnTo>
                    <a:pt x="0" y="269"/>
                  </a:lnTo>
                  <a:lnTo>
                    <a:pt x="2" y="236"/>
                  </a:lnTo>
                  <a:lnTo>
                    <a:pt x="10" y="208"/>
                  </a:lnTo>
                  <a:lnTo>
                    <a:pt x="20" y="182"/>
                  </a:lnTo>
                  <a:lnTo>
                    <a:pt x="36" y="160"/>
                  </a:lnTo>
                  <a:lnTo>
                    <a:pt x="54" y="141"/>
                  </a:lnTo>
                  <a:lnTo>
                    <a:pt x="77" y="129"/>
                  </a:lnTo>
                  <a:lnTo>
                    <a:pt x="103" y="119"/>
                  </a:lnTo>
                  <a:lnTo>
                    <a:pt x="133" y="117"/>
                  </a:lnTo>
                  <a:lnTo>
                    <a:pt x="163" y="121"/>
                  </a:lnTo>
                  <a:lnTo>
                    <a:pt x="188" y="129"/>
                  </a:lnTo>
                  <a:lnTo>
                    <a:pt x="208" y="143"/>
                  </a:lnTo>
                  <a:lnTo>
                    <a:pt x="226" y="162"/>
                  </a:lnTo>
                  <a:lnTo>
                    <a:pt x="2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39" name="Freeform 60"/>
            <p:cNvSpPr>
              <a:spLocks noEditPoints="1"/>
            </p:cNvSpPr>
            <p:nvPr userDrawn="1"/>
          </p:nvSpPr>
          <p:spPr bwMode="auto">
            <a:xfrm>
              <a:off x="7940675" y="2152650"/>
              <a:ext cx="204788" cy="241300"/>
            </a:xfrm>
            <a:custGeom>
              <a:avLst/>
              <a:gdLst>
                <a:gd name="T0" fmla="*/ 139 w 258"/>
                <a:gd name="T1" fmla="*/ 43 h 303"/>
                <a:gd name="T2" fmla="*/ 117 w 258"/>
                <a:gd name="T3" fmla="*/ 45 h 303"/>
                <a:gd name="T4" fmla="*/ 97 w 258"/>
                <a:gd name="T5" fmla="*/ 51 h 303"/>
                <a:gd name="T6" fmla="*/ 81 w 258"/>
                <a:gd name="T7" fmla="*/ 65 h 303"/>
                <a:gd name="T8" fmla="*/ 67 w 258"/>
                <a:gd name="T9" fmla="*/ 81 h 303"/>
                <a:gd name="T10" fmla="*/ 57 w 258"/>
                <a:gd name="T11" fmla="*/ 101 h 303"/>
                <a:gd name="T12" fmla="*/ 54 w 258"/>
                <a:gd name="T13" fmla="*/ 125 h 303"/>
                <a:gd name="T14" fmla="*/ 208 w 258"/>
                <a:gd name="T15" fmla="*/ 125 h 303"/>
                <a:gd name="T16" fmla="*/ 208 w 258"/>
                <a:gd name="T17" fmla="*/ 121 h 303"/>
                <a:gd name="T18" fmla="*/ 206 w 258"/>
                <a:gd name="T19" fmla="*/ 97 h 303"/>
                <a:gd name="T20" fmla="*/ 200 w 258"/>
                <a:gd name="T21" fmla="*/ 77 h 303"/>
                <a:gd name="T22" fmla="*/ 190 w 258"/>
                <a:gd name="T23" fmla="*/ 63 h 303"/>
                <a:gd name="T24" fmla="*/ 176 w 258"/>
                <a:gd name="T25" fmla="*/ 51 h 303"/>
                <a:gd name="T26" fmla="*/ 161 w 258"/>
                <a:gd name="T27" fmla="*/ 45 h 303"/>
                <a:gd name="T28" fmla="*/ 139 w 258"/>
                <a:gd name="T29" fmla="*/ 43 h 303"/>
                <a:gd name="T30" fmla="*/ 139 w 258"/>
                <a:gd name="T31" fmla="*/ 0 h 303"/>
                <a:gd name="T32" fmla="*/ 166 w 258"/>
                <a:gd name="T33" fmla="*/ 2 h 303"/>
                <a:gd name="T34" fmla="*/ 190 w 258"/>
                <a:gd name="T35" fmla="*/ 10 h 303"/>
                <a:gd name="T36" fmla="*/ 210 w 258"/>
                <a:gd name="T37" fmla="*/ 22 h 303"/>
                <a:gd name="T38" fmla="*/ 226 w 258"/>
                <a:gd name="T39" fmla="*/ 35 h 303"/>
                <a:gd name="T40" fmla="*/ 240 w 258"/>
                <a:gd name="T41" fmla="*/ 55 h 303"/>
                <a:gd name="T42" fmla="*/ 250 w 258"/>
                <a:gd name="T43" fmla="*/ 77 h 303"/>
                <a:gd name="T44" fmla="*/ 256 w 258"/>
                <a:gd name="T45" fmla="*/ 103 h 303"/>
                <a:gd name="T46" fmla="*/ 258 w 258"/>
                <a:gd name="T47" fmla="*/ 131 h 303"/>
                <a:gd name="T48" fmla="*/ 254 w 258"/>
                <a:gd name="T49" fmla="*/ 164 h 303"/>
                <a:gd name="T50" fmla="*/ 52 w 258"/>
                <a:gd name="T51" fmla="*/ 164 h 303"/>
                <a:gd name="T52" fmla="*/ 55 w 258"/>
                <a:gd name="T53" fmla="*/ 192 h 303"/>
                <a:gd name="T54" fmla="*/ 65 w 258"/>
                <a:gd name="T55" fmla="*/ 216 h 303"/>
                <a:gd name="T56" fmla="*/ 79 w 258"/>
                <a:gd name="T57" fmla="*/ 236 h 303"/>
                <a:gd name="T58" fmla="*/ 99 w 258"/>
                <a:gd name="T59" fmla="*/ 248 h 303"/>
                <a:gd name="T60" fmla="*/ 123 w 258"/>
                <a:gd name="T61" fmla="*/ 255 h 303"/>
                <a:gd name="T62" fmla="*/ 151 w 258"/>
                <a:gd name="T63" fmla="*/ 259 h 303"/>
                <a:gd name="T64" fmla="*/ 180 w 258"/>
                <a:gd name="T65" fmla="*/ 255 h 303"/>
                <a:gd name="T66" fmla="*/ 204 w 258"/>
                <a:gd name="T67" fmla="*/ 249 h 303"/>
                <a:gd name="T68" fmla="*/ 224 w 258"/>
                <a:gd name="T69" fmla="*/ 236 h 303"/>
                <a:gd name="T70" fmla="*/ 246 w 258"/>
                <a:gd name="T71" fmla="*/ 269 h 303"/>
                <a:gd name="T72" fmla="*/ 226 w 258"/>
                <a:gd name="T73" fmla="*/ 285 h 303"/>
                <a:gd name="T74" fmla="*/ 202 w 258"/>
                <a:gd name="T75" fmla="*/ 295 h 303"/>
                <a:gd name="T76" fmla="*/ 176 w 258"/>
                <a:gd name="T77" fmla="*/ 301 h 303"/>
                <a:gd name="T78" fmla="*/ 147 w 258"/>
                <a:gd name="T79" fmla="*/ 303 h 303"/>
                <a:gd name="T80" fmla="*/ 115 w 258"/>
                <a:gd name="T81" fmla="*/ 301 h 303"/>
                <a:gd name="T82" fmla="*/ 85 w 258"/>
                <a:gd name="T83" fmla="*/ 293 h 303"/>
                <a:gd name="T84" fmla="*/ 61 w 258"/>
                <a:gd name="T85" fmla="*/ 281 h 303"/>
                <a:gd name="T86" fmla="*/ 40 w 258"/>
                <a:gd name="T87" fmla="*/ 263 h 303"/>
                <a:gd name="T88" fmla="*/ 24 w 258"/>
                <a:gd name="T89" fmla="*/ 242 h 303"/>
                <a:gd name="T90" fmla="*/ 10 w 258"/>
                <a:gd name="T91" fmla="*/ 216 h 303"/>
                <a:gd name="T92" fmla="*/ 2 w 258"/>
                <a:gd name="T93" fmla="*/ 184 h 303"/>
                <a:gd name="T94" fmla="*/ 0 w 258"/>
                <a:gd name="T95" fmla="*/ 148 h 303"/>
                <a:gd name="T96" fmla="*/ 2 w 258"/>
                <a:gd name="T97" fmla="*/ 115 h 303"/>
                <a:gd name="T98" fmla="*/ 10 w 258"/>
                <a:gd name="T99" fmla="*/ 85 h 303"/>
                <a:gd name="T100" fmla="*/ 24 w 258"/>
                <a:gd name="T101" fmla="*/ 59 h 303"/>
                <a:gd name="T102" fmla="*/ 40 w 258"/>
                <a:gd name="T103" fmla="*/ 39 h 303"/>
                <a:gd name="T104" fmla="*/ 59 w 258"/>
                <a:gd name="T105" fmla="*/ 22 h 303"/>
                <a:gd name="T106" fmla="*/ 83 w 258"/>
                <a:gd name="T107" fmla="*/ 10 h 303"/>
                <a:gd name="T108" fmla="*/ 109 w 258"/>
                <a:gd name="T109" fmla="*/ 2 h 303"/>
                <a:gd name="T110" fmla="*/ 139 w 258"/>
                <a:gd name="T11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3">
                  <a:moveTo>
                    <a:pt x="139" y="43"/>
                  </a:moveTo>
                  <a:lnTo>
                    <a:pt x="117" y="45"/>
                  </a:lnTo>
                  <a:lnTo>
                    <a:pt x="97" y="51"/>
                  </a:lnTo>
                  <a:lnTo>
                    <a:pt x="81" y="65"/>
                  </a:lnTo>
                  <a:lnTo>
                    <a:pt x="67" y="81"/>
                  </a:lnTo>
                  <a:lnTo>
                    <a:pt x="57" y="101"/>
                  </a:lnTo>
                  <a:lnTo>
                    <a:pt x="54" y="125"/>
                  </a:lnTo>
                  <a:lnTo>
                    <a:pt x="208" y="125"/>
                  </a:lnTo>
                  <a:lnTo>
                    <a:pt x="208" y="121"/>
                  </a:lnTo>
                  <a:lnTo>
                    <a:pt x="206" y="97"/>
                  </a:lnTo>
                  <a:lnTo>
                    <a:pt x="200" y="77"/>
                  </a:lnTo>
                  <a:lnTo>
                    <a:pt x="190" y="63"/>
                  </a:lnTo>
                  <a:lnTo>
                    <a:pt x="176" y="51"/>
                  </a:lnTo>
                  <a:lnTo>
                    <a:pt x="161" y="45"/>
                  </a:lnTo>
                  <a:lnTo>
                    <a:pt x="139" y="43"/>
                  </a:lnTo>
                  <a:close/>
                  <a:moveTo>
                    <a:pt x="139" y="0"/>
                  </a:moveTo>
                  <a:lnTo>
                    <a:pt x="166" y="2"/>
                  </a:lnTo>
                  <a:lnTo>
                    <a:pt x="190" y="10"/>
                  </a:lnTo>
                  <a:lnTo>
                    <a:pt x="210" y="22"/>
                  </a:lnTo>
                  <a:lnTo>
                    <a:pt x="226" y="35"/>
                  </a:lnTo>
                  <a:lnTo>
                    <a:pt x="240" y="55"/>
                  </a:lnTo>
                  <a:lnTo>
                    <a:pt x="250" y="77"/>
                  </a:lnTo>
                  <a:lnTo>
                    <a:pt x="256" y="103"/>
                  </a:lnTo>
                  <a:lnTo>
                    <a:pt x="258" y="131"/>
                  </a:lnTo>
                  <a:lnTo>
                    <a:pt x="254" y="164"/>
                  </a:lnTo>
                  <a:lnTo>
                    <a:pt x="52" y="164"/>
                  </a:lnTo>
                  <a:lnTo>
                    <a:pt x="55" y="192"/>
                  </a:lnTo>
                  <a:lnTo>
                    <a:pt x="65" y="216"/>
                  </a:lnTo>
                  <a:lnTo>
                    <a:pt x="79" y="236"/>
                  </a:lnTo>
                  <a:lnTo>
                    <a:pt x="99" y="248"/>
                  </a:lnTo>
                  <a:lnTo>
                    <a:pt x="123" y="255"/>
                  </a:lnTo>
                  <a:lnTo>
                    <a:pt x="151" y="259"/>
                  </a:lnTo>
                  <a:lnTo>
                    <a:pt x="180" y="255"/>
                  </a:lnTo>
                  <a:lnTo>
                    <a:pt x="204" y="249"/>
                  </a:lnTo>
                  <a:lnTo>
                    <a:pt x="224" y="236"/>
                  </a:lnTo>
                  <a:lnTo>
                    <a:pt x="246" y="269"/>
                  </a:lnTo>
                  <a:lnTo>
                    <a:pt x="226" y="285"/>
                  </a:lnTo>
                  <a:lnTo>
                    <a:pt x="202" y="295"/>
                  </a:lnTo>
                  <a:lnTo>
                    <a:pt x="176" y="301"/>
                  </a:lnTo>
                  <a:lnTo>
                    <a:pt x="147" y="303"/>
                  </a:lnTo>
                  <a:lnTo>
                    <a:pt x="115" y="301"/>
                  </a:lnTo>
                  <a:lnTo>
                    <a:pt x="85" y="293"/>
                  </a:lnTo>
                  <a:lnTo>
                    <a:pt x="61" y="281"/>
                  </a:lnTo>
                  <a:lnTo>
                    <a:pt x="40" y="263"/>
                  </a:lnTo>
                  <a:lnTo>
                    <a:pt x="24" y="242"/>
                  </a:lnTo>
                  <a:lnTo>
                    <a:pt x="10" y="216"/>
                  </a:lnTo>
                  <a:lnTo>
                    <a:pt x="2" y="184"/>
                  </a:lnTo>
                  <a:lnTo>
                    <a:pt x="0" y="148"/>
                  </a:lnTo>
                  <a:lnTo>
                    <a:pt x="2" y="115"/>
                  </a:lnTo>
                  <a:lnTo>
                    <a:pt x="10" y="85"/>
                  </a:lnTo>
                  <a:lnTo>
                    <a:pt x="24" y="59"/>
                  </a:lnTo>
                  <a:lnTo>
                    <a:pt x="40" y="39"/>
                  </a:lnTo>
                  <a:lnTo>
                    <a:pt x="59" y="22"/>
                  </a:lnTo>
                  <a:lnTo>
                    <a:pt x="83" y="10"/>
                  </a:lnTo>
                  <a:lnTo>
                    <a:pt x="109"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grpSp>
    </p:spTree>
    <p:extLst>
      <p:ext uri="{BB962C8B-B14F-4D97-AF65-F5344CB8AC3E}">
        <p14:creationId xmlns:p14="http://schemas.microsoft.com/office/powerpoint/2010/main" val="4592851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extLst>
              <a:ext uri="{28A0092B-C50C-407E-A947-70E740481C1C}">
                <a14:useLocalDpi xmlns:a14="http://schemas.microsoft.com/office/drawing/2010/main"/>
              </a:ext>
            </a:extLst>
          </a:blip>
          <a:srcRect/>
          <a:stretch>
            <a:fillRect t="-45000" b="-45000"/>
          </a:stretch>
        </a:blipFill>
        <a:effectLst/>
      </p:bgPr>
    </p:bg>
    <p:spTree>
      <p:nvGrpSpPr>
        <p:cNvPr id="1" name=""/>
        <p:cNvGrpSpPr/>
        <p:nvPr/>
      </p:nvGrpSpPr>
      <p:grpSpPr>
        <a:xfrm>
          <a:off x="0" y="0"/>
          <a:ext cx="0" cy="0"/>
          <a:chOff x="0" y="0"/>
          <a:chExt cx="0" cy="0"/>
        </a:xfrm>
      </p:grpSpPr>
      <p:grpSp>
        <p:nvGrpSpPr>
          <p:cNvPr id="19" name="Group 18"/>
          <p:cNvGrpSpPr/>
          <p:nvPr userDrawn="1"/>
        </p:nvGrpSpPr>
        <p:grpSpPr>
          <a:xfrm>
            <a:off x="602395" y="514779"/>
            <a:ext cx="1665592" cy="1097757"/>
            <a:chOff x="451796" y="386081"/>
            <a:chExt cx="1249194" cy="823318"/>
          </a:xfrm>
        </p:grpSpPr>
        <p:sp>
          <p:nvSpPr>
            <p:cNvPr id="2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sp>
          <p:nvSpPr>
            <p:cNvPr id="2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white"/>
                </a:solidFill>
              </a:endParaRPr>
            </a:p>
          </p:txBody>
        </p:sp>
      </p:grpSp>
      <p:sp>
        <p:nvSpPr>
          <p:cNvPr id="2" name="Slide Number Placeholder 1"/>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381642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471952" y="1558460"/>
            <a:ext cx="11248101" cy="4284985"/>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25977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471949" y="1558456"/>
            <a:ext cx="5522451" cy="428024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6197601" y="1558456"/>
            <a:ext cx="5522451" cy="428024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103467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471949" y="1558456"/>
            <a:ext cx="3612371" cy="428024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289817" y="1558456"/>
            <a:ext cx="3612371" cy="428024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8107681" y="1558456"/>
            <a:ext cx="3612371" cy="428024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7690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9043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image" Target="../media/image33.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theme" Target="../theme/theme1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theme" Target="../theme/theme1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image" Target="../media/image36.emf"/><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image" Target="../media/image35.emf"/><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5.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microsoft.com/office/2007/relationships/hdphoto" Target="../media/hdphoto1.wdp"/><Relationship Id="rId4" Type="http://schemas.openxmlformats.org/officeDocument/2006/relationships/slideLayout" Target="../slideLayouts/slideLayout48.xml"/><Relationship Id="rId9"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image" Target="../media/image3.emf"/><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7.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2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5" Type="http://schemas.openxmlformats.org/officeDocument/2006/relationships/image" Target="../media/image32.png"/><Relationship Id="rId4" Type="http://schemas.openxmlformats.org/officeDocument/2006/relationships/image" Target="../media/image3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18172" y="6356350"/>
            <a:ext cx="783772" cy="365125"/>
          </a:xfrm>
          <a:prstGeom prst="rect">
            <a:avLst/>
          </a:prstGeom>
        </p:spPr>
        <p:txBody>
          <a:bodyPr vert="horz" lIns="91440" tIns="45720" rIns="91440" bIns="45720" rtlCol="0" anchor="ctr"/>
          <a:lstStyle>
            <a:lvl1pPr algn="l">
              <a:defRPr sz="1200" b="0" i="0">
                <a:solidFill>
                  <a:schemeClr val="tx1">
                    <a:tint val="75000"/>
                  </a:schemeClr>
                </a:solidFill>
                <a:latin typeface="Arial" charset="0"/>
              </a:defRPr>
            </a:lvl1pPr>
          </a:lstStyle>
          <a:p>
            <a:fld id="{87655156-AA38-4842-9E5E-805E63640FEA}" type="datetime1">
              <a:rPr lang="en-US" smtClean="0"/>
              <a:pPr/>
              <a:t>11/4/19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defRPr>
            </a:lvl1pPr>
          </a:lstStyle>
          <a:p>
            <a:endParaRPr lang="en-US" dirty="0"/>
          </a:p>
        </p:txBody>
      </p:sp>
      <p:sp>
        <p:nvSpPr>
          <p:cNvPr id="6" name="Slide Number Placeholder 5"/>
          <p:cNvSpPr>
            <a:spLocks noGrp="1"/>
          </p:cNvSpPr>
          <p:nvPr>
            <p:ph type="sldNum" sz="quarter" idx="4"/>
          </p:nvPr>
        </p:nvSpPr>
        <p:spPr>
          <a:xfrm>
            <a:off x="10570028" y="6356350"/>
            <a:ext cx="783771"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defRPr>
            </a:lvl1pPr>
          </a:lstStyle>
          <a:p>
            <a:fld id="{2024AA8B-F1EC-D547-99EC-1807C0CD66CE}" type="slidenum">
              <a:rPr lang="en-US" smtClean="0"/>
              <a:pPr/>
              <a:t>‹#›</a:t>
            </a:fld>
            <a:endParaRPr lang="en-US" dirty="0"/>
          </a:p>
        </p:txBody>
      </p:sp>
      <p:cxnSp>
        <p:nvCxnSpPr>
          <p:cNvPr id="8" name="Straight Connector 7"/>
          <p:cNvCxnSpPr/>
          <p:nvPr userDrawn="1"/>
        </p:nvCxnSpPr>
        <p:spPr>
          <a:xfrm>
            <a:off x="10319657" y="6356350"/>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84587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8" r:id="rId4"/>
    <p:sldLayoutId id="2147483650" r:id="rId5"/>
    <p:sldLayoutId id="2147483652" r:id="rId6"/>
    <p:sldLayoutId id="2147483653" r:id="rId7"/>
    <p:sldLayoutId id="2147483656" r:id="rId8"/>
    <p:sldLayoutId id="2147483657" r:id="rId9"/>
    <p:sldLayoutId id="2147483659" r:id="rId10"/>
    <p:sldLayoutId id="2147483821" r:id="rId11"/>
  </p:sldLayoutIdLst>
  <p:hf hdr="0" ftr="0"/>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bg1">
              <a:lumMod val="50000"/>
            </a:schemeClr>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bg1">
              <a:lumMod val="50000"/>
            </a:schemeClr>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bg1">
              <a:lumMod val="50000"/>
            </a:schemeClr>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bg1">
              <a:lumMod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116" y="6345936"/>
            <a:ext cx="12192000" cy="512064"/>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pic>
        <p:nvPicPr>
          <p:cNvPr id="11" name="Picture 2" descr="\\.psf\Home\Desktop\Intel.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986554" y="6440786"/>
            <a:ext cx="485781" cy="32017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a:off x="11624735" y="6432680"/>
            <a:ext cx="3175" cy="316992"/>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07484" y="413507"/>
            <a:ext cx="10972800" cy="1158240"/>
          </a:xfrm>
          <a:prstGeom prst="rect">
            <a:avLst/>
          </a:prstGeom>
        </p:spPr>
        <p:txBody>
          <a:bodyPr vert="horz" lIns="0" tIns="0" rIns="0" bIns="0" rtlCol="0" anchor="t" anchorCtr="0">
            <a:noAutofit/>
          </a:bodyPr>
          <a:lstStyle/>
          <a:p>
            <a:r>
              <a:rPr lang="en-US" dirty="0"/>
              <a:t>28pt Intel Clear Headline</a:t>
            </a:r>
          </a:p>
        </p:txBody>
      </p:sp>
      <p:sp>
        <p:nvSpPr>
          <p:cNvPr id="3" name="Text Placeholder 2"/>
          <p:cNvSpPr>
            <a:spLocks noGrp="1"/>
          </p:cNvSpPr>
          <p:nvPr>
            <p:ph type="body" idx="1"/>
          </p:nvPr>
        </p:nvSpPr>
        <p:spPr>
          <a:xfrm>
            <a:off x="607484" y="1604434"/>
            <a:ext cx="10970683" cy="4567767"/>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bg1"/>
                </a:solidFill>
                <a:latin typeface="+mn-lt"/>
                <a:cs typeface="Intel Clear"/>
              </a:defRPr>
            </a:lvl1pPr>
          </a:lstStyle>
          <a:p>
            <a:pPr defTabSz="609585"/>
            <a:fld id="{EE2556C5-CE8C-6547-B838-EA80C61A4AF7}" type="slidenum">
              <a:rPr lang="en-US" smtClean="0">
                <a:solidFill>
                  <a:prstClr val="white"/>
                </a:solidFill>
              </a:rPr>
              <a:pPr defTabSz="609585"/>
              <a:t>‹#›</a:t>
            </a:fld>
            <a:endParaRPr lang="en-US" dirty="0">
              <a:solidFill>
                <a:prstClr val="white"/>
              </a:solidFill>
            </a:endParaRPr>
          </a:p>
        </p:txBody>
      </p:sp>
    </p:spTree>
    <p:extLst>
      <p:ext uri="{BB962C8B-B14F-4D97-AF65-F5344CB8AC3E}">
        <p14:creationId xmlns:p14="http://schemas.microsoft.com/office/powerpoint/2010/main" val="349281065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85" rtl="0" eaLnBrk="1" latinLnBrk="0" hangingPunct="1">
        <a:lnSpc>
          <a:spcPct val="100000"/>
        </a:lnSpc>
        <a:spcBef>
          <a:spcPct val="0"/>
        </a:spcBef>
        <a:buNone/>
        <a:defRPr sz="3733" b="0" i="0" kern="1200" spc="0" baseline="0">
          <a:solidFill>
            <a:schemeClr val="tx2"/>
          </a:solidFill>
          <a:latin typeface="Intel Clear"/>
          <a:ea typeface="Intel Clear"/>
          <a:cs typeface="Intel Clear"/>
        </a:defRPr>
      </a:lvl1pPr>
    </p:titleStyle>
    <p:body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133"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133"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1867"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C56F9F-E6B2-8E47-A3A1-BA6C88B53653}"/>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1330104" y="6205588"/>
            <a:ext cx="590551" cy="388653"/>
          </a:xfrm>
          <a:prstGeom prst="rect">
            <a:avLst/>
          </a:prstGeom>
        </p:spPr>
      </p:pic>
      <p:pic>
        <p:nvPicPr>
          <p:cNvPr id="4" name="Picture 3">
            <a:extLst>
              <a:ext uri="{FF2B5EF4-FFF2-40B4-BE49-F238E27FC236}">
                <a16:creationId xmlns:a16="http://schemas.microsoft.com/office/drawing/2014/main" id="{C4F80F7F-C347-6A4E-A788-38A20D0F184E}"/>
              </a:ext>
            </a:extLst>
          </p:cNvPr>
          <p:cNvPicPr>
            <a:picLocks noChangeAspect="1"/>
          </p:cNvPicPr>
          <p:nvPr userDrawn="1"/>
        </p:nvPicPr>
        <p:blipFill>
          <a:blip r:embed="rId20"/>
          <a:stretch>
            <a:fillRect/>
          </a:stretch>
        </p:blipFill>
        <p:spPr>
          <a:xfrm>
            <a:off x="271345" y="6330614"/>
            <a:ext cx="1143738" cy="185298"/>
          </a:xfrm>
          <a:prstGeom prst="rect">
            <a:avLst/>
          </a:prstGeom>
        </p:spPr>
      </p:pic>
    </p:spTree>
    <p:extLst>
      <p:ext uri="{BB962C8B-B14F-4D97-AF65-F5344CB8AC3E}">
        <p14:creationId xmlns:p14="http://schemas.microsoft.com/office/powerpoint/2010/main" val="30681215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0CE49-1610-4A33-969B-E1F846F68421}" type="datetimeFigureOut">
              <a:rPr lang="en-US" smtClean="0"/>
              <a:t>11/4/19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86A1C-FD1E-457B-AB4A-05938D9EC345}" type="slidenum">
              <a:rPr lang="en-US" smtClean="0"/>
              <a:t>‹#›</a:t>
            </a:fld>
            <a:endParaRPr lang="en-US"/>
          </a:p>
        </p:txBody>
      </p:sp>
    </p:spTree>
    <p:extLst>
      <p:ext uri="{BB962C8B-B14F-4D97-AF65-F5344CB8AC3E}">
        <p14:creationId xmlns:p14="http://schemas.microsoft.com/office/powerpoint/2010/main" val="144848450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8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9AC47-A423-0B4B-BE59-3688E2419F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7649D7-4656-7947-AD14-BB00CE318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2A6747-79E1-6E43-A8E3-2A5F1A512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89F89-5F89-9940-8953-774CE8FCB349}" type="datetimeFigureOut">
              <a:rPr lang="en-US" smtClean="0"/>
              <a:t>11/4/19</a:t>
            </a:fld>
            <a:endParaRPr lang="en-US"/>
          </a:p>
        </p:txBody>
      </p:sp>
      <p:sp>
        <p:nvSpPr>
          <p:cNvPr id="5" name="Footer Placeholder 4">
            <a:extLst>
              <a:ext uri="{FF2B5EF4-FFF2-40B4-BE49-F238E27FC236}">
                <a16:creationId xmlns:a16="http://schemas.microsoft.com/office/drawing/2014/main" id="{DCA22122-38AE-EB4C-8BFD-C4A5E6BE37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A2B6DF-4FB9-8F4E-896A-57CFED9DD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A3D919-6C78-264B-A827-915FFE50E27F}" type="slidenum">
              <a:rPr lang="en-US" smtClean="0"/>
              <a:t>‹#›</a:t>
            </a:fld>
            <a:endParaRPr lang="en-US"/>
          </a:p>
        </p:txBody>
      </p:sp>
    </p:spTree>
    <p:extLst>
      <p:ext uri="{BB962C8B-B14F-4D97-AF65-F5344CB8AC3E}">
        <p14:creationId xmlns:p14="http://schemas.microsoft.com/office/powerpoint/2010/main" val="3404614102"/>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18172" y="6356350"/>
            <a:ext cx="783772" cy="365125"/>
          </a:xfrm>
          <a:prstGeom prst="rect">
            <a:avLst/>
          </a:prstGeom>
        </p:spPr>
        <p:txBody>
          <a:bodyPr vert="horz" lIns="91440" tIns="45720" rIns="91440" bIns="45720" rtlCol="0" anchor="ctr"/>
          <a:lstStyle>
            <a:lvl1pPr algn="l">
              <a:defRPr sz="1200" b="0" i="0">
                <a:solidFill>
                  <a:schemeClr val="tx1">
                    <a:tint val="75000"/>
                  </a:schemeClr>
                </a:solidFill>
                <a:latin typeface="Arial" charset="0"/>
              </a:defRPr>
            </a:lvl1pPr>
          </a:lstStyle>
          <a:p>
            <a:fld id="{87655156-AA38-4842-9E5E-805E63640FEA}" type="datetime1">
              <a:rPr lang="en-US" smtClean="0"/>
              <a:pPr/>
              <a:t>11/4/19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defRPr>
            </a:lvl1pPr>
          </a:lstStyle>
          <a:p>
            <a:endParaRPr lang="en-US" dirty="0"/>
          </a:p>
        </p:txBody>
      </p:sp>
      <p:sp>
        <p:nvSpPr>
          <p:cNvPr id="6" name="Slide Number Placeholder 5"/>
          <p:cNvSpPr>
            <a:spLocks noGrp="1"/>
          </p:cNvSpPr>
          <p:nvPr>
            <p:ph type="sldNum" sz="quarter" idx="4"/>
          </p:nvPr>
        </p:nvSpPr>
        <p:spPr>
          <a:xfrm>
            <a:off x="10570028" y="6356350"/>
            <a:ext cx="783771"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defRPr>
            </a:lvl1pPr>
          </a:lstStyle>
          <a:p>
            <a:fld id="{2024AA8B-F1EC-D547-99EC-1807C0CD66CE}" type="slidenum">
              <a:rPr lang="en-US" smtClean="0"/>
              <a:pPr/>
              <a:t>‹#›</a:t>
            </a:fld>
            <a:endParaRPr lang="en-US" dirty="0"/>
          </a:p>
        </p:txBody>
      </p:sp>
      <p:cxnSp>
        <p:nvCxnSpPr>
          <p:cNvPr id="8" name="Straight Connector 7"/>
          <p:cNvCxnSpPr/>
          <p:nvPr userDrawn="1"/>
        </p:nvCxnSpPr>
        <p:spPr>
          <a:xfrm>
            <a:off x="10319657" y="6356350"/>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7246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Lst>
  <p:hf hdr="0" ftr="0"/>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b="0" i="0" kern="1200">
          <a:solidFill>
            <a:schemeClr val="bg1">
              <a:lumMod val="50000"/>
            </a:schemeClr>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b="0" i="0" kern="1200">
          <a:solidFill>
            <a:schemeClr val="bg1">
              <a:lumMod val="50000"/>
            </a:schemeClr>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b="0" i="0" kern="1200">
          <a:solidFill>
            <a:schemeClr val="bg1">
              <a:lumMod val="50000"/>
            </a:schemeClr>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b="0" i="0" kern="1200">
          <a:solidFill>
            <a:schemeClr val="bg1">
              <a:lumMod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bwMode="auto">
          <a:xfrm>
            <a:off x="101600" y="1"/>
            <a:ext cx="10769600" cy="8925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Rectangle 3"/>
          <p:cNvSpPr>
            <a:spLocks noGrp="1" noChangeArrowheads="1"/>
          </p:cNvSpPr>
          <p:nvPr>
            <p:ph type="body" idx="1"/>
          </p:nvPr>
        </p:nvSpPr>
        <p:spPr bwMode="auto">
          <a:xfrm>
            <a:off x="101600" y="892508"/>
            <a:ext cx="11988800" cy="59197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6" descr="SNL_Stacked_White.png"/>
          <p:cNvPicPr>
            <a:picLocks noChangeAspect="1"/>
          </p:cNvPicPr>
          <p:nvPr userDrawn="1"/>
        </p:nvPicPr>
        <p:blipFill>
          <a:blip r:embed="rId9" cstate="screen">
            <a:extLst>
              <a:ext uri="{BEBA8EAE-BF5A-486C-A8C5-ECC9F3942E4B}">
                <a14:imgProps xmlns:a14="http://schemas.microsoft.com/office/drawing/2010/main">
                  <a14:imgLayer r:embed="rId10">
                    <a14:imgEffect>
                      <a14:brightnessContrast bright="-35000"/>
                    </a14:imgEffect>
                  </a14:imgLayer>
                </a14:imgProps>
              </a:ext>
              <a:ext uri="{28A0092B-C50C-407E-A947-70E740481C1C}">
                <a14:useLocalDpi xmlns:a14="http://schemas.microsoft.com/office/drawing/2010/main"/>
              </a:ext>
            </a:extLst>
          </a:blip>
          <a:srcRect/>
          <a:stretch>
            <a:fillRect/>
          </a:stretch>
        </p:blipFill>
        <p:spPr bwMode="auto">
          <a:xfrm>
            <a:off x="10697633" y="160021"/>
            <a:ext cx="1219200" cy="421767"/>
          </a:xfrm>
          <a:prstGeom prst="rect">
            <a:avLst/>
          </a:prstGeom>
          <a:noFill/>
          <a:ln w="9525">
            <a:noFill/>
            <a:miter lim="800000"/>
            <a:headEnd/>
            <a:tailEnd/>
          </a:ln>
        </p:spPr>
      </p:pic>
    </p:spTree>
    <p:extLst>
      <p:ext uri="{BB962C8B-B14F-4D97-AF65-F5344CB8AC3E}">
        <p14:creationId xmlns:p14="http://schemas.microsoft.com/office/powerpoint/2010/main" val="2339659200"/>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rtl="0" eaLnBrk="1" fontAlgn="base" hangingPunct="1">
        <a:spcBef>
          <a:spcPct val="0"/>
        </a:spcBef>
        <a:spcAft>
          <a:spcPct val="0"/>
        </a:spcAft>
        <a:defRPr sz="4320">
          <a:solidFill>
            <a:schemeClr val="accent5">
              <a:lumMod val="20000"/>
              <a:lumOff val="80000"/>
            </a:schemeClr>
          </a:solidFill>
          <a:latin typeface="Calibri"/>
          <a:ea typeface="ＭＳ Ｐゴシック" charset="-128"/>
          <a:cs typeface="Calibri"/>
        </a:defRPr>
      </a:lvl1pPr>
      <a:lvl2pPr algn="l" rtl="0" eaLnBrk="1" fontAlgn="base" hangingPunct="1">
        <a:spcBef>
          <a:spcPct val="0"/>
        </a:spcBef>
        <a:spcAft>
          <a:spcPct val="0"/>
        </a:spcAft>
        <a:defRPr sz="4800">
          <a:solidFill>
            <a:srgbClr val="102E54"/>
          </a:solidFill>
          <a:latin typeface="Calibri" charset="0"/>
          <a:ea typeface="ＭＳ Ｐゴシック" charset="-128"/>
        </a:defRPr>
      </a:lvl2pPr>
      <a:lvl3pPr algn="l" rtl="0" eaLnBrk="1" fontAlgn="base" hangingPunct="1">
        <a:spcBef>
          <a:spcPct val="0"/>
        </a:spcBef>
        <a:spcAft>
          <a:spcPct val="0"/>
        </a:spcAft>
        <a:defRPr sz="4800">
          <a:solidFill>
            <a:srgbClr val="102E54"/>
          </a:solidFill>
          <a:latin typeface="Calibri" charset="0"/>
          <a:ea typeface="ＭＳ Ｐゴシック" charset="-128"/>
        </a:defRPr>
      </a:lvl3pPr>
      <a:lvl4pPr algn="l" rtl="0" eaLnBrk="1" fontAlgn="base" hangingPunct="1">
        <a:spcBef>
          <a:spcPct val="0"/>
        </a:spcBef>
        <a:spcAft>
          <a:spcPct val="0"/>
        </a:spcAft>
        <a:defRPr sz="4800">
          <a:solidFill>
            <a:srgbClr val="102E54"/>
          </a:solidFill>
          <a:latin typeface="Calibri" charset="0"/>
          <a:ea typeface="ＭＳ Ｐゴシック" charset="-128"/>
        </a:defRPr>
      </a:lvl4pPr>
      <a:lvl5pPr algn="l" rtl="0" eaLnBrk="1" fontAlgn="base" hangingPunct="1">
        <a:spcBef>
          <a:spcPct val="0"/>
        </a:spcBef>
        <a:spcAft>
          <a:spcPct val="0"/>
        </a:spcAft>
        <a:defRPr sz="4800">
          <a:solidFill>
            <a:srgbClr val="102E54"/>
          </a:solidFill>
          <a:latin typeface="Calibri" charset="0"/>
          <a:ea typeface="ＭＳ Ｐゴシック" charset="-128"/>
        </a:defRPr>
      </a:lvl5pPr>
      <a:lvl6pPr marL="548626" algn="ctr" rtl="0" eaLnBrk="1" fontAlgn="base" hangingPunct="1">
        <a:spcBef>
          <a:spcPct val="0"/>
        </a:spcBef>
        <a:spcAft>
          <a:spcPct val="0"/>
        </a:spcAft>
        <a:defRPr sz="5280">
          <a:solidFill>
            <a:schemeClr val="tx2"/>
          </a:solidFill>
          <a:latin typeface="Arial" pitchFamily="-112" charset="0"/>
        </a:defRPr>
      </a:lvl6pPr>
      <a:lvl7pPr marL="1097253" algn="ctr" rtl="0" eaLnBrk="1" fontAlgn="base" hangingPunct="1">
        <a:spcBef>
          <a:spcPct val="0"/>
        </a:spcBef>
        <a:spcAft>
          <a:spcPct val="0"/>
        </a:spcAft>
        <a:defRPr sz="5280">
          <a:solidFill>
            <a:schemeClr val="tx2"/>
          </a:solidFill>
          <a:latin typeface="Arial" pitchFamily="-112" charset="0"/>
        </a:defRPr>
      </a:lvl7pPr>
      <a:lvl8pPr marL="1645879" algn="ctr" rtl="0" eaLnBrk="1" fontAlgn="base" hangingPunct="1">
        <a:spcBef>
          <a:spcPct val="0"/>
        </a:spcBef>
        <a:spcAft>
          <a:spcPct val="0"/>
        </a:spcAft>
        <a:defRPr sz="5280">
          <a:solidFill>
            <a:schemeClr val="tx2"/>
          </a:solidFill>
          <a:latin typeface="Arial" pitchFamily="-112" charset="0"/>
        </a:defRPr>
      </a:lvl8pPr>
      <a:lvl9pPr marL="2194505" algn="ctr" rtl="0" eaLnBrk="1" fontAlgn="base" hangingPunct="1">
        <a:spcBef>
          <a:spcPct val="0"/>
        </a:spcBef>
        <a:spcAft>
          <a:spcPct val="0"/>
        </a:spcAft>
        <a:defRPr sz="5280">
          <a:solidFill>
            <a:schemeClr val="tx2"/>
          </a:solidFill>
          <a:latin typeface="Arial" pitchFamily="-112" charset="0"/>
        </a:defRPr>
      </a:lvl9pPr>
    </p:titleStyle>
    <p:bodyStyle>
      <a:lvl1pPr marL="411470" indent="-411470" algn="l" rtl="0" eaLnBrk="1" fontAlgn="base" hangingPunct="1">
        <a:spcBef>
          <a:spcPct val="20000"/>
        </a:spcBef>
        <a:spcAft>
          <a:spcPct val="0"/>
        </a:spcAft>
        <a:buClr>
          <a:schemeClr val="accent5">
            <a:lumMod val="60000"/>
            <a:lumOff val="40000"/>
          </a:schemeClr>
        </a:buClr>
        <a:buFont typeface="Wingdings" pitchFamily="-111" charset="2"/>
        <a:buChar char="§"/>
        <a:defRPr sz="2880">
          <a:solidFill>
            <a:schemeClr val="tx1"/>
          </a:solidFill>
          <a:latin typeface="Calibri"/>
          <a:ea typeface="ＭＳ Ｐゴシック" charset="-128"/>
          <a:cs typeface="Calibri"/>
        </a:defRPr>
      </a:lvl1pPr>
      <a:lvl2pPr marL="891518" indent="-342891" algn="l" rtl="0" eaLnBrk="1" fontAlgn="base" hangingPunct="1">
        <a:spcBef>
          <a:spcPct val="20000"/>
        </a:spcBef>
        <a:spcAft>
          <a:spcPct val="0"/>
        </a:spcAft>
        <a:buClr>
          <a:schemeClr val="accent1"/>
        </a:buClr>
        <a:buFont typeface="Wingdings" pitchFamily="-111" charset="2"/>
        <a:buChar char="§"/>
        <a:defRPr sz="2400">
          <a:solidFill>
            <a:schemeClr val="tx1"/>
          </a:solidFill>
          <a:latin typeface="Calibri"/>
          <a:ea typeface="ＭＳ Ｐゴシック" pitchFamily="-112" charset="-128"/>
          <a:cs typeface="Calibri"/>
        </a:defRPr>
      </a:lvl2pPr>
      <a:lvl3pPr marL="1371566" indent="-274313" algn="l" rtl="0" eaLnBrk="1" fontAlgn="base" hangingPunct="1">
        <a:spcBef>
          <a:spcPct val="20000"/>
        </a:spcBef>
        <a:spcAft>
          <a:spcPct val="0"/>
        </a:spcAft>
        <a:buClr>
          <a:schemeClr val="accent3"/>
        </a:buClr>
        <a:buFont typeface="Wingdings" pitchFamily="-111" charset="2"/>
        <a:buChar char="§"/>
        <a:defRPr>
          <a:solidFill>
            <a:schemeClr val="tx1"/>
          </a:solidFill>
          <a:latin typeface="Calibri"/>
          <a:ea typeface="ＭＳ Ｐゴシック" pitchFamily="-112" charset="-128"/>
          <a:cs typeface="Calibri"/>
        </a:defRPr>
      </a:lvl3pPr>
      <a:lvl4pPr marL="1920192" indent="-274313" algn="l" rtl="0" eaLnBrk="1" fontAlgn="base" hangingPunct="1">
        <a:spcBef>
          <a:spcPct val="20000"/>
        </a:spcBef>
        <a:spcAft>
          <a:spcPct val="0"/>
        </a:spcAft>
        <a:buChar char="–"/>
        <a:defRPr sz="1920">
          <a:solidFill>
            <a:schemeClr val="tx1"/>
          </a:solidFill>
          <a:latin typeface="Calibri"/>
          <a:ea typeface="ＭＳ Ｐゴシック" pitchFamily="-112" charset="-128"/>
          <a:cs typeface="Calibri"/>
        </a:defRPr>
      </a:lvl4pPr>
      <a:lvl5pPr marL="2468818" indent="-274313" algn="l" rtl="0" eaLnBrk="1" fontAlgn="base" hangingPunct="1">
        <a:spcBef>
          <a:spcPct val="20000"/>
        </a:spcBef>
        <a:spcAft>
          <a:spcPct val="0"/>
        </a:spcAft>
        <a:buChar char="»"/>
        <a:defRPr sz="1920">
          <a:solidFill>
            <a:schemeClr val="tx1"/>
          </a:solidFill>
          <a:latin typeface="Calibri"/>
          <a:ea typeface="ＭＳ Ｐゴシック" pitchFamily="-112" charset="-128"/>
          <a:cs typeface="Calibri"/>
        </a:defRPr>
      </a:lvl5pPr>
      <a:lvl6pPr marL="3017445" indent="-274313" algn="l" rtl="0" eaLnBrk="1" fontAlgn="base" hangingPunct="1">
        <a:spcBef>
          <a:spcPct val="20000"/>
        </a:spcBef>
        <a:spcAft>
          <a:spcPct val="0"/>
        </a:spcAft>
        <a:buChar char="»"/>
        <a:defRPr sz="2400">
          <a:solidFill>
            <a:schemeClr val="tx1"/>
          </a:solidFill>
          <a:latin typeface="+mn-lt"/>
          <a:ea typeface="ＭＳ Ｐゴシック" pitchFamily="-112" charset="-128"/>
        </a:defRPr>
      </a:lvl6pPr>
      <a:lvl7pPr marL="3566071" indent="-274313" algn="l" rtl="0" eaLnBrk="1" fontAlgn="base" hangingPunct="1">
        <a:spcBef>
          <a:spcPct val="20000"/>
        </a:spcBef>
        <a:spcAft>
          <a:spcPct val="0"/>
        </a:spcAft>
        <a:buChar char="»"/>
        <a:defRPr sz="2400">
          <a:solidFill>
            <a:schemeClr val="tx1"/>
          </a:solidFill>
          <a:latin typeface="+mn-lt"/>
          <a:ea typeface="ＭＳ Ｐゴシック" pitchFamily="-112" charset="-128"/>
        </a:defRPr>
      </a:lvl7pPr>
      <a:lvl8pPr marL="4114697" indent="-274313" algn="l" rtl="0" eaLnBrk="1" fontAlgn="base" hangingPunct="1">
        <a:spcBef>
          <a:spcPct val="20000"/>
        </a:spcBef>
        <a:spcAft>
          <a:spcPct val="0"/>
        </a:spcAft>
        <a:buChar char="»"/>
        <a:defRPr sz="2400">
          <a:solidFill>
            <a:schemeClr val="tx1"/>
          </a:solidFill>
          <a:latin typeface="+mn-lt"/>
          <a:ea typeface="ＭＳ Ｐゴシック" pitchFamily="-112" charset="-128"/>
        </a:defRPr>
      </a:lvl8pPr>
      <a:lvl9pPr marL="4663323" indent="-274313" algn="l" rtl="0" eaLnBrk="1" fontAlgn="base" hangingPunct="1">
        <a:spcBef>
          <a:spcPct val="20000"/>
        </a:spcBef>
        <a:spcAft>
          <a:spcPct val="0"/>
        </a:spcAft>
        <a:buChar char="»"/>
        <a:defRPr sz="2400">
          <a:solidFill>
            <a:schemeClr val="tx1"/>
          </a:solidFill>
          <a:latin typeface="+mn-lt"/>
          <a:ea typeface="ＭＳ Ｐゴシック" pitchFamily="-112" charset="-128"/>
        </a:defRPr>
      </a:lvl9pPr>
    </p:bodyStyle>
    <p:otherStyle>
      <a:defPPr>
        <a:defRPr lang="en-US"/>
      </a:defPPr>
      <a:lvl1pPr marL="0" algn="l" defTabSz="548626" rtl="0" eaLnBrk="1" latinLnBrk="0" hangingPunct="1">
        <a:defRPr sz="2160" kern="1200">
          <a:solidFill>
            <a:schemeClr val="tx1"/>
          </a:solidFill>
          <a:latin typeface="+mn-lt"/>
          <a:ea typeface="+mn-ea"/>
          <a:cs typeface="+mn-cs"/>
        </a:defRPr>
      </a:lvl1pPr>
      <a:lvl2pPr marL="548626" algn="l" defTabSz="548626" rtl="0" eaLnBrk="1" latinLnBrk="0" hangingPunct="1">
        <a:defRPr sz="2160" kern="1200">
          <a:solidFill>
            <a:schemeClr val="tx1"/>
          </a:solidFill>
          <a:latin typeface="+mn-lt"/>
          <a:ea typeface="+mn-ea"/>
          <a:cs typeface="+mn-cs"/>
        </a:defRPr>
      </a:lvl2pPr>
      <a:lvl3pPr marL="1097253" algn="l" defTabSz="548626" rtl="0" eaLnBrk="1" latinLnBrk="0" hangingPunct="1">
        <a:defRPr sz="2160" kern="1200">
          <a:solidFill>
            <a:schemeClr val="tx1"/>
          </a:solidFill>
          <a:latin typeface="+mn-lt"/>
          <a:ea typeface="+mn-ea"/>
          <a:cs typeface="+mn-cs"/>
        </a:defRPr>
      </a:lvl3pPr>
      <a:lvl4pPr marL="1645879" algn="l" defTabSz="548626" rtl="0" eaLnBrk="1" latinLnBrk="0" hangingPunct="1">
        <a:defRPr sz="2160" kern="1200">
          <a:solidFill>
            <a:schemeClr val="tx1"/>
          </a:solidFill>
          <a:latin typeface="+mn-lt"/>
          <a:ea typeface="+mn-ea"/>
          <a:cs typeface="+mn-cs"/>
        </a:defRPr>
      </a:lvl4pPr>
      <a:lvl5pPr marL="2194505" algn="l" defTabSz="548626" rtl="0" eaLnBrk="1" latinLnBrk="0" hangingPunct="1">
        <a:defRPr sz="2160" kern="1200">
          <a:solidFill>
            <a:schemeClr val="tx1"/>
          </a:solidFill>
          <a:latin typeface="+mn-lt"/>
          <a:ea typeface="+mn-ea"/>
          <a:cs typeface="+mn-cs"/>
        </a:defRPr>
      </a:lvl5pPr>
      <a:lvl6pPr marL="2743131" algn="l" defTabSz="548626" rtl="0" eaLnBrk="1" latinLnBrk="0" hangingPunct="1">
        <a:defRPr sz="2160" kern="1200">
          <a:solidFill>
            <a:schemeClr val="tx1"/>
          </a:solidFill>
          <a:latin typeface="+mn-lt"/>
          <a:ea typeface="+mn-ea"/>
          <a:cs typeface="+mn-cs"/>
        </a:defRPr>
      </a:lvl6pPr>
      <a:lvl7pPr marL="3291758" algn="l" defTabSz="548626" rtl="0" eaLnBrk="1" latinLnBrk="0" hangingPunct="1">
        <a:defRPr sz="2160" kern="1200">
          <a:solidFill>
            <a:schemeClr val="tx1"/>
          </a:solidFill>
          <a:latin typeface="+mn-lt"/>
          <a:ea typeface="+mn-ea"/>
          <a:cs typeface="+mn-cs"/>
        </a:defRPr>
      </a:lvl7pPr>
      <a:lvl8pPr marL="3840384" algn="l" defTabSz="548626" rtl="0" eaLnBrk="1" latinLnBrk="0" hangingPunct="1">
        <a:defRPr sz="2160" kern="1200">
          <a:solidFill>
            <a:schemeClr val="tx1"/>
          </a:solidFill>
          <a:latin typeface="+mn-lt"/>
          <a:ea typeface="+mn-ea"/>
          <a:cs typeface="+mn-cs"/>
        </a:defRPr>
      </a:lvl8pPr>
      <a:lvl9pPr marL="4389010" algn="l" defTabSz="548626"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93F58842-752F-7141-A8E6-B89C100AEA29}"/>
              </a:ext>
            </a:extLst>
          </p:cNvPr>
          <p:cNvSpPr>
            <a:spLocks noGrp="1"/>
          </p:cNvSpPr>
          <p:nvPr>
            <p:ph type="title"/>
          </p:nvPr>
        </p:nvSpPr>
        <p:spPr>
          <a:xfrm>
            <a:off x="438149" y="381794"/>
            <a:ext cx="11382379" cy="375447"/>
          </a:xfrm>
          <a:prstGeom prst="rect">
            <a:avLst/>
          </a:prstGeom>
        </p:spPr>
        <p:txBody>
          <a:bodyPr vert="horz" lIns="0" tIns="0" rIns="0" bIns="0" rtlCol="0" anchor="ctr">
            <a:normAutofit/>
          </a:bodyPr>
          <a:lstStyle/>
          <a:p>
            <a:r>
              <a:rPr lang="en-US" dirty="0"/>
              <a:t>Click to edit Master title style</a:t>
            </a:r>
          </a:p>
        </p:txBody>
      </p:sp>
      <p:sp>
        <p:nvSpPr>
          <p:cNvPr id="11" name="Text Placeholder 2">
            <a:extLst>
              <a:ext uri="{FF2B5EF4-FFF2-40B4-BE49-F238E27FC236}">
                <a16:creationId xmlns:a16="http://schemas.microsoft.com/office/drawing/2014/main" id="{89E398DB-C3EA-9241-81E7-7EF275423B1D}"/>
              </a:ext>
            </a:extLst>
          </p:cNvPr>
          <p:cNvSpPr>
            <a:spLocks noGrp="1"/>
          </p:cNvSpPr>
          <p:nvPr>
            <p:ph type="body" idx="1"/>
          </p:nvPr>
        </p:nvSpPr>
        <p:spPr>
          <a:xfrm>
            <a:off x="414341" y="1385889"/>
            <a:ext cx="11382379" cy="451485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81DC0BE7-AB30-D94C-8812-04CCD637D13E}"/>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0317357" y="5725711"/>
            <a:ext cx="2267271" cy="1275341"/>
          </a:xfrm>
          <a:prstGeom prst="rect">
            <a:avLst/>
          </a:prstGeom>
        </p:spPr>
      </p:pic>
    </p:spTree>
    <p:extLst>
      <p:ext uri="{BB962C8B-B14F-4D97-AF65-F5344CB8AC3E}">
        <p14:creationId xmlns:p14="http://schemas.microsoft.com/office/powerpoint/2010/main" val="65288966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871" r:id="rId21"/>
  </p:sldLayoutIdLst>
  <p:hf hdr="0" ftr="0" dt="0"/>
  <p:txStyles>
    <p:titleStyle>
      <a:lvl1pPr algn="l" defTabSz="914354" rtl="0" eaLnBrk="1" latinLnBrk="0" hangingPunct="1">
        <a:lnSpc>
          <a:spcPct val="90000"/>
        </a:lnSpc>
        <a:spcBef>
          <a:spcPct val="0"/>
        </a:spcBef>
        <a:buNone/>
        <a:defRPr sz="24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p:titleStyle>
    <p:bodyStyle>
      <a:lvl1pPr marL="0" indent="0" algn="l" defTabSz="914354" rtl="0" eaLnBrk="1" latinLnBrk="0" hangingPunct="1">
        <a:lnSpc>
          <a:spcPct val="90000"/>
        </a:lnSpc>
        <a:spcBef>
          <a:spcPts val="10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vl2pPr marL="457178" indent="0" algn="l" defTabSz="914354"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2pPr>
      <a:lvl3pPr marL="914354" indent="0" algn="l" defTabSz="914354"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3pPr>
      <a:lvl4pPr marL="1371532" indent="0" algn="l" defTabSz="914354"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4pPr>
      <a:lvl5pPr marL="1828709" indent="0" algn="l" defTabSz="914354"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56">
          <p15:clr>
            <a:srgbClr val="F26B43"/>
          </p15:clr>
        </p15:guide>
        <p15:guide id="2" pos="257">
          <p15:clr>
            <a:srgbClr val="F26B43"/>
          </p15:clr>
        </p15:guide>
        <p15:guide id="3" pos="744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116" y="6345936"/>
            <a:ext cx="12192000" cy="512064"/>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dirty="0">
              <a:solidFill>
                <a:prstClr val="white"/>
              </a:solidFill>
            </a:endParaRPr>
          </a:p>
        </p:txBody>
      </p:sp>
      <p:pic>
        <p:nvPicPr>
          <p:cNvPr id="11" name="Picture 2" descr="\\.psf\Home\Desktop\Intel.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0986556" y="6440790"/>
            <a:ext cx="485781" cy="32017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a:off x="11624738" y="6432680"/>
            <a:ext cx="3175" cy="316992"/>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07484" y="413507"/>
            <a:ext cx="10972800" cy="1158240"/>
          </a:xfrm>
          <a:prstGeom prst="rect">
            <a:avLst/>
          </a:prstGeom>
        </p:spPr>
        <p:txBody>
          <a:bodyPr vert="horz" lIns="0" tIns="0" rIns="0" bIns="0" rtlCol="0" anchor="t" anchorCtr="0">
            <a:noAutofit/>
          </a:bodyPr>
          <a:lstStyle/>
          <a:p>
            <a:r>
              <a:rPr lang="en-US" dirty="0"/>
              <a:t>28pt Arial Headline</a:t>
            </a:r>
          </a:p>
        </p:txBody>
      </p:sp>
      <p:sp>
        <p:nvSpPr>
          <p:cNvPr id="3" name="Text Placeholder 2"/>
          <p:cNvSpPr>
            <a:spLocks noGrp="1"/>
          </p:cNvSpPr>
          <p:nvPr>
            <p:ph type="body" idx="1"/>
          </p:nvPr>
        </p:nvSpPr>
        <p:spPr>
          <a:xfrm>
            <a:off x="607485" y="1604434"/>
            <a:ext cx="10970683" cy="4567767"/>
          </a:xfrm>
          <a:prstGeom prst="rect">
            <a:avLst/>
          </a:prstGeom>
        </p:spPr>
        <p:txBody>
          <a:bodyPr vert="horz" lIns="0" tIns="0" rIns="0" bIns="0" rtlCol="0">
            <a:noAutofit/>
          </a:bodyPr>
          <a:lstStyle/>
          <a:p>
            <a:pPr lvl="0"/>
            <a:r>
              <a:rPr lang="en-US" dirty="0"/>
              <a:t>18pt Arial body text</a:t>
            </a:r>
          </a:p>
          <a:p>
            <a:pPr lvl="1"/>
            <a:r>
              <a:rPr lang="en-US" dirty="0"/>
              <a:t>16pt Arial bullet one</a:t>
            </a:r>
          </a:p>
          <a:p>
            <a:pPr lvl="2"/>
            <a:r>
              <a:rPr lang="en-US" dirty="0"/>
              <a:t>16pt Arial sub-bullet</a:t>
            </a:r>
          </a:p>
          <a:p>
            <a:pPr lvl="3"/>
            <a:r>
              <a:rPr lang="en-US" dirty="0"/>
              <a:t>14pt Arial fourth level</a:t>
            </a:r>
          </a:p>
          <a:p>
            <a:pPr lvl="4"/>
            <a:r>
              <a:rPr lang="en-US" dirty="0"/>
              <a:t>14pt Arial fifth level</a:t>
            </a:r>
          </a:p>
        </p:txBody>
      </p:sp>
      <p:sp>
        <p:nvSpPr>
          <p:cNvPr id="6" name="Slide Number Placeholder 5"/>
          <p:cNvSpPr>
            <a:spLocks noGrp="1"/>
          </p:cNvSpPr>
          <p:nvPr>
            <p:ph type="sldNum" sz="quarter" idx="4"/>
          </p:nvPr>
        </p:nvSpPr>
        <p:spPr>
          <a:xfrm>
            <a:off x="9163136" y="6432520"/>
            <a:ext cx="2844800" cy="365125"/>
          </a:xfrm>
          <a:prstGeom prst="rect">
            <a:avLst/>
          </a:prstGeom>
        </p:spPr>
        <p:txBody>
          <a:bodyPr vert="horz" lIns="0" tIns="0" rIns="0" bIns="0" rtlCol="0" anchor="ctr"/>
          <a:lstStyle>
            <a:lvl1pPr algn="r">
              <a:defRPr sz="1067">
                <a:solidFill>
                  <a:schemeClr val="bg1"/>
                </a:solidFill>
                <a:latin typeface="+mn-lt"/>
                <a:cs typeface="Arial" panose="020B0604020202020204" pitchFamily="34" charset="0"/>
              </a:defRPr>
            </a:lvl1pPr>
          </a:lstStyle>
          <a:p>
            <a:pPr defTabSz="609570"/>
            <a:fld id="{EE2556C5-CE8C-6547-B838-EA80C61A4AF7}" type="slidenum">
              <a:rPr lang="en-US" smtClean="0">
                <a:solidFill>
                  <a:prstClr val="white"/>
                </a:solidFill>
              </a:rPr>
              <a:pPr defTabSz="609570"/>
              <a:t>‹#›</a:t>
            </a:fld>
            <a:endParaRPr lang="en-US" dirty="0">
              <a:solidFill>
                <a:prstClr val="white"/>
              </a:solidFill>
            </a:endParaRPr>
          </a:p>
        </p:txBody>
      </p:sp>
    </p:spTree>
    <p:extLst>
      <p:ext uri="{BB962C8B-B14F-4D97-AF65-F5344CB8AC3E}">
        <p14:creationId xmlns:p14="http://schemas.microsoft.com/office/powerpoint/2010/main" val="28874922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87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09570" rtl="0" eaLnBrk="1" latinLnBrk="0" hangingPunct="1">
        <a:lnSpc>
          <a:spcPct val="100000"/>
        </a:lnSpc>
        <a:spcBef>
          <a:spcPct val="0"/>
        </a:spcBef>
        <a:buNone/>
        <a:defRPr sz="3733" b="0" i="0" kern="1200" spc="0" baseline="0">
          <a:solidFill>
            <a:schemeClr val="tx2"/>
          </a:solidFill>
          <a:latin typeface="+mj-lt"/>
          <a:ea typeface="Intel Clear"/>
          <a:cs typeface="Arial" panose="020B0604020202020204" pitchFamily="34" charset="0"/>
        </a:defRPr>
      </a:lvl1pPr>
    </p:titleStyle>
    <p:bodyStyle>
      <a:lvl1pPr marL="0" indent="0" algn="l" defTabSz="609570"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Arial" panose="020B0604020202020204" pitchFamily="34" charset="0"/>
        </a:defRPr>
      </a:lvl1pPr>
      <a:lvl2pPr marL="300551" indent="-300551" algn="l" defTabSz="609570" rtl="0" eaLnBrk="1" latinLnBrk="0" hangingPunct="1">
        <a:spcBef>
          <a:spcPts val="1600"/>
        </a:spcBef>
        <a:buFont typeface="Wingdings" charset="2"/>
        <a:buChar char="§"/>
        <a:defRPr sz="2133" kern="1200" baseline="0">
          <a:solidFill>
            <a:schemeClr val="tx2"/>
          </a:solidFill>
          <a:latin typeface="+mn-lt"/>
          <a:ea typeface="+mn-ea"/>
          <a:cs typeface="Arial" panose="020B0604020202020204" pitchFamily="34" charset="0"/>
        </a:defRPr>
      </a:lvl2pPr>
      <a:lvl3pPr marL="761962" indent="-304784" algn="l" defTabSz="609570" rtl="0" eaLnBrk="1" latinLnBrk="0" hangingPunct="1">
        <a:spcBef>
          <a:spcPts val="1067"/>
        </a:spcBef>
        <a:buFont typeface="Intel Clear" panose="020B0604020203020204" pitchFamily="34" charset="0"/>
        <a:buChar char="–"/>
        <a:defRPr sz="2133" kern="1200">
          <a:solidFill>
            <a:schemeClr val="tx2"/>
          </a:solidFill>
          <a:latin typeface="+mn-lt"/>
          <a:ea typeface="+mn-ea"/>
          <a:cs typeface="Arial" panose="020B0604020202020204" pitchFamily="34" charset="0"/>
        </a:defRPr>
      </a:lvl3pPr>
      <a:lvl4pPr marL="1293220" indent="-304784" algn="l" defTabSz="609570" rtl="0" eaLnBrk="1" latinLnBrk="0" hangingPunct="1">
        <a:spcBef>
          <a:spcPct val="20000"/>
        </a:spcBef>
        <a:buFont typeface="Arial"/>
        <a:buChar char="–"/>
        <a:defRPr sz="1867" kern="1200">
          <a:solidFill>
            <a:schemeClr val="tx2"/>
          </a:solidFill>
          <a:latin typeface="+mn-lt"/>
          <a:ea typeface="+mn-ea"/>
          <a:cs typeface="Arial" panose="020B0604020202020204" pitchFamily="34" charset="0"/>
        </a:defRPr>
      </a:lvl4pPr>
      <a:lvl5pPr marL="1758863" indent="-304784" algn="l" defTabSz="609570" rtl="0" eaLnBrk="1" latinLnBrk="0" hangingPunct="1">
        <a:spcBef>
          <a:spcPct val="20000"/>
        </a:spcBef>
        <a:buFont typeface="Intel Clear" panose="020B0604020203020204" pitchFamily="34" charset="0"/>
        <a:buChar char="–"/>
        <a:defRPr sz="1867" kern="1200">
          <a:solidFill>
            <a:schemeClr val="tx2"/>
          </a:solidFill>
          <a:latin typeface="+mn-lt"/>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p:nvPr/>
        </p:nvSpPr>
        <p:spPr>
          <a:xfrm>
            <a:off x="0" y="6406896"/>
            <a:ext cx="12192000" cy="451104"/>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cxnSp>
        <p:nvCxnSpPr>
          <p:cNvPr id="10" name="Straight Connector 9"/>
          <p:cNvCxnSpPr/>
          <p:nvPr/>
        </p:nvCxnSpPr>
        <p:spPr>
          <a:xfrm>
            <a:off x="11633712" y="6516199"/>
            <a:ext cx="0" cy="238125"/>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71952" y="304700"/>
            <a:ext cx="11248101" cy="666786"/>
          </a:xfrm>
          <a:prstGeom prst="rect">
            <a:avLst/>
          </a:prstGeom>
        </p:spPr>
        <p:txBody>
          <a:bodyPr vert="horz" lIns="91440" tIns="45720" rIns="9144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71952" y="1558460"/>
            <a:ext cx="11248101" cy="428510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797793" y="6553154"/>
            <a:ext cx="171522" cy="164212"/>
          </a:xfrm>
          <a:prstGeom prst="rect">
            <a:avLst/>
          </a:prstGeom>
          <a:noFill/>
          <a:ln w="50800" algn="ctr">
            <a:noFill/>
            <a:miter lim="800000"/>
            <a:headEnd type="none" w="sm" len="sm"/>
            <a:tailEnd type="none" w="sm" len="sm"/>
          </a:ln>
          <a:effectLst/>
        </p:spPr>
        <p:txBody>
          <a:bodyPr wrap="none" lIns="0" tIns="0" rIns="0" bIns="0" anchor="ctr" anchorCtr="0">
            <a:spAutoFit/>
          </a:bodyPr>
          <a:lstStyle>
            <a:lvl1pPr algn="l">
              <a:defRPr lang="en-US" sz="1067" smtClean="0">
                <a:solidFill>
                  <a:srgbClr val="FFFFFF"/>
                </a:solidFill>
                <a:latin typeface="+mn-lt"/>
                <a:cs typeface="Arial" panose="020B0604020202020204" pitchFamily="34" charset="0"/>
              </a:defRPr>
            </a:lvl1p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grpSp>
        <p:nvGrpSpPr>
          <p:cNvPr id="15" name="Group 14"/>
          <p:cNvGrpSpPr/>
          <p:nvPr/>
        </p:nvGrpSpPr>
        <p:grpSpPr>
          <a:xfrm>
            <a:off x="11027965" y="6486793"/>
            <a:ext cx="452539" cy="298259"/>
            <a:chOff x="451796" y="386081"/>
            <a:chExt cx="1249194" cy="823318"/>
          </a:xfrm>
        </p:grpSpPr>
        <p:sp>
          <p:nvSpPr>
            <p:cNvPr id="16"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black"/>
                </a:solidFill>
              </a:endParaRPr>
            </a:p>
          </p:txBody>
        </p:sp>
        <p:sp>
          <p:nvSpPr>
            <p:cNvPr id="17"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prstClr val="black"/>
                </a:solidFill>
              </a:endParaRPr>
            </a:p>
          </p:txBody>
        </p:sp>
      </p:grpSp>
    </p:spTree>
    <p:extLst>
      <p:ext uri="{BB962C8B-B14F-4D97-AF65-F5344CB8AC3E}">
        <p14:creationId xmlns:p14="http://schemas.microsoft.com/office/powerpoint/2010/main" val="172699528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7" r:id="rId23"/>
    <p:sldLayoutId id="2147483818" r:id="rId24"/>
    <p:sldLayoutId id="2147483819" r:id="rId25"/>
    <p:sldLayoutId id="2147483820"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219140" rtl="0" eaLnBrk="1" latinLnBrk="0" hangingPunct="1">
        <a:lnSpc>
          <a:spcPct val="100000"/>
        </a:lnSpc>
        <a:spcBef>
          <a:spcPct val="0"/>
        </a:spcBef>
        <a:buNone/>
        <a:defRPr sz="3733" b="0" kern="1200">
          <a:solidFill>
            <a:schemeClr val="tx2"/>
          </a:solidFill>
          <a:latin typeface="+mn-lt"/>
          <a:ea typeface="+mj-ea"/>
          <a:cs typeface="+mj-cs"/>
        </a:defRPr>
      </a:lvl1pPr>
    </p:titleStyle>
    <p:bodyStyle>
      <a:lvl1pPr marL="0" indent="0" algn="l" defTabSz="1219140" rtl="0" eaLnBrk="1" latinLnBrk="0" hangingPunct="1">
        <a:spcBef>
          <a:spcPts val="800"/>
        </a:spcBef>
        <a:buClr>
          <a:schemeClr val="accent1"/>
        </a:buClr>
        <a:buFont typeface="Wingdings" panose="05000000000000000000" pitchFamily="2" charset="2"/>
        <a:buNone/>
        <a:defRPr sz="2400" kern="1200">
          <a:solidFill>
            <a:schemeClr val="accent1"/>
          </a:solidFill>
          <a:latin typeface="+mn-lt"/>
          <a:ea typeface="+mn-ea"/>
          <a:cs typeface="+mn-cs"/>
        </a:defRPr>
      </a:lvl1pPr>
      <a:lvl2pPr marL="228589" indent="-228589" algn="l" defTabSz="1219140" rtl="0" eaLnBrk="1" latinLnBrk="0" hangingPunct="1">
        <a:spcBef>
          <a:spcPts val="800"/>
        </a:spcBef>
        <a:buClr>
          <a:schemeClr val="tx2"/>
        </a:buClr>
        <a:buFont typeface="Wingdings" panose="05000000000000000000" pitchFamily="2" charset="2"/>
        <a:buChar char="§"/>
        <a:defRPr sz="2400" kern="1200">
          <a:solidFill>
            <a:schemeClr val="tx2"/>
          </a:solidFill>
          <a:latin typeface="+mn-lt"/>
          <a:ea typeface="+mn-ea"/>
          <a:cs typeface="+mn-cs"/>
        </a:defRPr>
      </a:lvl2pPr>
      <a:lvl3pPr marL="463527" indent="-228589" algn="l" defTabSz="1219140" rtl="0" eaLnBrk="1" latinLnBrk="0" hangingPunct="1">
        <a:spcBef>
          <a:spcPts val="800"/>
        </a:spcBef>
        <a:buClr>
          <a:schemeClr val="tx2"/>
        </a:buClr>
        <a:buFont typeface="Intel Clear" panose="020B0604020203020204" pitchFamily="34" charset="0"/>
        <a:buChar char="–"/>
        <a:defRPr sz="2400" kern="1200">
          <a:solidFill>
            <a:schemeClr val="tx2"/>
          </a:solidFill>
          <a:latin typeface="+mn-lt"/>
          <a:ea typeface="+mn-ea"/>
          <a:cs typeface="+mn-cs"/>
        </a:defRPr>
      </a:lvl3pPr>
      <a:lvl4pPr marL="681534" indent="-228589" algn="l" defTabSz="1219140" rtl="0" eaLnBrk="1" latinLnBrk="0" hangingPunct="1">
        <a:spcBef>
          <a:spcPts val="800"/>
        </a:spcBef>
        <a:buClr>
          <a:schemeClr val="tx2"/>
        </a:buClr>
        <a:buFont typeface="Intel Clear" panose="020B0604020203020204" pitchFamily="34" charset="0"/>
        <a:buChar char="–"/>
        <a:defRPr sz="2133" kern="1200">
          <a:solidFill>
            <a:schemeClr val="tx2"/>
          </a:solidFill>
          <a:latin typeface="+mn-lt"/>
          <a:ea typeface="+mn-ea"/>
          <a:cs typeface="+mn-cs"/>
        </a:defRPr>
      </a:lvl4pPr>
      <a:lvl5pPr marL="918588" indent="-224356" algn="l" defTabSz="1219140" rtl="0" eaLnBrk="1" latinLnBrk="0" hangingPunct="1">
        <a:spcBef>
          <a:spcPts val="800"/>
        </a:spcBef>
        <a:buClr>
          <a:schemeClr val="tx2"/>
        </a:buClr>
        <a:buFont typeface="Intel Clear" panose="020B0604020203020204" pitchFamily="34" charset="0"/>
        <a:buChar char="–"/>
        <a:defRPr sz="1867" kern="1200">
          <a:solidFill>
            <a:schemeClr val="tx2"/>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469937" y="6317747"/>
            <a:ext cx="562787" cy="371064"/>
          </a:xfrm>
          <a:prstGeom prst="rect">
            <a:avLst/>
          </a:prstGeom>
        </p:spPr>
      </p:pic>
      <p:sp>
        <p:nvSpPr>
          <p:cNvPr id="3" name="Text Placeholder 2"/>
          <p:cNvSpPr>
            <a:spLocks noGrp="1"/>
          </p:cNvSpPr>
          <p:nvPr>
            <p:ph type="body" idx="1"/>
          </p:nvPr>
        </p:nvSpPr>
        <p:spPr>
          <a:xfrm>
            <a:off x="610661" y="1514478"/>
            <a:ext cx="10970683" cy="4412863"/>
          </a:xfrm>
          <a:prstGeom prst="rect">
            <a:avLst/>
          </a:prstGeom>
        </p:spPr>
        <p:txBody>
          <a:bodyPr vert="horz" lIns="0" tIns="0" rIns="0" bIns="0" rtlCol="0">
            <a:noAutofit/>
          </a:bodyPr>
          <a:lstStyle/>
          <a:p>
            <a:pPr lvl="0"/>
            <a:r>
              <a:rPr lang="en-US" dirty="0"/>
              <a:t>Intel Clear body text</a:t>
            </a:r>
          </a:p>
          <a:p>
            <a:pPr lvl="1"/>
            <a:r>
              <a:rPr lang="en-US" dirty="0"/>
              <a:t>Intel Clear bullet one</a:t>
            </a:r>
          </a:p>
          <a:p>
            <a:pPr lvl="2"/>
            <a:r>
              <a:rPr lang="en-US" dirty="0"/>
              <a:t>Intel Clear sub-bullet</a:t>
            </a:r>
          </a:p>
          <a:p>
            <a:pPr lvl="3"/>
            <a:r>
              <a:rPr lang="en-US" dirty="0"/>
              <a:t>Intel Clear fourth level</a:t>
            </a:r>
          </a:p>
          <a:p>
            <a:pPr lvl="4"/>
            <a:r>
              <a:rPr lang="en-US" dirty="0"/>
              <a:t>Intel Clear fifth level</a:t>
            </a:r>
          </a:p>
        </p:txBody>
      </p:sp>
      <p:sp>
        <p:nvSpPr>
          <p:cNvPr id="5" name="Title Placeholder 4"/>
          <p:cNvSpPr>
            <a:spLocks noGrp="1"/>
          </p:cNvSpPr>
          <p:nvPr>
            <p:ph type="title"/>
          </p:nvPr>
        </p:nvSpPr>
        <p:spPr>
          <a:xfrm>
            <a:off x="610661" y="459057"/>
            <a:ext cx="10970683" cy="867328"/>
          </a:xfrm>
          <a:prstGeom prst="rect">
            <a:avLst/>
          </a:prstGeom>
        </p:spPr>
        <p:txBody>
          <a:bodyPr vert="horz" lIns="0" tIns="45720" rIns="0" bIns="45720" rtlCol="0" anchor="ctr">
            <a:noAutofit/>
          </a:bodyPr>
          <a:lstStyle/>
          <a:p>
            <a:r>
              <a:rPr lang="en-US" dirty="0"/>
              <a:t>Click to edit Master title style</a:t>
            </a:r>
          </a:p>
        </p:txBody>
      </p:sp>
      <p:sp>
        <p:nvSpPr>
          <p:cNvPr id="2" name="TextBox 1"/>
          <p:cNvSpPr txBox="1"/>
          <p:nvPr userDrawn="1"/>
        </p:nvSpPr>
        <p:spPr>
          <a:xfrm>
            <a:off x="10442048" y="6410947"/>
            <a:ext cx="875240" cy="184666"/>
          </a:xfrm>
          <a:prstGeom prst="rect">
            <a:avLst/>
          </a:prstGeom>
          <a:noFill/>
        </p:spPr>
        <p:txBody>
          <a:bodyPr vert="horz" wrap="none" lIns="0" tIns="0" rIns="0" bIns="0" rtlCol="0" anchor="ctr" anchorCtr="0">
            <a:spAutoFit/>
          </a:bodyPr>
          <a:lstStyle/>
          <a:p>
            <a:pPr algn="ctr"/>
            <a:r>
              <a:rPr lang="en-US" sz="1200" dirty="0">
                <a:solidFill>
                  <a:prstClr val="white"/>
                </a:solidFill>
              </a:rPr>
              <a:t>#</a:t>
            </a:r>
            <a:r>
              <a:rPr lang="en-US" sz="1200" dirty="0" err="1">
                <a:solidFill>
                  <a:prstClr val="white"/>
                </a:solidFill>
              </a:rPr>
              <a:t>datacentric</a:t>
            </a:r>
            <a:endParaRPr lang="en-US" sz="1200" dirty="0">
              <a:solidFill>
                <a:prstClr val="white"/>
              </a:solidFill>
            </a:endParaRPr>
          </a:p>
        </p:txBody>
      </p:sp>
      <p:cxnSp>
        <p:nvCxnSpPr>
          <p:cNvPr id="6" name="Straight Connector 5"/>
          <p:cNvCxnSpPr/>
          <p:nvPr userDrawn="1"/>
        </p:nvCxnSpPr>
        <p:spPr>
          <a:xfrm flipV="1">
            <a:off x="11393613" y="6366119"/>
            <a:ext cx="0" cy="274320"/>
          </a:xfrm>
          <a:prstGeom prst="line">
            <a:avLst/>
          </a:prstGeom>
          <a:ln w="12700" cap="rnd">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8548526"/>
      </p:ext>
    </p:extLst>
  </p:cSld>
  <p:clrMap bg1="lt1" tx1="dk1" bg2="lt2" tx2="dk2" accent1="accent1" accent2="accent2" accent3="accent3" accent4="accent4" accent5="accent5" accent6="accent6" hlink="hlink" folHlink="folHlink"/>
  <p:sldLayoutIdLst>
    <p:sldLayoutId id="2147483823" r:id="rId1"/>
    <p:sldLayoutId id="214748382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algn="ctr" defTabSz="609555" rtl="0" eaLnBrk="1" latinLnBrk="0" hangingPunct="1">
        <a:lnSpc>
          <a:spcPct val="85000"/>
        </a:lnSpc>
        <a:spcBef>
          <a:spcPct val="0"/>
        </a:spcBef>
        <a:buNone/>
        <a:defRPr lang="en-US" sz="7200" b="0" i="0" kern="1200" spc="0" baseline="0" dirty="0">
          <a:ln w="3175">
            <a:solidFill>
              <a:schemeClr val="tx2">
                <a:lumMod val="40000"/>
                <a:lumOff val="60000"/>
                <a:alpha val="60000"/>
              </a:schemeClr>
            </a:solidFill>
          </a:ln>
          <a:gradFill>
            <a:gsLst>
              <a:gs pos="0">
                <a:schemeClr val="tx2">
                  <a:lumMod val="60000"/>
                  <a:lumOff val="40000"/>
                  <a:alpha val="48000"/>
                </a:schemeClr>
              </a:gs>
              <a:gs pos="57000">
                <a:schemeClr val="bg1"/>
              </a:gs>
              <a:gs pos="100000">
                <a:schemeClr val="tx2">
                  <a:lumMod val="60000"/>
                  <a:lumOff val="40000"/>
                  <a:alpha val="48000"/>
                </a:schemeClr>
              </a:gs>
            </a:gsLst>
            <a:lin ang="6000000" scaled="0"/>
          </a:gra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defRPr>
      </a:lvl1pPr>
    </p:titleStyle>
    <p:bodyStyle>
      <a:lvl1pPr marL="0" indent="0" algn="l" defTabSz="731702" rtl="0" eaLnBrk="1" latinLnBrk="0" hangingPunct="1">
        <a:spcBef>
          <a:spcPts val="1921"/>
        </a:spcBef>
        <a:spcAft>
          <a:spcPts val="0"/>
        </a:spcAft>
        <a:buFont typeface="Wingdings" panose="05000000000000000000" pitchFamily="2" charset="2"/>
        <a:buNone/>
        <a:defRPr sz="2400" b="0" kern="1200">
          <a:solidFill>
            <a:schemeClr val="bg1"/>
          </a:solidFill>
          <a:latin typeface="+mn-lt"/>
          <a:ea typeface="+mn-ea"/>
          <a:cs typeface="Intel Clear" panose="020B0604020203020204" pitchFamily="34" charset="0"/>
        </a:defRPr>
      </a:lvl1pPr>
      <a:lvl2pPr marL="360770" indent="-360770" algn="l" defTabSz="731702" rtl="0" eaLnBrk="1" latinLnBrk="0" hangingPunct="1">
        <a:spcBef>
          <a:spcPts val="0"/>
        </a:spcBef>
        <a:buFont typeface="Arial" panose="020B0604020202020204" pitchFamily="34" charset="0"/>
        <a:buChar char="•"/>
        <a:defRPr sz="2000" kern="1200" baseline="0">
          <a:solidFill>
            <a:schemeClr val="bg1"/>
          </a:solidFill>
          <a:latin typeface="+mn-lt"/>
          <a:ea typeface="+mn-ea"/>
          <a:cs typeface="Intel Clear" panose="020B0604020203020204" pitchFamily="34" charset="0"/>
        </a:defRPr>
      </a:lvl2pPr>
      <a:lvl3pPr marL="914629" indent="-365854" algn="l" defTabSz="731702" rtl="0" eaLnBrk="1" latinLnBrk="0" hangingPunct="1">
        <a:spcBef>
          <a:spcPts val="0"/>
        </a:spcBef>
        <a:buFont typeface="Arial" panose="020B0604020202020204" pitchFamily="34" charset="0"/>
        <a:buChar char="•"/>
        <a:defRPr sz="2000" kern="1200">
          <a:solidFill>
            <a:schemeClr val="bg1"/>
          </a:solidFill>
          <a:latin typeface="+mn-lt"/>
          <a:ea typeface="+mn-ea"/>
          <a:cs typeface="Intel Clear" panose="020B0604020203020204" pitchFamily="34" charset="0"/>
        </a:defRPr>
      </a:lvl3pPr>
      <a:lvl4pPr marL="1552329" indent="-365854" algn="l" defTabSz="731702" rtl="0" eaLnBrk="1" latinLnBrk="0" hangingPunct="1">
        <a:spcBef>
          <a:spcPts val="0"/>
        </a:spcBef>
        <a:buFont typeface="Arial" panose="020B0604020202020204" pitchFamily="34" charset="0"/>
        <a:buChar char="•"/>
        <a:defRPr sz="1800" kern="1200">
          <a:solidFill>
            <a:schemeClr val="bg1"/>
          </a:solidFill>
          <a:latin typeface="+mn-lt"/>
          <a:ea typeface="+mn-ea"/>
          <a:cs typeface="Intel Clear" panose="020B0604020203020204" pitchFamily="34" charset="0"/>
        </a:defRPr>
      </a:lvl4pPr>
      <a:lvl5pPr marL="2111270" indent="-365854" algn="l" defTabSz="731702" rtl="0" eaLnBrk="1" latinLnBrk="0" hangingPunct="1">
        <a:spcBef>
          <a:spcPts val="0"/>
        </a:spcBef>
        <a:buFont typeface="Arial" panose="020B0604020202020204" pitchFamily="34" charset="0"/>
        <a:buChar char="•"/>
        <a:defRPr sz="1800" kern="1200">
          <a:solidFill>
            <a:schemeClr val="bg1"/>
          </a:solidFill>
          <a:latin typeface="+mn-lt"/>
          <a:ea typeface="+mn-ea"/>
          <a:cs typeface="Intel Clear" panose="020B0604020203020204" pitchFamily="34" charset="0"/>
        </a:defRPr>
      </a:lvl5pPr>
      <a:lvl6pPr marL="4024366" indent="-365854" algn="l" defTabSz="731702" rtl="0" eaLnBrk="1" latinLnBrk="0" hangingPunct="1">
        <a:spcBef>
          <a:spcPct val="20000"/>
        </a:spcBef>
        <a:buFont typeface="Arial"/>
        <a:buChar char="•"/>
        <a:defRPr sz="3201" kern="1200">
          <a:solidFill>
            <a:schemeClr val="tx1"/>
          </a:solidFill>
          <a:latin typeface="+mn-lt"/>
          <a:ea typeface="+mn-ea"/>
          <a:cs typeface="+mn-cs"/>
        </a:defRPr>
      </a:lvl6pPr>
      <a:lvl7pPr marL="4756069" indent="-365854" algn="l" defTabSz="731702" rtl="0" eaLnBrk="1" latinLnBrk="0" hangingPunct="1">
        <a:spcBef>
          <a:spcPct val="20000"/>
        </a:spcBef>
        <a:buFont typeface="Arial"/>
        <a:buChar char="•"/>
        <a:defRPr sz="3201" kern="1200">
          <a:solidFill>
            <a:schemeClr val="tx1"/>
          </a:solidFill>
          <a:latin typeface="+mn-lt"/>
          <a:ea typeface="+mn-ea"/>
          <a:cs typeface="+mn-cs"/>
        </a:defRPr>
      </a:lvl7pPr>
      <a:lvl8pPr marL="5487772" indent="-365854" algn="l" defTabSz="731702" rtl="0" eaLnBrk="1" latinLnBrk="0" hangingPunct="1">
        <a:spcBef>
          <a:spcPct val="20000"/>
        </a:spcBef>
        <a:buFont typeface="Arial"/>
        <a:buChar char="•"/>
        <a:defRPr sz="3201" kern="1200">
          <a:solidFill>
            <a:schemeClr val="tx1"/>
          </a:solidFill>
          <a:latin typeface="+mn-lt"/>
          <a:ea typeface="+mn-ea"/>
          <a:cs typeface="+mn-cs"/>
        </a:defRPr>
      </a:lvl8pPr>
      <a:lvl9pPr marL="6219475" indent="-365854" algn="l" defTabSz="731702" rtl="0" eaLnBrk="1" latinLnBrk="0" hangingPunct="1">
        <a:spcBef>
          <a:spcPct val="20000"/>
        </a:spcBef>
        <a:buFont typeface="Arial"/>
        <a:buChar char="•"/>
        <a:defRPr sz="3201" kern="1200">
          <a:solidFill>
            <a:schemeClr val="tx1"/>
          </a:solidFill>
          <a:latin typeface="+mn-lt"/>
          <a:ea typeface="+mn-ea"/>
          <a:cs typeface="+mn-cs"/>
        </a:defRPr>
      </a:lvl9pPr>
    </p:bodyStyle>
    <p:otherStyle>
      <a:defPPr>
        <a:defRPr lang="en-US"/>
      </a:defPPr>
      <a:lvl1pPr marL="0" algn="l" defTabSz="731702" rtl="0" eaLnBrk="1" latinLnBrk="0" hangingPunct="1">
        <a:defRPr sz="2881" kern="1200">
          <a:solidFill>
            <a:schemeClr val="tx1"/>
          </a:solidFill>
          <a:latin typeface="+mn-lt"/>
          <a:ea typeface="+mn-ea"/>
          <a:cs typeface="+mn-cs"/>
        </a:defRPr>
      </a:lvl1pPr>
      <a:lvl2pPr marL="731702" algn="l" defTabSz="731702" rtl="0" eaLnBrk="1" latinLnBrk="0" hangingPunct="1">
        <a:defRPr sz="2881" kern="1200">
          <a:solidFill>
            <a:schemeClr val="tx1"/>
          </a:solidFill>
          <a:latin typeface="+mn-lt"/>
          <a:ea typeface="+mn-ea"/>
          <a:cs typeface="+mn-cs"/>
        </a:defRPr>
      </a:lvl2pPr>
      <a:lvl3pPr marL="1463406" algn="l" defTabSz="731702" rtl="0" eaLnBrk="1" latinLnBrk="0" hangingPunct="1">
        <a:defRPr sz="2881" kern="1200">
          <a:solidFill>
            <a:schemeClr val="tx1"/>
          </a:solidFill>
          <a:latin typeface="+mn-lt"/>
          <a:ea typeface="+mn-ea"/>
          <a:cs typeface="+mn-cs"/>
        </a:defRPr>
      </a:lvl3pPr>
      <a:lvl4pPr marL="2195109" algn="l" defTabSz="731702" rtl="0" eaLnBrk="1" latinLnBrk="0" hangingPunct="1">
        <a:defRPr sz="2881" kern="1200">
          <a:solidFill>
            <a:schemeClr val="tx1"/>
          </a:solidFill>
          <a:latin typeface="+mn-lt"/>
          <a:ea typeface="+mn-ea"/>
          <a:cs typeface="+mn-cs"/>
        </a:defRPr>
      </a:lvl4pPr>
      <a:lvl5pPr marL="2926812" algn="l" defTabSz="731702" rtl="0" eaLnBrk="1" latinLnBrk="0" hangingPunct="1">
        <a:defRPr sz="2881" kern="1200">
          <a:solidFill>
            <a:schemeClr val="tx1"/>
          </a:solidFill>
          <a:latin typeface="+mn-lt"/>
          <a:ea typeface="+mn-ea"/>
          <a:cs typeface="+mn-cs"/>
        </a:defRPr>
      </a:lvl5pPr>
      <a:lvl6pPr marL="3658515" algn="l" defTabSz="731702" rtl="0" eaLnBrk="1" latinLnBrk="0" hangingPunct="1">
        <a:defRPr sz="2881" kern="1200">
          <a:solidFill>
            <a:schemeClr val="tx1"/>
          </a:solidFill>
          <a:latin typeface="+mn-lt"/>
          <a:ea typeface="+mn-ea"/>
          <a:cs typeface="+mn-cs"/>
        </a:defRPr>
      </a:lvl6pPr>
      <a:lvl7pPr marL="4390218" algn="l" defTabSz="731702" rtl="0" eaLnBrk="1" latinLnBrk="0" hangingPunct="1">
        <a:defRPr sz="2881" kern="1200">
          <a:solidFill>
            <a:schemeClr val="tx1"/>
          </a:solidFill>
          <a:latin typeface="+mn-lt"/>
          <a:ea typeface="+mn-ea"/>
          <a:cs typeface="+mn-cs"/>
        </a:defRPr>
      </a:lvl7pPr>
      <a:lvl8pPr marL="5121920" algn="l" defTabSz="731702" rtl="0" eaLnBrk="1" latinLnBrk="0" hangingPunct="1">
        <a:defRPr sz="2881" kern="1200">
          <a:solidFill>
            <a:schemeClr val="tx1"/>
          </a:solidFill>
          <a:latin typeface="+mn-lt"/>
          <a:ea typeface="+mn-ea"/>
          <a:cs typeface="+mn-cs"/>
        </a:defRPr>
      </a:lvl8pPr>
      <a:lvl9pPr marL="5853624" algn="l" defTabSz="731702" rtl="0" eaLnBrk="1" latinLnBrk="0" hangingPunct="1">
        <a:defRPr sz="28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g"/><Relationship Id="rId7" Type="http://schemas.openxmlformats.org/officeDocument/2006/relationships/image" Target="../media/image43.tiff"/><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hyperlink" Target="mailto:james.l.Jeffers@intel.com" TargetMode="External"/><Relationship Id="rId9" Type="http://schemas.openxmlformats.org/officeDocument/2006/relationships/image" Target="../media/image45.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jpeg"/><Relationship Id="rId1" Type="http://schemas.openxmlformats.org/officeDocument/2006/relationships/slideLayout" Target="../slideLayouts/slideLayout39.xml"/><Relationship Id="rId5" Type="http://schemas.openxmlformats.org/officeDocument/2006/relationships/image" Target="../media/image57.tiff"/><Relationship Id="rId4" Type="http://schemas.openxmlformats.org/officeDocument/2006/relationships/image" Target="../media/image56.tiff"/></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8.wmf"/><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microsoft.com/office/2007/relationships/hdphoto" Target="../media/hdphoto3.wdp"/><Relationship Id="rId5" Type="http://schemas.openxmlformats.org/officeDocument/2006/relationships/image" Target="../media/image60.pn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88.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8" Type="http://schemas.openxmlformats.org/officeDocument/2006/relationships/hyperlink" Target="http://cinemaviewer.org/" TargetMode="External"/><Relationship Id="rId3" Type="http://schemas.openxmlformats.org/officeDocument/2006/relationships/hyperlink" Target="https://www.visitusers.org/index.php?title=Libsim_Batch" TargetMode="External"/><Relationship Id="rId7" Type="http://schemas.openxmlformats.org/officeDocument/2006/relationships/hyperlink" Target="http://damaris.gforge.inria.fr/doku.php" TargetMode="External"/><Relationship Id="rId2" Type="http://schemas.openxmlformats.org/officeDocument/2006/relationships/hyperlink" Target="https://www.paraview.org/in-situ/" TargetMode="External"/><Relationship Id="rId1" Type="http://schemas.openxmlformats.org/officeDocument/2006/relationships/slideLayout" Target="../slideLayouts/slideLayout5.xml"/><Relationship Id="rId6" Type="http://schemas.openxmlformats.org/officeDocument/2006/relationships/hyperlink" Target="http://www.sensei-insitu.org/" TargetMode="External"/><Relationship Id="rId5" Type="http://schemas.openxmlformats.org/officeDocument/2006/relationships/hyperlink" Target="https://www.olcf.ornl.gov/center-projects/adios/" TargetMode="External"/><Relationship Id="rId4" Type="http://schemas.openxmlformats.org/officeDocument/2006/relationships/hyperlink" Target="https://github.com/Alpine-DAV/alpin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openxmlformats.org/officeDocument/2006/relationships/image" Target="../media/image47.png"/><Relationship Id="rId5" Type="http://schemas.openxmlformats.org/officeDocument/2006/relationships/image" Target="../media/image42.sv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9.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hyperlink" Target="http://embree.github.io/" TargetMode="External"/><Relationship Id="rId7" Type="http://schemas.openxmlformats.org/officeDocument/2006/relationships/hyperlink" Target="http://www.openvkl.org/" TargetMode="External"/><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hyperlink" Target="http://www.openswr.org/" TargetMode="External"/><Relationship Id="rId5" Type="http://schemas.openxmlformats.org/officeDocument/2006/relationships/hyperlink" Target="http://www.openimagedenoise.com/" TargetMode="External"/><Relationship Id="rId4" Type="http://schemas.openxmlformats.org/officeDocument/2006/relationships/hyperlink" Target="http://www.ospray.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hyperlink" Target="http://software.intel.com/intelrf" TargetMode="Externa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hyperlink" Target="http://mesa3d.org/" TargetMode="External"/><Relationship Id="rId2" Type="http://schemas.openxmlformats.org/officeDocument/2006/relationships/notesSlide" Target="../notesSlides/notesSlide8.xml"/><Relationship Id="rId1" Type="http://schemas.openxmlformats.org/officeDocument/2006/relationships/slideLayout" Target="../slideLayouts/slideLayout119.xml"/><Relationship Id="rId4" Type="http://schemas.openxmlformats.org/officeDocument/2006/relationships/hyperlink" Target="http://www.openswr.org/" TargetMode="Externa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19.xml"/><Relationship Id="rId6" Type="http://schemas.openxmlformats.org/officeDocument/2006/relationships/hyperlink" Target="http://www.openswr.org/" TargetMode="External"/><Relationship Id="rId5" Type="http://schemas.openxmlformats.org/officeDocument/2006/relationships/hyperlink" Target="http://mesa3d.org/" TargetMode="External"/><Relationship Id="rId4" Type="http://schemas.openxmlformats.org/officeDocument/2006/relationships/hyperlink" Target="http://www.intel.com/benchmark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mbree.github.io/" TargetMode="External"/><Relationship Id="rId2" Type="http://schemas.openxmlformats.org/officeDocument/2006/relationships/notesSlide" Target="../notesSlides/notesSlide10.xml"/><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image" Target="../media/image75.jpeg"/><Relationship Id="rId1" Type="http://schemas.openxmlformats.org/officeDocument/2006/relationships/slideLayout" Target="../slideLayouts/slideLayout119.xml"/><Relationship Id="rId6" Type="http://schemas.openxmlformats.org/officeDocument/2006/relationships/hyperlink" Target="http://embree.github.io/" TargetMode="External"/><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xml"/><Relationship Id="rId1" Type="http://schemas.openxmlformats.org/officeDocument/2006/relationships/slideLayout" Target="../slideLayouts/slideLayout6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hyperlink" Target="http://openimagedenoise.org/" TargetMode="External"/><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124.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24.xml"/><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2" Type="http://schemas.openxmlformats.org/officeDocument/2006/relationships/hyperlink" Target="http://ospray.org/" TargetMode="Externa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hyperlink" Target="http://ospray.org/" TargetMode="External"/><Relationship Id="rId2" Type="http://schemas.openxmlformats.org/officeDocument/2006/relationships/notesSlide" Target="../notesSlides/notesSlide17.xml"/><Relationship Id="rId1" Type="http://schemas.openxmlformats.org/officeDocument/2006/relationships/slideLayout" Target="../slideLayouts/slideLayout119.xml"/><Relationship Id="rId6" Type="http://schemas.openxmlformats.org/officeDocument/2006/relationships/image" Target="../media/image94.tiff"/><Relationship Id="rId5" Type="http://schemas.openxmlformats.org/officeDocument/2006/relationships/image" Target="../media/image93.tiff"/><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53.xml"/><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3.xml"/><Relationship Id="rId6" Type="http://schemas.openxmlformats.org/officeDocument/2006/relationships/image" Target="../media/image102.tiff"/><Relationship Id="rId5" Type="http://schemas.microsoft.com/office/2007/relationships/hdphoto" Target="../media/hdphoto6.wdp"/><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www.ixpug.org/events/in-situ-hackathon" TargetMode="External"/><Relationship Id="rId1" Type="http://schemas.openxmlformats.org/officeDocument/2006/relationships/slideLayout" Target="../slideLayouts/slideLayout10.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sites.google.com/tacc.utexas.edu/solar" TargetMode="External"/><Relationship Id="rId1" Type="http://schemas.openxmlformats.org/officeDocument/2006/relationships/slideLayout" Target="../slideLayouts/slideLayout10.xml"/><Relationship Id="rId5" Type="http://schemas.openxmlformats.org/officeDocument/2006/relationships/image" Target="../media/image109.jpeg"/><Relationship Id="rId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8.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8.xml"/><Relationship Id="rId4" Type="http://schemas.openxmlformats.org/officeDocument/2006/relationships/image" Target="../media/image116.png"/></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8.xml"/><Relationship Id="rId5" Type="http://schemas.openxmlformats.org/officeDocument/2006/relationships/image" Target="../media/image120.gif"/><Relationship Id="rId4" Type="http://schemas.openxmlformats.org/officeDocument/2006/relationships/image" Target="../media/image119.png"/></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88.xml"/><Relationship Id="rId4" Type="http://schemas.openxmlformats.org/officeDocument/2006/relationships/image" Target="../media/image12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hyperlink" Target="http://www.intel.com/performance" TargetMode="External"/><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3000" r="-3000"/>
          </a:stretch>
        </a:blipFill>
        <a:effectLst/>
      </p:bgPr>
    </p:bg>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41EA165E-5BCD-FF44-95EF-DC3ADEEE3EC1}"/>
              </a:ext>
            </a:extLst>
          </p:cNvPr>
          <p:cNvPicPr>
            <a:picLocks noChangeAspect="1"/>
          </p:cNvPicPr>
          <p:nvPr/>
        </p:nvPicPr>
        <p:blipFill>
          <a:blip r:embed="rId3"/>
          <a:srcRect t="556" b="556"/>
          <a:stretch>
            <a:fillRect/>
          </a:stretch>
        </p:blipFill>
        <p:spPr>
          <a:xfrm>
            <a:off x="0" y="-7874"/>
            <a:ext cx="12192000" cy="6865873"/>
          </a:xfrm>
          <a:prstGeom prst="rect">
            <a:avLst/>
          </a:prstGeom>
        </p:spPr>
      </p:pic>
      <p:sp>
        <p:nvSpPr>
          <p:cNvPr id="4" name="Title 3">
            <a:extLst>
              <a:ext uri="{FF2B5EF4-FFF2-40B4-BE49-F238E27FC236}">
                <a16:creationId xmlns:a16="http://schemas.microsoft.com/office/drawing/2014/main" id="{6F38D9C9-61F9-294C-BD79-3315584A35F3}"/>
              </a:ext>
            </a:extLst>
          </p:cNvPr>
          <p:cNvSpPr>
            <a:spLocks noGrp="1"/>
          </p:cNvSpPr>
          <p:nvPr>
            <p:ph type="title"/>
          </p:nvPr>
        </p:nvSpPr>
        <p:spPr>
          <a:xfrm>
            <a:off x="322701" y="1116336"/>
            <a:ext cx="10515600" cy="334963"/>
          </a:xfrm>
        </p:spPr>
        <p:txBody>
          <a:bodyPr>
            <a:noAutofit/>
          </a:bodyPr>
          <a:lstStyle/>
          <a:p>
            <a:r>
              <a:rPr lang="en-US" sz="3600" b="1" dirty="0"/>
              <a:t>Data Analysis Approaches For </a:t>
            </a:r>
            <a:r>
              <a:rPr lang="en-US" sz="3600" b="1" dirty="0" err="1"/>
              <a:t>ExaScale</a:t>
            </a:r>
            <a:br>
              <a:rPr lang="en-US" sz="3600" b="1" dirty="0"/>
            </a:br>
            <a:br>
              <a:rPr lang="en-US" sz="3600" b="1" dirty="0"/>
            </a:br>
            <a:r>
              <a:rPr lang="en-US" sz="3600" b="1" dirty="0"/>
              <a:t>A Conversation</a:t>
            </a:r>
          </a:p>
        </p:txBody>
      </p:sp>
      <p:sp>
        <p:nvSpPr>
          <p:cNvPr id="13" name="Slide Number Placeholder 3">
            <a:extLst>
              <a:ext uri="{FF2B5EF4-FFF2-40B4-BE49-F238E27FC236}">
                <a16:creationId xmlns:a16="http://schemas.microsoft.com/office/drawing/2014/main" id="{482C0937-F878-1047-8BE9-45C4A5E10ADC}"/>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16" name="Content Placeholder 4">
            <a:extLst>
              <a:ext uri="{FF2B5EF4-FFF2-40B4-BE49-F238E27FC236}">
                <a16:creationId xmlns:a16="http://schemas.microsoft.com/office/drawing/2014/main" id="{4425AE3A-4A96-440D-BF89-55CFBB1B5910}"/>
              </a:ext>
            </a:extLst>
          </p:cNvPr>
          <p:cNvSpPr txBox="1">
            <a:spLocks/>
          </p:cNvSpPr>
          <p:nvPr/>
        </p:nvSpPr>
        <p:spPr>
          <a:xfrm>
            <a:off x="486064" y="2315573"/>
            <a:ext cx="6445019" cy="2671725"/>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vl2pPr marL="457200" indent="0" algn="l" defTabSz="914400"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2pPr>
            <a:lvl3pPr marL="914400" indent="0" algn="l" defTabSz="914400"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3pPr>
            <a:lvl4pPr marL="1371600" indent="0" algn="l" defTabSz="914400"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4pPr>
            <a:lvl5pPr marL="1828800" indent="0" algn="l" defTabSz="914400"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Jim Jeffers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Sr. Principal Engineer and Sr. Director </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Advanced Rendering and Visualization Team</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Intel Corporation</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a:t>
            </a:r>
            <a:r>
              <a:rPr kumimoji="0" lang="en-US" sz="2000" b="0" i="0" u="none" strike="noStrike" kern="1200" cap="none" spc="0" normalizeH="0" baseline="0" noProof="0" dirty="0" err="1">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jamesljeffers</a:t>
            </a:r>
            <a:r>
              <a:rPr kumimoji="0" lang="en-US" sz="20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 </a:t>
            </a:r>
            <a:r>
              <a:rPr kumimoji="0" lang="en-US" sz="2000" b="0" i="0"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  </a:t>
            </a:r>
            <a:r>
              <a:rPr kumimoji="0" lang="en-US" sz="2000" b="0" i="0"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hlinkClick r:id="rId4"/>
              </a:rPr>
              <a:t>james.l.Jeffers@intel.com</a:t>
            </a:r>
            <a:endParaRPr kumimoji="0" lang="en-US" sz="2000" b="0" i="0"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a:p>
            <a:endParaRPr lang="en-US" sz="2000" dirty="0">
              <a:solidFill>
                <a:prstClr val="white"/>
              </a:solidFill>
            </a:endParaRPr>
          </a:p>
          <a:p>
            <a:r>
              <a:rPr lang="en-US" sz="2000" dirty="0">
                <a:solidFill>
                  <a:prstClr val="white"/>
                </a:solidFill>
              </a:rPr>
              <a:t>Dr. </a:t>
            </a:r>
            <a:r>
              <a:rPr lang="en-US" sz="2000" dirty="0"/>
              <a:t>Paul </a:t>
            </a:r>
            <a:r>
              <a:rPr lang="en-US" sz="2000" dirty="0" err="1"/>
              <a:t>Navrátil</a:t>
            </a:r>
            <a:r>
              <a:rPr lang="en-US" sz="2000" dirty="0">
                <a:solidFill>
                  <a:prstClr val="white"/>
                </a:solidFill>
              </a:rPr>
              <a:t>, </a:t>
            </a:r>
          </a:p>
          <a:p>
            <a:r>
              <a:rPr lang="en-US" sz="2000" dirty="0">
                <a:solidFill>
                  <a:prstClr val="white"/>
                </a:solidFill>
              </a:rPr>
              <a:t>Director of Visualization</a:t>
            </a:r>
          </a:p>
          <a:p>
            <a:r>
              <a:rPr lang="en-US" sz="2000" dirty="0">
                <a:solidFill>
                  <a:prstClr val="white"/>
                </a:solidFill>
              </a:rPr>
              <a:t>Texas Advanced Computing Center, UT Austin.</a:t>
            </a:r>
          </a:p>
          <a:p>
            <a:r>
              <a:rPr lang="en-US" sz="2000" dirty="0">
                <a:solidFill>
                  <a:prstClr val="white"/>
                </a:solidFill>
              </a:rPr>
              <a:t>@</a:t>
            </a:r>
            <a:r>
              <a:rPr lang="en-US" sz="2000" dirty="0" err="1">
                <a:solidFill>
                  <a:prstClr val="white"/>
                </a:solidFill>
              </a:rPr>
              <a:t>panavratil</a:t>
            </a:r>
            <a:r>
              <a:rPr lang="en-US" sz="2000" dirty="0">
                <a:solidFill>
                  <a:prstClr val="white"/>
                </a:solidFill>
              </a:rPr>
              <a:t>; Paul </a:t>
            </a:r>
            <a:r>
              <a:rPr lang="en-US" sz="2000" dirty="0" err="1">
                <a:solidFill>
                  <a:prstClr val="white"/>
                </a:solidFill>
              </a:rPr>
              <a:t>Navratil</a:t>
            </a:r>
            <a:r>
              <a:rPr lang="en-US" sz="2000" dirty="0">
                <a:solidFill>
                  <a:prstClr val="white"/>
                </a:solidFill>
              </a:rPr>
              <a:t> &lt;</a:t>
            </a:r>
            <a:r>
              <a:rPr lang="en-US" sz="2000" dirty="0" err="1">
                <a:solidFill>
                  <a:prstClr val="white"/>
                </a:solidFill>
              </a:rPr>
              <a:t>pnav@tacc.utexas.edu</a:t>
            </a:r>
            <a:r>
              <a:rPr lang="en-US" sz="2000" dirty="0">
                <a:solidFill>
                  <a:prstClr val="white"/>
                </a:solidFill>
              </a:rPr>
              <a:t>&gt;</a:t>
            </a:r>
            <a:endParaRPr kumimoji="0" lang="en-US" sz="2000" b="0" i="0"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17" name="TextBox 16">
            <a:extLst>
              <a:ext uri="{FF2B5EF4-FFF2-40B4-BE49-F238E27FC236}">
                <a16:creationId xmlns:a16="http://schemas.microsoft.com/office/drawing/2014/main" id="{05238018-C7CB-3648-8505-515C12640D7B}"/>
              </a:ext>
            </a:extLst>
          </p:cNvPr>
          <p:cNvSpPr txBox="1"/>
          <p:nvPr/>
        </p:nvSpPr>
        <p:spPr>
          <a:xfrm>
            <a:off x="7335602" y="6124237"/>
            <a:ext cx="3487759" cy="671979"/>
          </a:xfrm>
          <a:prstGeom prst="rect">
            <a:avLst/>
          </a:prstGeom>
          <a:noFill/>
          <a:ln>
            <a:noFill/>
          </a:ln>
        </p:spPr>
        <p:txBody>
          <a:bodyPr wrap="square" rtlCol="0">
            <a:spAutoFit/>
          </a:bodyPr>
          <a:lstStyle/>
          <a:p>
            <a:pPr marL="0" marR="0" lvl="0" indent="0" algn="l" defTabSz="754572" rtl="0" eaLnBrk="1" fontAlgn="auto" latinLnBrk="0" hangingPunct="1">
              <a:lnSpc>
                <a:spcPct val="100000"/>
              </a:lnSpc>
              <a:spcBef>
                <a:spcPts val="0"/>
              </a:spcBef>
              <a:spcAft>
                <a:spcPts val="136"/>
              </a:spcAft>
              <a:buClrTx/>
              <a:buSzTx/>
              <a:buFontTx/>
              <a:buNone/>
              <a:tabLst/>
              <a:defRPr/>
            </a:pPr>
            <a:r>
              <a:rPr kumimoji="0" lang="en-US" sz="1200" b="0" i="1" u="none" strike="noStrike" kern="1200" cap="none" spc="0" normalizeH="0" baseline="0" noProof="0" dirty="0" err="1">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Thanos</a:t>
            </a:r>
            <a:r>
              <a:rPr kumimoji="0" lang="en-US" sz="1200" b="0" i="1"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 from Avengers Infinity War</a:t>
            </a:r>
          </a:p>
          <a:p>
            <a:pPr marL="0" marR="0" lvl="0" indent="0" algn="l" defTabSz="754572" rtl="0" eaLnBrk="1" fontAlgn="auto" latinLnBrk="0" hangingPunct="1">
              <a:lnSpc>
                <a:spcPct val="100000"/>
              </a:lnSpc>
              <a:spcBef>
                <a:spcPts val="0"/>
              </a:spcBef>
              <a:spcAft>
                <a:spcPts val="136"/>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 Rendered by V-Ray (with Intel</a:t>
            </a:r>
            <a:r>
              <a:rPr kumimoji="0" lang="en-US" sz="1200" b="0" i="1" u="none" strike="noStrike" kern="1200" cap="none" spc="0" normalizeH="0" baseline="0" noProof="0" dirty="0">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sym typeface="Intel Clear Pro"/>
              </a:rPr>
              <a:t>® </a:t>
            </a:r>
            <a:r>
              <a:rPr kumimoji="0" lang="en-US" sz="1200" b="0" i="1" u="none" strike="noStrike" kern="1200" cap="none" spc="0" normalizeH="0" baseline="0" noProof="0" dirty="0" err="1">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Embree</a:t>
            </a:r>
            <a:r>
              <a:rPr kumimoji="0" lang="en-US" sz="1200" b="0" i="1"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a:t>
            </a:r>
          </a:p>
          <a:p>
            <a:pPr marL="0" marR="0" lvl="0" indent="0" algn="l" defTabSz="754572" rtl="0" eaLnBrk="1" fontAlgn="auto" latinLnBrk="0" hangingPunct="1">
              <a:lnSpc>
                <a:spcPct val="100000"/>
              </a:lnSpc>
              <a:spcBef>
                <a:spcPts val="0"/>
              </a:spcBef>
              <a:spcAft>
                <a:spcPts val="136"/>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Courtesy of  Digital Domain and Marvel Studios</a:t>
            </a:r>
          </a:p>
        </p:txBody>
      </p:sp>
      <p:pic>
        <p:nvPicPr>
          <p:cNvPr id="12" name="Graphic 11">
            <a:extLst>
              <a:ext uri="{FF2B5EF4-FFF2-40B4-BE49-F238E27FC236}">
                <a16:creationId xmlns:a16="http://schemas.microsoft.com/office/drawing/2014/main" id="{788294BB-0F61-1C4F-8F52-ECB94477CAD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13721" y="446607"/>
            <a:ext cx="1457187" cy="592483"/>
          </a:xfrm>
          <a:prstGeom prst="rect">
            <a:avLst/>
          </a:prstGeom>
        </p:spPr>
      </p:pic>
      <p:grpSp>
        <p:nvGrpSpPr>
          <p:cNvPr id="5" name="Group 4">
            <a:extLst>
              <a:ext uri="{FF2B5EF4-FFF2-40B4-BE49-F238E27FC236}">
                <a16:creationId xmlns:a16="http://schemas.microsoft.com/office/drawing/2014/main" id="{10A485B8-3833-6E41-8BF0-606F3B167A9E}"/>
              </a:ext>
            </a:extLst>
          </p:cNvPr>
          <p:cNvGrpSpPr/>
          <p:nvPr/>
        </p:nvGrpSpPr>
        <p:grpSpPr>
          <a:xfrm>
            <a:off x="7335602" y="1348375"/>
            <a:ext cx="3407150" cy="2454268"/>
            <a:chOff x="6887552" y="1493571"/>
            <a:chExt cx="3793148" cy="2721326"/>
          </a:xfrm>
        </p:grpSpPr>
        <p:pic>
          <p:nvPicPr>
            <p:cNvPr id="2" name="Picture 1">
              <a:extLst>
                <a:ext uri="{FF2B5EF4-FFF2-40B4-BE49-F238E27FC236}">
                  <a16:creationId xmlns:a16="http://schemas.microsoft.com/office/drawing/2014/main" id="{3376A671-196E-2A45-8BD1-CCCCAB0D39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7552" y="2009693"/>
              <a:ext cx="1728205" cy="2176581"/>
            </a:xfrm>
            <a:prstGeom prst="rect">
              <a:avLst/>
            </a:prstGeom>
          </p:spPr>
        </p:pic>
        <p:sp>
          <p:nvSpPr>
            <p:cNvPr id="3" name="Rectangle 2">
              <a:extLst>
                <a:ext uri="{FF2B5EF4-FFF2-40B4-BE49-F238E27FC236}">
                  <a16:creationId xmlns:a16="http://schemas.microsoft.com/office/drawing/2014/main" id="{3A283422-B6B6-2649-B4C8-1F89A09EA925}"/>
                </a:ext>
              </a:extLst>
            </p:cNvPr>
            <p:cNvSpPr/>
            <p:nvPr/>
          </p:nvSpPr>
          <p:spPr>
            <a:xfrm>
              <a:off x="8053611" y="1493571"/>
              <a:ext cx="1479892" cy="369332"/>
            </a:xfrm>
            <a:prstGeom prst="rect">
              <a:avLst/>
            </a:prstGeom>
          </p:spPr>
          <p:txBody>
            <a:bodyPr wrap="none">
              <a:spAutoFit/>
            </a:bodyPr>
            <a:lstStyle/>
            <a:p>
              <a:pPr lvl="0" defTabSz="914317">
                <a:defRPr/>
              </a:pPr>
              <a:r>
                <a:rPr lang="en-US" b="1" i="1"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Powered by </a:t>
              </a:r>
            </a:p>
          </p:txBody>
        </p:sp>
        <p:pic>
          <p:nvPicPr>
            <p:cNvPr id="18" name="Picture 6" descr="https://simplecore.intel.com/newsroom/wp-content/uploads/sites/11/2019/04/Intel-2nd-Gen-Xeon-Scalable-1.jpg">
              <a:extLst>
                <a:ext uri="{FF2B5EF4-FFF2-40B4-BE49-F238E27FC236}">
                  <a16:creationId xmlns:a16="http://schemas.microsoft.com/office/drawing/2014/main" id="{3ED80004-34E5-D849-A5DA-D251A71946E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5818" r="25652" b="18980"/>
            <a:stretch/>
          </p:blipFill>
          <p:spPr bwMode="auto">
            <a:xfrm>
              <a:off x="9079481" y="2045326"/>
              <a:ext cx="1601219" cy="216957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F818FDD7-F828-E04D-8A9C-846219325470}"/>
              </a:ext>
            </a:extLst>
          </p:cNvPr>
          <p:cNvPicPr>
            <a:picLocks noChangeAspect="1"/>
          </p:cNvPicPr>
          <p:nvPr/>
        </p:nvPicPr>
        <p:blipFill>
          <a:blip r:embed="rId9"/>
          <a:stretch>
            <a:fillRect/>
          </a:stretch>
        </p:blipFill>
        <p:spPr>
          <a:xfrm>
            <a:off x="7011975" y="4250954"/>
            <a:ext cx="4071345" cy="1424971"/>
          </a:xfrm>
          <a:prstGeom prst="rect">
            <a:avLst/>
          </a:prstGeom>
        </p:spPr>
      </p:pic>
    </p:spTree>
    <p:extLst>
      <p:ext uri="{BB962C8B-B14F-4D97-AF65-F5344CB8AC3E}">
        <p14:creationId xmlns:p14="http://schemas.microsoft.com/office/powerpoint/2010/main" val="347104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E9904-C936-4145-A223-84DD928E4122}"/>
              </a:ext>
            </a:extLst>
          </p:cNvPr>
          <p:cNvSpPr>
            <a:spLocks noGrp="1"/>
          </p:cNvSpPr>
          <p:nvPr>
            <p:ph type="ctrTitle"/>
          </p:nvPr>
        </p:nvSpPr>
        <p:spPr/>
        <p:txBody>
          <a:bodyPr/>
          <a:lstStyle/>
          <a:p>
            <a:r>
              <a:rPr lang="en-US" dirty="0"/>
              <a:t>Challenges AT EXASCALE</a:t>
            </a:r>
          </a:p>
        </p:txBody>
      </p:sp>
      <p:sp>
        <p:nvSpPr>
          <p:cNvPr id="3" name="Text Placeholder 2">
            <a:extLst>
              <a:ext uri="{FF2B5EF4-FFF2-40B4-BE49-F238E27FC236}">
                <a16:creationId xmlns:a16="http://schemas.microsoft.com/office/drawing/2014/main" id="{2E2AEF48-CDF1-FE4A-9CD2-1B149358F9F5}"/>
              </a:ext>
            </a:extLst>
          </p:cNvPr>
          <p:cNvSpPr>
            <a:spLocks noGrp="1"/>
          </p:cNvSpPr>
          <p:nvPr>
            <p:ph type="body" sz="quarter" idx="11"/>
          </p:nvPr>
        </p:nvSpPr>
        <p:spPr>
          <a:xfrm>
            <a:off x="471951" y="3510849"/>
            <a:ext cx="11248100" cy="387735"/>
          </a:xfrm>
        </p:spPr>
        <p:txBody>
          <a:bodyPr/>
          <a:lstStyle/>
          <a:p>
            <a:r>
              <a:rPr lang="en-US" dirty="0"/>
              <a:t>The “Requirement” for ’In Situ’ Visualization</a:t>
            </a:r>
          </a:p>
        </p:txBody>
      </p:sp>
    </p:spTree>
    <p:extLst>
      <p:ext uri="{BB962C8B-B14F-4D97-AF65-F5344CB8AC3E}">
        <p14:creationId xmlns:p14="http://schemas.microsoft.com/office/powerpoint/2010/main" val="21873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 Situ </a:t>
            </a:r>
            <a:r>
              <a:rPr lang="en-US" sz="2000" dirty="0">
                <a:solidFill>
                  <a:srgbClr val="00B0F0"/>
                </a:solidFill>
              </a:rPr>
              <a:t>[same machine] </a:t>
            </a:r>
            <a:r>
              <a:rPr lang="en-US" dirty="0"/>
              <a:t>Visualization – Why?</a:t>
            </a:r>
          </a:p>
        </p:txBody>
      </p:sp>
      <p:sp>
        <p:nvSpPr>
          <p:cNvPr id="4" name="Slide Number Placeholder 3"/>
          <p:cNvSpPr>
            <a:spLocks noGrp="1"/>
          </p:cNvSpPr>
          <p:nvPr>
            <p:ph type="sldNum" sz="quarter" idx="12"/>
          </p:nvPr>
        </p:nvSpPr>
        <p:spPr/>
        <p:txBody>
          <a:bodyPr/>
          <a:lstStyle/>
          <a:p>
            <a:pPr defTabSz="914377"/>
            <a:fld id="{D57F1E4F-1CFF-5643-939E-217C01CDF565}" type="slidenum">
              <a:rPr lang="en-US">
                <a:solidFill>
                  <a:prstClr val="black">
                    <a:tint val="75000"/>
                  </a:prstClr>
                </a:solidFill>
              </a:rPr>
              <a:pPr defTabSz="914377"/>
              <a:t>11</a:t>
            </a:fld>
            <a:endParaRPr lang="en-US" dirty="0">
              <a:solidFill>
                <a:prstClr val="black">
                  <a:tint val="75000"/>
                </a:prstClr>
              </a:solidFill>
            </a:endParaRPr>
          </a:p>
        </p:txBody>
      </p:sp>
      <p:graphicFrame>
        <p:nvGraphicFramePr>
          <p:cNvPr id="5" name="Table 4"/>
          <p:cNvGraphicFramePr>
            <a:graphicFrameLocks noGrp="1"/>
          </p:cNvGraphicFramePr>
          <p:nvPr>
            <p:extLst/>
          </p:nvPr>
        </p:nvGraphicFramePr>
        <p:xfrm>
          <a:off x="645853" y="1319024"/>
          <a:ext cx="10707945" cy="4703824"/>
        </p:xfrm>
        <a:graphic>
          <a:graphicData uri="http://schemas.openxmlformats.org/drawingml/2006/table">
            <a:tbl>
              <a:tblPr/>
              <a:tblGrid>
                <a:gridCol w="2141589">
                  <a:extLst>
                    <a:ext uri="{9D8B030D-6E8A-4147-A177-3AD203B41FA5}">
                      <a16:colId xmlns:a16="http://schemas.microsoft.com/office/drawing/2014/main" val="20000"/>
                    </a:ext>
                  </a:extLst>
                </a:gridCol>
                <a:gridCol w="2141589">
                  <a:extLst>
                    <a:ext uri="{9D8B030D-6E8A-4147-A177-3AD203B41FA5}">
                      <a16:colId xmlns:a16="http://schemas.microsoft.com/office/drawing/2014/main" val="20001"/>
                    </a:ext>
                  </a:extLst>
                </a:gridCol>
                <a:gridCol w="2141589">
                  <a:extLst>
                    <a:ext uri="{9D8B030D-6E8A-4147-A177-3AD203B41FA5}">
                      <a16:colId xmlns:a16="http://schemas.microsoft.com/office/drawing/2014/main" val="20002"/>
                    </a:ext>
                  </a:extLst>
                </a:gridCol>
                <a:gridCol w="2141589">
                  <a:extLst>
                    <a:ext uri="{9D8B030D-6E8A-4147-A177-3AD203B41FA5}">
                      <a16:colId xmlns:a16="http://schemas.microsoft.com/office/drawing/2014/main" val="20003"/>
                    </a:ext>
                  </a:extLst>
                </a:gridCol>
                <a:gridCol w="2141589">
                  <a:extLst>
                    <a:ext uri="{9D8B030D-6E8A-4147-A177-3AD203B41FA5}">
                      <a16:colId xmlns:a16="http://schemas.microsoft.com/office/drawing/2014/main" val="20004"/>
                    </a:ext>
                  </a:extLst>
                </a:gridCol>
              </a:tblGrid>
              <a:tr h="1175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small" normalizeH="0" baseline="0" dirty="0">
                          <a:ln>
                            <a:noFill/>
                          </a:ln>
                          <a:solidFill>
                            <a:schemeClr val="tx1"/>
                          </a:solidFill>
                          <a:effectLst/>
                          <a:latin typeface="+mn-lt"/>
                          <a:ea typeface="ＭＳ Ｐゴシック" pitchFamily="-111" charset="-128"/>
                        </a:rPr>
                        <a:t>File Size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small" normalizeH="0" baseline="0" dirty="0">
                          <a:ln>
                            <a:noFill/>
                          </a:ln>
                          <a:solidFill>
                            <a:schemeClr val="tx1"/>
                          </a:solidFill>
                          <a:effectLst/>
                          <a:latin typeface="+mn-lt"/>
                          <a:ea typeface="ＭＳ Ｐゴシック" pitchFamily="-111" charset="-128"/>
                        </a:rPr>
                        <a:t>1000</a:t>
                      </a:r>
                      <a:br>
                        <a:rPr kumimoji="0" lang="en-US" sz="2400" b="1" i="0" u="none" strike="noStrike" cap="small" normalizeH="0" baseline="0" dirty="0">
                          <a:ln>
                            <a:noFill/>
                          </a:ln>
                          <a:solidFill>
                            <a:schemeClr val="tx1"/>
                          </a:solidFill>
                          <a:effectLst/>
                          <a:latin typeface="+mn-lt"/>
                          <a:ea typeface="ＭＳ Ｐゴシック" pitchFamily="-111" charset="-128"/>
                        </a:rPr>
                      </a:br>
                      <a:r>
                        <a:rPr kumimoji="0" lang="en-US" sz="2400" b="1" i="0" u="none" strike="noStrike" cap="small" normalizeH="0" baseline="0" dirty="0" err="1">
                          <a:ln>
                            <a:noFill/>
                          </a:ln>
                          <a:solidFill>
                            <a:schemeClr val="tx1"/>
                          </a:solidFill>
                          <a:effectLst/>
                          <a:latin typeface="+mn-lt"/>
                          <a:ea typeface="ＭＳ Ｐゴシック" pitchFamily="-111" charset="-128"/>
                        </a:rPr>
                        <a:t>GBps</a:t>
                      </a:r>
                      <a:endParaRPr kumimoji="0" lang="en-US" sz="2400" b="1" i="0" u="none" strike="noStrike" cap="small" normalizeH="0" baseline="0" dirty="0">
                        <a:ln>
                          <a:noFill/>
                        </a:ln>
                        <a:solidFill>
                          <a:schemeClr val="tx1"/>
                        </a:solidFill>
                        <a:effectLst/>
                        <a:latin typeface="+mn-lt"/>
                        <a:ea typeface="ＭＳ Ｐゴシック" pitchFamily="-111"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small" normalizeH="0" baseline="0" dirty="0">
                          <a:ln>
                            <a:noFill/>
                          </a:ln>
                          <a:solidFill>
                            <a:schemeClr val="tx1"/>
                          </a:solidFill>
                          <a:effectLst/>
                          <a:latin typeface="+mn-lt"/>
                          <a:ea typeface="ＭＳ Ｐゴシック" pitchFamily="-111" charset="-128"/>
                        </a:rPr>
                        <a:t>100</a:t>
                      </a:r>
                      <a:br>
                        <a:rPr kumimoji="0" lang="en-US" sz="2400" b="1" i="0" u="none" strike="noStrike" cap="small" normalizeH="0" baseline="0" dirty="0">
                          <a:ln>
                            <a:noFill/>
                          </a:ln>
                          <a:solidFill>
                            <a:schemeClr val="tx1"/>
                          </a:solidFill>
                          <a:effectLst/>
                          <a:latin typeface="+mn-lt"/>
                          <a:ea typeface="ＭＳ Ｐゴシック" pitchFamily="-111" charset="-128"/>
                        </a:rPr>
                      </a:br>
                      <a:r>
                        <a:rPr kumimoji="0" lang="en-US" sz="2400" b="1" i="0" u="none" strike="noStrike" cap="small" normalizeH="0" baseline="0" dirty="0" err="1">
                          <a:ln>
                            <a:noFill/>
                          </a:ln>
                          <a:solidFill>
                            <a:schemeClr val="tx1"/>
                          </a:solidFill>
                          <a:effectLst/>
                          <a:latin typeface="+mn-lt"/>
                          <a:ea typeface="ＭＳ Ｐゴシック" pitchFamily="-111" charset="-128"/>
                        </a:rPr>
                        <a:t>GBps</a:t>
                      </a:r>
                      <a:endParaRPr kumimoji="0" lang="en-US" sz="2400" b="1" i="0" u="none" strike="noStrike" cap="small" normalizeH="0" baseline="0" dirty="0">
                        <a:ln>
                          <a:noFill/>
                        </a:ln>
                        <a:solidFill>
                          <a:schemeClr val="tx1"/>
                        </a:solidFill>
                        <a:effectLst/>
                        <a:latin typeface="+mn-lt"/>
                        <a:ea typeface="ＭＳ Ｐゴシック" pitchFamily="-111"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small" normalizeH="0" baseline="0" dirty="0">
                          <a:ln>
                            <a:noFill/>
                          </a:ln>
                          <a:solidFill>
                            <a:schemeClr val="tx1"/>
                          </a:solidFill>
                          <a:effectLst/>
                          <a:latin typeface="+mn-lt"/>
                          <a:ea typeface="ＭＳ Ｐゴシック" pitchFamily="-111" charset="-128"/>
                        </a:rPr>
                        <a:t>10 </a:t>
                      </a:r>
                      <a:r>
                        <a:rPr kumimoji="0" lang="en-US" sz="2400" b="1" i="0" u="none" strike="noStrike" cap="small" normalizeH="0" baseline="0" dirty="0" err="1">
                          <a:ln>
                            <a:noFill/>
                          </a:ln>
                          <a:solidFill>
                            <a:schemeClr val="tx1"/>
                          </a:solidFill>
                          <a:effectLst/>
                          <a:latin typeface="+mn-lt"/>
                          <a:ea typeface="ＭＳ Ｐゴシック" pitchFamily="-111" charset="-128"/>
                        </a:rPr>
                        <a:t>GBps</a:t>
                      </a:r>
                      <a:endParaRPr kumimoji="0" lang="en-US" sz="2400" b="1" i="0" u="none" strike="noStrike" cap="small" normalizeH="0" baseline="0" dirty="0">
                        <a:ln>
                          <a:noFill/>
                        </a:ln>
                        <a:solidFill>
                          <a:schemeClr val="tx1"/>
                        </a:solidFill>
                        <a:effectLst/>
                        <a:latin typeface="+mn-lt"/>
                        <a:ea typeface="ＭＳ Ｐゴシック" pitchFamily="-111"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small" normalizeH="0" baseline="0" dirty="0">
                          <a:ln>
                            <a:noFill/>
                          </a:ln>
                          <a:solidFill>
                            <a:schemeClr val="tx1"/>
                          </a:solidFill>
                          <a:effectLst/>
                          <a:latin typeface="+mn-lt"/>
                          <a:ea typeface="ＭＳ Ｐゴシック" pitchFamily="-111" charset="-128"/>
                        </a:rPr>
                        <a:t>1 </a:t>
                      </a:r>
                      <a:r>
                        <a:rPr kumimoji="0" lang="en-US" sz="2400" b="1" i="0" u="none" strike="noStrike" cap="small" normalizeH="0" baseline="0" dirty="0" err="1">
                          <a:ln>
                            <a:noFill/>
                          </a:ln>
                          <a:solidFill>
                            <a:schemeClr val="tx1"/>
                          </a:solidFill>
                          <a:effectLst/>
                          <a:latin typeface="+mn-lt"/>
                          <a:ea typeface="ＭＳ Ｐゴシック" pitchFamily="-111" charset="-128"/>
                        </a:rPr>
                        <a:t>GBps</a:t>
                      </a:r>
                      <a:endParaRPr kumimoji="0" lang="en-US" sz="2400" b="1" i="0" u="none" strike="noStrike" cap="small" normalizeH="0" baseline="0" dirty="0">
                        <a:ln>
                          <a:noFill/>
                        </a:ln>
                        <a:solidFill>
                          <a:schemeClr val="tx1"/>
                        </a:solidFill>
                        <a:effectLst/>
                        <a:latin typeface="+mn-lt"/>
                        <a:ea typeface="ＭＳ Ｐゴシック" pitchFamily="-111"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75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1 TB</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1 sec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 10 sec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 2 min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 17 min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1"/>
                  </a:ext>
                </a:extLst>
              </a:tr>
              <a:tr h="1175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1 PB</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 17 min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 3 hours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 1 day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12 days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2"/>
                  </a:ext>
                </a:extLst>
              </a:tr>
              <a:tr h="1175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1 XB</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111" charset="-128"/>
                        </a:rPr>
                        <a:t>12 days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accent4"/>
                          </a:solidFill>
                          <a:effectLst/>
                          <a:latin typeface="+mn-lt"/>
                          <a:ea typeface="ＭＳ Ｐゴシック" pitchFamily="-111" charset="-128"/>
                        </a:rPr>
                        <a:t>124 days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accent4"/>
                          </a:solidFill>
                          <a:effectLst/>
                          <a:latin typeface="+mn-lt"/>
                          <a:ea typeface="ＭＳ Ｐゴシック" pitchFamily="-111" charset="-128"/>
                        </a:rPr>
                        <a:t>3 ½ years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accent2">
                              <a:lumMod val="75000"/>
                            </a:schemeClr>
                          </a:solidFill>
                          <a:effectLst/>
                          <a:latin typeface="+mn-lt"/>
                          <a:ea typeface="ＭＳ Ｐゴシック" pitchFamily="-111" charset="-128"/>
                        </a:rPr>
                        <a:t>34 years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7" name="TextBox 6"/>
          <p:cNvSpPr txBox="1"/>
          <p:nvPr/>
        </p:nvSpPr>
        <p:spPr>
          <a:xfrm>
            <a:off x="2776684" y="6316564"/>
            <a:ext cx="6841938" cy="420564"/>
          </a:xfrm>
          <a:prstGeom prst="rect">
            <a:avLst/>
          </a:prstGeom>
          <a:noFill/>
        </p:spPr>
        <p:txBody>
          <a:bodyPr wrap="none" rtlCol="0">
            <a:spAutoFit/>
          </a:bodyPr>
          <a:lstStyle/>
          <a:p>
            <a:pPr defTabSz="914377"/>
            <a:r>
              <a:rPr lang="en-US" sz="2133" b="1" dirty="0">
                <a:solidFill>
                  <a:srgbClr val="ED7D31"/>
                </a:solidFill>
                <a:latin typeface="Calibri" panose="020F0502020204030204"/>
              </a:rPr>
              <a:t>Increasingly Difficult to Write Data from Simulation to Disk</a:t>
            </a:r>
          </a:p>
        </p:txBody>
      </p:sp>
      <p:sp>
        <p:nvSpPr>
          <p:cNvPr id="3" name="TextBox 2">
            <a:extLst>
              <a:ext uri="{FF2B5EF4-FFF2-40B4-BE49-F238E27FC236}">
                <a16:creationId xmlns:a16="http://schemas.microsoft.com/office/drawing/2014/main" id="{ABD7B09D-5415-434B-A321-BAC8903AF58F}"/>
              </a:ext>
            </a:extLst>
          </p:cNvPr>
          <p:cNvSpPr txBox="1"/>
          <p:nvPr/>
        </p:nvSpPr>
        <p:spPr>
          <a:xfrm>
            <a:off x="1692613" y="875489"/>
            <a:ext cx="914400" cy="914400"/>
          </a:xfrm>
          <a:prstGeom prst="rect">
            <a:avLst/>
          </a:prstGeom>
        </p:spPr>
        <p:txBody>
          <a:bodyPr vert="horz" wrap="none" lIns="91440" tIns="45720" rIns="91440" bIns="45720" rtlCol="0">
            <a:normAutofit/>
          </a:bodyPr>
          <a:lstStyle/>
          <a:p>
            <a:pPr defTabSz="914377"/>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258679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Situ Visualization </a:t>
            </a:r>
            <a:r>
              <a:rPr lang="mr-IN" dirty="0"/>
              <a:t>–</a:t>
            </a:r>
            <a:r>
              <a:rPr lang="en-US" dirty="0"/>
              <a:t> Why?</a:t>
            </a:r>
          </a:p>
        </p:txBody>
      </p:sp>
      <p:sp>
        <p:nvSpPr>
          <p:cNvPr id="4" name="Date Placeholder 3"/>
          <p:cNvSpPr>
            <a:spLocks noGrp="1"/>
          </p:cNvSpPr>
          <p:nvPr>
            <p:ph type="dt" sz="half" idx="10"/>
          </p:nvPr>
        </p:nvSpPr>
        <p:spPr/>
        <p:txBody>
          <a:bodyPr/>
          <a:lstStyle/>
          <a:p>
            <a:pPr defTabSz="914377"/>
            <a:fld id="{A220285E-91E3-D54B-AF5E-323BBDA6364A}" type="datetime1">
              <a:rPr lang="en-US">
                <a:solidFill>
                  <a:prstClr val="black">
                    <a:tint val="75000"/>
                  </a:prstClr>
                </a:solidFill>
              </a:rPr>
              <a:pPr defTabSz="914377"/>
              <a:t>11/4/19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fld id="{2024AA8B-F1EC-D547-99EC-1807C0CD66CE}" type="slidenum">
              <a:rPr lang="en-US">
                <a:solidFill>
                  <a:prstClr val="black">
                    <a:tint val="75000"/>
                  </a:prstClr>
                </a:solidFill>
              </a:rPr>
              <a:pPr defTabSz="914377"/>
              <a:t>12</a:t>
            </a:fld>
            <a:endParaRPr lang="en-US">
              <a:solidFill>
                <a:prstClr val="black">
                  <a:tint val="75000"/>
                </a:prstClr>
              </a:solidFil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319" y="2137295"/>
            <a:ext cx="2874448" cy="2583411"/>
          </a:xfrm>
          <a:prstGeom prst="rect">
            <a:avLst/>
          </a:prstGeom>
        </p:spPr>
      </p:pic>
      <p:grpSp>
        <p:nvGrpSpPr>
          <p:cNvPr id="23" name="Group 22"/>
          <p:cNvGrpSpPr/>
          <p:nvPr/>
        </p:nvGrpSpPr>
        <p:grpSpPr>
          <a:xfrm>
            <a:off x="4413099" y="1330037"/>
            <a:ext cx="4492397" cy="1183467"/>
            <a:chOff x="4413098" y="1330036"/>
            <a:chExt cx="4492397" cy="1183467"/>
          </a:xfrm>
        </p:grpSpPr>
        <p:cxnSp>
          <p:nvCxnSpPr>
            <p:cNvPr id="21" name="Straight Arrow Connector 20"/>
            <p:cNvCxnSpPr>
              <a:endCxn id="16" idx="1"/>
            </p:cNvCxnSpPr>
            <p:nvPr/>
          </p:nvCxnSpPr>
          <p:spPr>
            <a:xfrm flipV="1">
              <a:off x="4413098" y="1917296"/>
              <a:ext cx="4492397" cy="894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8800" y="1330036"/>
              <a:ext cx="503086" cy="1174520"/>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7588" y="1330036"/>
              <a:ext cx="503086" cy="1174520"/>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6376" y="1338983"/>
              <a:ext cx="503086" cy="1174520"/>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05164" y="1330036"/>
              <a:ext cx="503086" cy="1174520"/>
            </a:xfrm>
            <a:prstGeom prst="rect">
              <a:avLst/>
            </a:prstGeom>
          </p:spPr>
        </p:pic>
      </p:grpSp>
      <p:pic>
        <p:nvPicPr>
          <p:cNvPr id="16" name="Picture 15"/>
          <p:cNvPicPr>
            <a:picLocks noChangeAspect="1"/>
          </p:cNvPicPr>
          <p:nvPr/>
        </p:nvPicPr>
        <p:blipFill>
          <a:blip r:embed="rId4"/>
          <a:stretch>
            <a:fillRect/>
          </a:stretch>
        </p:blipFill>
        <p:spPr>
          <a:xfrm>
            <a:off x="8905495" y="601302"/>
            <a:ext cx="3145551" cy="2631991"/>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4549" y="3713870"/>
            <a:ext cx="3447451" cy="2299423"/>
          </a:xfrm>
          <a:prstGeom prst="rect">
            <a:avLst/>
          </a:prstGeom>
        </p:spPr>
      </p:pic>
      <p:grpSp>
        <p:nvGrpSpPr>
          <p:cNvPr id="30" name="Group 29"/>
          <p:cNvGrpSpPr/>
          <p:nvPr/>
        </p:nvGrpSpPr>
        <p:grpSpPr>
          <a:xfrm>
            <a:off x="908027" y="1330036"/>
            <a:ext cx="3505072" cy="1174520"/>
            <a:chOff x="908026" y="1330036"/>
            <a:chExt cx="3505072" cy="117452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0012" y="1330036"/>
              <a:ext cx="503086" cy="1174520"/>
            </a:xfrm>
            <a:prstGeom prst="rect">
              <a:avLst/>
            </a:prstGeom>
          </p:spPr>
        </p:pic>
        <p:cxnSp>
          <p:nvCxnSpPr>
            <p:cNvPr id="19" name="Straight Arrow Connector 18"/>
            <p:cNvCxnSpPr>
              <a:stCxn id="8" idx="0"/>
              <a:endCxn id="7" idx="1"/>
            </p:cNvCxnSpPr>
            <p:nvPr/>
          </p:nvCxnSpPr>
          <p:spPr>
            <a:xfrm flipV="1">
              <a:off x="1775543" y="1917296"/>
              <a:ext cx="2134469" cy="219999"/>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08026" y="1512209"/>
              <a:ext cx="2304741" cy="442912"/>
            </a:xfrm>
            <a:prstGeom prst="rect">
              <a:avLst/>
            </a:prstGeom>
          </p:spPr>
          <p:txBody>
            <a:bodyPr vert="horz" wrap="none" lIns="91440" tIns="45720" rIns="91440" bIns="45720" rtlCol="0">
              <a:normAutofit/>
            </a:bodyPr>
            <a:lstStyle/>
            <a:p>
              <a:pPr defTabSz="914377"/>
              <a:r>
                <a:rPr lang="en-US">
                  <a:solidFill>
                    <a:prstClr val="black"/>
                  </a:solidFill>
                  <a:latin typeface="Calibri" panose="020F0502020204030204"/>
                </a:rPr>
                <a:t>High-frequency writes</a:t>
              </a:r>
              <a:endParaRPr lang="en-US" dirty="0">
                <a:solidFill>
                  <a:prstClr val="black"/>
                </a:solidFill>
                <a:latin typeface="Calibri" panose="020F0502020204030204"/>
              </a:endParaRPr>
            </a:p>
          </p:txBody>
        </p:sp>
      </p:grpSp>
      <p:grpSp>
        <p:nvGrpSpPr>
          <p:cNvPr id="33" name="Group 32"/>
          <p:cNvGrpSpPr/>
          <p:nvPr/>
        </p:nvGrpSpPr>
        <p:grpSpPr>
          <a:xfrm>
            <a:off x="908026" y="4419195"/>
            <a:ext cx="3505073" cy="1174520"/>
            <a:chOff x="908025" y="4419195"/>
            <a:chExt cx="3505073" cy="117452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0012" y="4419195"/>
              <a:ext cx="503086" cy="1174520"/>
            </a:xfrm>
            <a:prstGeom prst="rect">
              <a:avLst/>
            </a:prstGeom>
          </p:spPr>
        </p:pic>
        <p:cxnSp>
          <p:nvCxnSpPr>
            <p:cNvPr id="24" name="Straight Arrow Connector 23"/>
            <p:cNvCxnSpPr>
              <a:stCxn id="8" idx="2"/>
              <a:endCxn id="14" idx="1"/>
            </p:cNvCxnSpPr>
            <p:nvPr/>
          </p:nvCxnSpPr>
          <p:spPr>
            <a:xfrm>
              <a:off x="1775543" y="4720705"/>
              <a:ext cx="2134469" cy="28575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08025" y="5150803"/>
              <a:ext cx="2304741" cy="442912"/>
            </a:xfrm>
            <a:prstGeom prst="rect">
              <a:avLst/>
            </a:prstGeom>
          </p:spPr>
          <p:txBody>
            <a:bodyPr vert="horz" wrap="none" lIns="91440" tIns="45720" rIns="91440" bIns="45720" rtlCol="0">
              <a:normAutofit/>
            </a:bodyPr>
            <a:lstStyle/>
            <a:p>
              <a:pPr defTabSz="914377"/>
              <a:r>
                <a:rPr lang="en-US" dirty="0">
                  <a:solidFill>
                    <a:prstClr val="black"/>
                  </a:solidFill>
                  <a:latin typeface="Calibri" panose="020F0502020204030204"/>
                </a:rPr>
                <a:t>Low-frequency writes</a:t>
              </a:r>
            </a:p>
          </p:txBody>
        </p:sp>
      </p:grpSp>
      <p:grpSp>
        <p:nvGrpSpPr>
          <p:cNvPr id="34" name="Group 33"/>
          <p:cNvGrpSpPr/>
          <p:nvPr/>
        </p:nvGrpSpPr>
        <p:grpSpPr>
          <a:xfrm>
            <a:off x="4345122" y="4425025"/>
            <a:ext cx="4492397" cy="1174520"/>
            <a:chOff x="4345121" y="4425025"/>
            <a:chExt cx="4492397" cy="1174520"/>
          </a:xfrm>
        </p:grpSpPr>
        <p:cxnSp>
          <p:nvCxnSpPr>
            <p:cNvPr id="31" name="Straight Arrow Connector 30"/>
            <p:cNvCxnSpPr/>
            <p:nvPr/>
          </p:nvCxnSpPr>
          <p:spPr>
            <a:xfrm flipV="1">
              <a:off x="4345121" y="5028066"/>
              <a:ext cx="4492397" cy="894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05164" y="4425025"/>
              <a:ext cx="503086" cy="1174520"/>
            </a:xfrm>
            <a:prstGeom prst="rect">
              <a:avLst/>
            </a:prstGeom>
          </p:spPr>
        </p:pic>
        <p:sp>
          <p:nvSpPr>
            <p:cNvPr id="32" name="Cloud 31"/>
            <p:cNvSpPr/>
            <p:nvPr/>
          </p:nvSpPr>
          <p:spPr>
            <a:xfrm>
              <a:off x="5110343" y="4488071"/>
              <a:ext cx="1897576" cy="1054324"/>
            </a:xfrm>
            <a:prstGeom prst="cloud">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b="1" dirty="0">
                  <a:solidFill>
                    <a:srgbClr val="E7E6E6"/>
                  </a:solidFill>
                  <a:latin typeface="Calibri" panose="020F0502020204030204"/>
                </a:rPr>
                <a:t>???</a:t>
              </a:r>
            </a:p>
          </p:txBody>
        </p:sp>
      </p:grpSp>
      <p:sp>
        <p:nvSpPr>
          <p:cNvPr id="26" name="TextBox 25">
            <a:extLst>
              <a:ext uri="{FF2B5EF4-FFF2-40B4-BE49-F238E27FC236}">
                <a16:creationId xmlns:a16="http://schemas.microsoft.com/office/drawing/2014/main" id="{9D6768F0-30BA-D141-A905-C9B7BBF384C3}"/>
              </a:ext>
            </a:extLst>
          </p:cNvPr>
          <p:cNvSpPr txBox="1"/>
          <p:nvPr/>
        </p:nvSpPr>
        <p:spPr>
          <a:xfrm>
            <a:off x="2060396" y="6151211"/>
            <a:ext cx="7754623" cy="420564"/>
          </a:xfrm>
          <a:prstGeom prst="rect">
            <a:avLst/>
          </a:prstGeom>
          <a:noFill/>
        </p:spPr>
        <p:txBody>
          <a:bodyPr wrap="none" rtlCol="0">
            <a:spAutoFit/>
          </a:bodyPr>
          <a:lstStyle/>
          <a:p>
            <a:r>
              <a:rPr lang="en-US" sz="2133" b="1" dirty="0">
                <a:solidFill>
                  <a:schemeClr val="accent2"/>
                </a:solidFill>
              </a:rPr>
              <a:t>In Some Cases…. Lack of In Situ - Instant Analysis .. Could cost lives!</a:t>
            </a:r>
          </a:p>
        </p:txBody>
      </p:sp>
    </p:spTree>
    <p:extLst>
      <p:ext uri="{BB962C8B-B14F-4D97-AF65-F5344CB8AC3E}">
        <p14:creationId xmlns:p14="http://schemas.microsoft.com/office/powerpoint/2010/main" val="23007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1000"/>
                                        <p:tgtEl>
                                          <p:spTgt spid="34"/>
                                        </p:tgtEl>
                                      </p:cBhvr>
                                    </p:animEffec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3"/>
          <p:cNvSpPr>
            <a:spLocks noGrp="1" noChangeArrowheads="1"/>
          </p:cNvSpPr>
          <p:nvPr>
            <p:ph type="title"/>
          </p:nvPr>
        </p:nvSpPr>
        <p:spPr>
          <a:xfrm>
            <a:off x="485775" y="152400"/>
            <a:ext cx="11215688" cy="1143000"/>
          </a:xfrm>
          <a:noFill/>
        </p:spPr>
        <p:txBody>
          <a:bodyPr/>
          <a:lstStyle/>
          <a:p>
            <a:pPr algn="ctr"/>
            <a:r>
              <a:rPr lang="en-US" dirty="0">
                <a:latin typeface="Calibri"/>
                <a:ea typeface="ＭＳ Ｐゴシック" charset="0"/>
                <a:cs typeface="Calibri"/>
              </a:rPr>
              <a:t>In Situ Visualization Workflow</a:t>
            </a:r>
          </a:p>
        </p:txBody>
      </p:sp>
      <p:grpSp>
        <p:nvGrpSpPr>
          <p:cNvPr id="2" name="Group 1"/>
          <p:cNvGrpSpPr/>
          <p:nvPr/>
        </p:nvGrpSpPr>
        <p:grpSpPr>
          <a:xfrm>
            <a:off x="4815171" y="4130791"/>
            <a:ext cx="1578535" cy="2298692"/>
            <a:chOff x="8508440" y="1479554"/>
            <a:chExt cx="1578535" cy="2298692"/>
          </a:xfrm>
        </p:grpSpPr>
        <p:sp>
          <p:nvSpPr>
            <p:cNvPr id="68" name="Rectangle 67"/>
            <p:cNvSpPr/>
            <p:nvPr/>
          </p:nvSpPr>
          <p:spPr>
            <a:xfrm>
              <a:off x="8508440" y="1479554"/>
              <a:ext cx="1578535" cy="229869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6" name="Group 5"/>
            <p:cNvGrpSpPr/>
            <p:nvPr/>
          </p:nvGrpSpPr>
          <p:grpSpPr>
            <a:xfrm>
              <a:off x="8763009" y="1752600"/>
              <a:ext cx="1071563" cy="1652588"/>
              <a:chOff x="7467600" y="1981200"/>
              <a:chExt cx="1071563" cy="1652588"/>
            </a:xfrm>
          </p:grpSpPr>
          <p:grpSp>
            <p:nvGrpSpPr>
              <p:cNvPr id="3" name="Group 2"/>
              <p:cNvGrpSpPr/>
              <p:nvPr/>
            </p:nvGrpSpPr>
            <p:grpSpPr>
              <a:xfrm>
                <a:off x="7467600" y="2438400"/>
                <a:ext cx="1071563" cy="1195388"/>
                <a:chOff x="4035425" y="2962275"/>
                <a:chExt cx="1071563" cy="1195388"/>
              </a:xfrm>
            </p:grpSpPr>
            <p:sp>
              <p:nvSpPr>
                <p:cNvPr id="159773" name="AutoShape 29"/>
                <p:cNvSpPr>
                  <a:spLocks/>
                </p:cNvSpPr>
                <p:nvPr/>
              </p:nvSpPr>
              <p:spPr bwMode="auto">
                <a:xfrm rot="-5171155">
                  <a:off x="4401344" y="3755231"/>
                  <a:ext cx="401638" cy="403225"/>
                </a:xfrm>
                <a:prstGeom prst="rtTriangle">
                  <a:avLst/>
                </a:prstGeom>
                <a:solidFill>
                  <a:srgbClr val="977A3D"/>
                </a:solidFill>
                <a:ln w="12700">
                  <a:solidFill>
                    <a:srgbClr val="000000"/>
                  </a:solidFill>
                  <a:miter lim="800000"/>
                  <a:headEnd/>
                  <a:tailEnd/>
                </a:ln>
                <a:effectLst>
                  <a:outerShdw blurRad="63500" algn="ctr" rotWithShape="0">
                    <a:srgbClr val="000000">
                      <a:alpha val="74997"/>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159772" name="AutoShape 28"/>
                <p:cNvSpPr>
                  <a:spLocks/>
                </p:cNvSpPr>
                <p:nvPr/>
              </p:nvSpPr>
              <p:spPr bwMode="auto">
                <a:xfrm rot="1804115">
                  <a:off x="4035425" y="3479800"/>
                  <a:ext cx="401638" cy="401638"/>
                </a:xfrm>
                <a:prstGeom prst="rtTriangle">
                  <a:avLst/>
                </a:prstGeom>
                <a:solidFill>
                  <a:srgbClr val="977A3D"/>
                </a:solidFill>
                <a:ln w="12700">
                  <a:solidFill>
                    <a:srgbClr val="000000"/>
                  </a:solidFill>
                  <a:miter lim="800000"/>
                  <a:headEnd/>
                  <a:tailEnd/>
                </a:ln>
                <a:effectLst>
                  <a:outerShdw blurRad="63500" algn="ctr" rotWithShape="0">
                    <a:srgbClr val="000000">
                      <a:alpha val="74997"/>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159774" name="AutoShape 30"/>
                <p:cNvSpPr>
                  <a:spLocks/>
                </p:cNvSpPr>
                <p:nvPr/>
              </p:nvSpPr>
              <p:spPr bwMode="auto">
                <a:xfrm rot="9944130">
                  <a:off x="4035425" y="3078163"/>
                  <a:ext cx="401638" cy="401637"/>
                </a:xfrm>
                <a:prstGeom prst="rtTriangle">
                  <a:avLst/>
                </a:prstGeom>
                <a:solidFill>
                  <a:srgbClr val="977A3D"/>
                </a:solidFill>
                <a:ln w="12700">
                  <a:solidFill>
                    <a:srgbClr val="000000"/>
                  </a:solidFill>
                  <a:miter lim="800000"/>
                  <a:headEnd/>
                  <a:tailEnd/>
                </a:ln>
                <a:effectLst>
                  <a:outerShdw blurRad="63500" algn="ctr" rotWithShape="0">
                    <a:srgbClr val="000000">
                      <a:alpha val="74997"/>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159775" name="AutoShape 31"/>
                <p:cNvSpPr>
                  <a:spLocks/>
                </p:cNvSpPr>
                <p:nvPr/>
              </p:nvSpPr>
              <p:spPr bwMode="auto">
                <a:xfrm rot="12568555">
                  <a:off x="4303713" y="2962275"/>
                  <a:ext cx="401637" cy="401638"/>
                </a:xfrm>
                <a:prstGeom prst="rtTriangle">
                  <a:avLst/>
                </a:prstGeom>
                <a:solidFill>
                  <a:srgbClr val="977A3D"/>
                </a:solidFill>
                <a:ln w="12700">
                  <a:solidFill>
                    <a:srgbClr val="000000"/>
                  </a:solidFill>
                  <a:miter lim="800000"/>
                  <a:headEnd/>
                  <a:tailEnd/>
                </a:ln>
                <a:effectLst>
                  <a:outerShdw blurRad="63500" algn="ctr" rotWithShape="0">
                    <a:srgbClr val="000000">
                      <a:alpha val="74997"/>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159776" name="AutoShape 32"/>
                <p:cNvSpPr>
                  <a:spLocks/>
                </p:cNvSpPr>
                <p:nvPr/>
              </p:nvSpPr>
              <p:spPr bwMode="auto">
                <a:xfrm rot="20057402">
                  <a:off x="4348163" y="3390900"/>
                  <a:ext cx="401637" cy="401638"/>
                </a:xfrm>
                <a:prstGeom prst="rtTriangle">
                  <a:avLst/>
                </a:prstGeom>
                <a:solidFill>
                  <a:srgbClr val="977A3D"/>
                </a:solidFill>
                <a:ln w="12700">
                  <a:solidFill>
                    <a:srgbClr val="000000"/>
                  </a:solidFill>
                  <a:miter lim="800000"/>
                  <a:headEnd/>
                  <a:tailEnd/>
                </a:ln>
                <a:effectLst>
                  <a:outerShdw blurRad="63500" algn="ctr" rotWithShape="0">
                    <a:srgbClr val="000000">
                      <a:alpha val="74997"/>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159777" name="AutoShape 33"/>
                <p:cNvSpPr>
                  <a:spLocks/>
                </p:cNvSpPr>
                <p:nvPr/>
              </p:nvSpPr>
              <p:spPr bwMode="auto">
                <a:xfrm rot="14559006">
                  <a:off x="4606925" y="3033713"/>
                  <a:ext cx="401637" cy="401638"/>
                </a:xfrm>
                <a:prstGeom prst="rtTriangle">
                  <a:avLst/>
                </a:prstGeom>
                <a:solidFill>
                  <a:srgbClr val="977A3D"/>
                </a:solidFill>
                <a:ln w="12700">
                  <a:solidFill>
                    <a:srgbClr val="000000"/>
                  </a:solidFill>
                  <a:miter lim="800000"/>
                  <a:headEnd/>
                  <a:tailEnd/>
                </a:ln>
                <a:effectLst>
                  <a:outerShdw blurRad="63500" algn="ctr" rotWithShape="0">
                    <a:srgbClr val="000000">
                      <a:alpha val="74997"/>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159778" name="AutoShape 34"/>
                <p:cNvSpPr>
                  <a:spLocks/>
                </p:cNvSpPr>
                <p:nvPr/>
              </p:nvSpPr>
              <p:spPr bwMode="auto">
                <a:xfrm rot="13656153">
                  <a:off x="4705350" y="3551238"/>
                  <a:ext cx="401637" cy="401638"/>
                </a:xfrm>
                <a:prstGeom prst="rtTriangle">
                  <a:avLst/>
                </a:prstGeom>
                <a:solidFill>
                  <a:srgbClr val="977A3D"/>
                </a:solidFill>
                <a:ln w="12700">
                  <a:solidFill>
                    <a:srgbClr val="000000"/>
                  </a:solidFill>
                  <a:miter lim="800000"/>
                  <a:headEnd/>
                  <a:tailEnd/>
                </a:ln>
                <a:effectLst>
                  <a:outerShdw blurRad="63500" algn="ctr" rotWithShape="0">
                    <a:srgbClr val="000000">
                      <a:alpha val="74997"/>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grpSp>
          <p:sp>
            <p:nvSpPr>
              <p:cNvPr id="37" name="Rectangle 25"/>
              <p:cNvSpPr>
                <a:spLocks/>
              </p:cNvSpPr>
              <p:nvPr/>
            </p:nvSpPr>
            <p:spPr bwMode="auto">
              <a:xfrm>
                <a:off x="7554961" y="1981200"/>
                <a:ext cx="922303" cy="24622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71" defTabSz="642659">
                  <a:defRPr/>
                </a:pPr>
                <a:r>
                  <a:rPr lang="en-US" sz="1600" dirty="0">
                    <a:solidFill>
                      <a:srgbClr val="E7E6E6"/>
                    </a:solidFill>
                    <a:latin typeface="Calibri"/>
                    <a:ea typeface="ＭＳ Ｐゴシック" pitchFamily="1" charset="-128"/>
                    <a:cs typeface="Calibri"/>
                    <a:sym typeface="Optima" pitchFamily="34" charset="0"/>
                  </a:rPr>
                  <a:t>Geometry</a:t>
                </a:r>
              </a:p>
            </p:txBody>
          </p:sp>
        </p:grpSp>
      </p:grpSp>
      <p:sp>
        <p:nvSpPr>
          <p:cNvPr id="41" name="Rectangle 25"/>
          <p:cNvSpPr>
            <a:spLocks/>
          </p:cNvSpPr>
          <p:nvPr/>
        </p:nvSpPr>
        <p:spPr bwMode="auto">
          <a:xfrm>
            <a:off x="6911144" y="3735381"/>
            <a:ext cx="978071" cy="246221"/>
          </a:xfrm>
          <a:prstGeom prst="rect">
            <a:avLst/>
          </a:prstGeom>
          <a:solidFill>
            <a:schemeClr val="accent5"/>
          </a:solid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23" bIns="0">
            <a:spAutoFit/>
          </a:bodyPr>
          <a:lstStyle/>
          <a:p>
            <a:pPr marL="39671" defTabSz="642659">
              <a:defRPr/>
            </a:pPr>
            <a:r>
              <a:rPr lang="en-US" sz="1600" dirty="0">
                <a:solidFill>
                  <a:srgbClr val="E7E6E6"/>
                </a:solidFill>
                <a:latin typeface="Calibri"/>
                <a:ea typeface="ＭＳ Ｐゴシック" pitchFamily="1" charset="-128"/>
                <a:cs typeface="Calibri"/>
                <a:sym typeface="Optima" pitchFamily="34" charset="0"/>
              </a:rPr>
              <a:t>Rendering </a:t>
            </a:r>
          </a:p>
        </p:txBody>
      </p:sp>
      <p:grpSp>
        <p:nvGrpSpPr>
          <p:cNvPr id="4" name="Group 3"/>
          <p:cNvGrpSpPr/>
          <p:nvPr/>
        </p:nvGrpSpPr>
        <p:grpSpPr>
          <a:xfrm>
            <a:off x="9357819" y="1282574"/>
            <a:ext cx="1984244" cy="2291087"/>
            <a:chOff x="2748702" y="3865565"/>
            <a:chExt cx="2428781" cy="2804367"/>
          </a:xfrm>
        </p:grpSpPr>
        <p:sp>
          <p:nvSpPr>
            <p:cNvPr id="69" name="Rectangle 68"/>
            <p:cNvSpPr/>
            <p:nvPr/>
          </p:nvSpPr>
          <p:spPr>
            <a:xfrm>
              <a:off x="2748702" y="3865565"/>
              <a:ext cx="2428781" cy="280436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8" name="Group 7"/>
            <p:cNvGrpSpPr/>
            <p:nvPr/>
          </p:nvGrpSpPr>
          <p:grpSpPr>
            <a:xfrm>
              <a:off x="3048000" y="3962401"/>
              <a:ext cx="2098675" cy="2590800"/>
              <a:chOff x="2438400" y="4114800"/>
              <a:chExt cx="2098675" cy="2590800"/>
            </a:xfrm>
          </p:grpSpPr>
          <p:pic>
            <p:nvPicPr>
              <p:cNvPr id="159771" name="Picture 2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38400" y="4419600"/>
                <a:ext cx="1330325" cy="1514475"/>
              </a:xfrm>
              <a:prstGeom prst="rect">
                <a:avLst/>
              </a:prstGeom>
              <a:noFill/>
              <a:ln>
                <a:noFill/>
              </a:ln>
              <a:effectLst>
                <a:outerShdw blurRad="635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2" name="Rectangle 31"/>
              <p:cNvSpPr/>
              <p:nvPr/>
            </p:nvSpPr>
            <p:spPr bwMode="auto">
              <a:xfrm>
                <a:off x="2667000" y="4724400"/>
                <a:ext cx="1676400" cy="1600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001"/>
                <a:endParaRPr lang="en-US">
                  <a:solidFill>
                    <a:prstClr val="black"/>
                  </a:solidFill>
                  <a:latin typeface="Calibri" panose="020F0502020204030204"/>
                  <a:ea typeface="ＭＳ Ｐゴシック" pitchFamily="1" charset="-128"/>
                </a:endParaRPr>
              </a:p>
            </p:txBody>
          </p:sp>
          <p:pic>
            <p:nvPicPr>
              <p:cNvPr id="33" name="Picture 2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200" y="4800600"/>
                <a:ext cx="1330325" cy="1514475"/>
              </a:xfrm>
              <a:prstGeom prst="rect">
                <a:avLst/>
              </a:prstGeom>
              <a:noFill/>
              <a:ln>
                <a:noFill/>
              </a:ln>
              <a:effectLst>
                <a:outerShdw blurRad="635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 name="Rectangle 29"/>
              <p:cNvSpPr/>
              <p:nvPr/>
            </p:nvSpPr>
            <p:spPr bwMode="auto">
              <a:xfrm>
                <a:off x="2971800" y="5105400"/>
                <a:ext cx="1565275" cy="1600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001"/>
                <a:endParaRPr lang="en-US">
                  <a:solidFill>
                    <a:prstClr val="black"/>
                  </a:solidFill>
                  <a:latin typeface="Calibri" panose="020F0502020204030204"/>
                  <a:ea typeface="ＭＳ Ｐゴシック" pitchFamily="1" charset="-128"/>
                </a:endParaRPr>
              </a:p>
            </p:txBody>
          </p:sp>
          <p:pic>
            <p:nvPicPr>
              <p:cNvPr id="31" name="Picture 2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5181600"/>
                <a:ext cx="1330325" cy="1514475"/>
              </a:xfrm>
              <a:prstGeom prst="rect">
                <a:avLst/>
              </a:prstGeom>
              <a:noFill/>
              <a:ln>
                <a:noFill/>
              </a:ln>
              <a:effectLst>
                <a:outerShdw blurRad="635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7" name="Rectangle 25"/>
              <p:cNvSpPr>
                <a:spLocks/>
              </p:cNvSpPr>
              <p:nvPr/>
            </p:nvSpPr>
            <p:spPr bwMode="auto">
              <a:xfrm>
                <a:off x="2743201" y="4114800"/>
                <a:ext cx="820796" cy="30138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71" defTabSz="642659">
                  <a:defRPr/>
                </a:pPr>
                <a:r>
                  <a:rPr lang="en-US" sz="1600" dirty="0">
                    <a:solidFill>
                      <a:srgbClr val="E7E6E6"/>
                    </a:solidFill>
                    <a:latin typeface="Calibri"/>
                    <a:ea typeface="ＭＳ Ｐゴシック" pitchFamily="1" charset="-128"/>
                    <a:cs typeface="Calibri"/>
                    <a:sym typeface="Optima" pitchFamily="34" charset="0"/>
                  </a:rPr>
                  <a:t>Images</a:t>
                </a:r>
              </a:p>
            </p:txBody>
          </p:sp>
        </p:grpSp>
      </p:grpSp>
      <p:grpSp>
        <p:nvGrpSpPr>
          <p:cNvPr id="5" name="Group 4"/>
          <p:cNvGrpSpPr/>
          <p:nvPr/>
        </p:nvGrpSpPr>
        <p:grpSpPr>
          <a:xfrm>
            <a:off x="7486733" y="4338054"/>
            <a:ext cx="2863209" cy="2304855"/>
            <a:chOff x="9224015" y="3867345"/>
            <a:chExt cx="2863209" cy="2304855"/>
          </a:xfrm>
        </p:grpSpPr>
        <p:sp>
          <p:nvSpPr>
            <p:cNvPr id="70" name="Rectangle 69"/>
            <p:cNvSpPr/>
            <p:nvPr/>
          </p:nvSpPr>
          <p:spPr>
            <a:xfrm>
              <a:off x="9224015" y="3867345"/>
              <a:ext cx="2863209" cy="230485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9" name="Group 8"/>
            <p:cNvGrpSpPr/>
            <p:nvPr/>
          </p:nvGrpSpPr>
          <p:grpSpPr>
            <a:xfrm>
              <a:off x="9440754" y="3952316"/>
              <a:ext cx="2404872" cy="1974850"/>
              <a:chOff x="5867400" y="4038600"/>
              <a:chExt cx="2404872" cy="1974850"/>
            </a:xfrm>
          </p:grpSpPr>
          <p:pic>
            <p:nvPicPr>
              <p:cNvPr id="5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7400" y="4343400"/>
                <a:ext cx="2404872"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25"/>
              <p:cNvSpPr>
                <a:spLocks/>
              </p:cNvSpPr>
              <p:nvPr/>
            </p:nvSpPr>
            <p:spPr bwMode="auto">
              <a:xfrm>
                <a:off x="6739039" y="4038600"/>
                <a:ext cx="674927" cy="24622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71" defTabSz="642659">
                  <a:defRPr/>
                </a:pPr>
                <a:r>
                  <a:rPr lang="en-US" sz="1600" dirty="0">
                    <a:solidFill>
                      <a:srgbClr val="E7E6E6"/>
                    </a:solidFill>
                    <a:latin typeface="Calibri"/>
                    <a:ea typeface="ＭＳ Ｐゴシック" pitchFamily="1" charset="-128"/>
                    <a:cs typeface="Calibri"/>
                    <a:sym typeface="Optima" pitchFamily="34" charset="0"/>
                  </a:rPr>
                  <a:t>Display</a:t>
                </a:r>
              </a:p>
            </p:txBody>
          </p:sp>
        </p:grpSp>
      </p:grpSp>
      <p:grpSp>
        <p:nvGrpSpPr>
          <p:cNvPr id="62" name="Group 61"/>
          <p:cNvGrpSpPr/>
          <p:nvPr/>
        </p:nvGrpSpPr>
        <p:grpSpPr>
          <a:xfrm>
            <a:off x="5780678" y="1321073"/>
            <a:ext cx="2573735" cy="2147649"/>
            <a:chOff x="4376932" y="2082800"/>
            <a:chExt cx="3304562" cy="2757488"/>
          </a:xfrm>
        </p:grpSpPr>
        <p:sp>
          <p:nvSpPr>
            <p:cNvPr id="63" name="Rectangle 62"/>
            <p:cNvSpPr/>
            <p:nvPr/>
          </p:nvSpPr>
          <p:spPr>
            <a:xfrm>
              <a:off x="4376932" y="2082800"/>
              <a:ext cx="3304562" cy="275748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65" name="Rectangle 25"/>
            <p:cNvSpPr>
              <a:spLocks/>
            </p:cNvSpPr>
            <p:nvPr/>
          </p:nvSpPr>
          <p:spPr bwMode="auto">
            <a:xfrm>
              <a:off x="4598871" y="2204673"/>
              <a:ext cx="2984075" cy="31613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40639" bIns="0">
              <a:spAutoFit/>
            </a:bodyPr>
            <a:lstStyle/>
            <a:p>
              <a:pPr marL="39671" algn="ctr" defTabSz="642659">
                <a:defRPr/>
              </a:pPr>
              <a:r>
                <a:rPr lang="en-US" sz="1600" dirty="0">
                  <a:solidFill>
                    <a:prstClr val="white">
                      <a:lumMod val="85000"/>
                    </a:prstClr>
                  </a:solidFill>
                  <a:latin typeface="Calibri"/>
                  <a:ea typeface="ＭＳ Ｐゴシック" pitchFamily="1" charset="-128"/>
                  <a:cs typeface="Calibri"/>
                  <a:sym typeface="Optima" pitchFamily="34" charset="0"/>
                </a:rPr>
                <a:t>Visualization Algorithms</a:t>
              </a:r>
            </a:p>
          </p:txBody>
        </p:sp>
        <p:pic>
          <p:nvPicPr>
            <p:cNvPr id="66" name="Picture 65"/>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489542" y="2532230"/>
              <a:ext cx="3093404" cy="2209791"/>
            </a:xfrm>
            <a:prstGeom prst="rect">
              <a:avLst/>
            </a:prstGeom>
            <a:effectLst>
              <a:outerShdw blurRad="50800" dist="76200" dir="2700000" algn="tl" rotWithShape="0">
                <a:prstClr val="black">
                  <a:alpha val="40000"/>
                </a:prstClr>
              </a:outerShdw>
            </a:effectLst>
          </p:spPr>
        </p:pic>
      </p:grpSp>
      <p:sp>
        <p:nvSpPr>
          <p:cNvPr id="67" name="AutoShape 19"/>
          <p:cNvSpPr>
            <a:spLocks/>
          </p:cNvSpPr>
          <p:nvPr/>
        </p:nvSpPr>
        <p:spPr bwMode="auto">
          <a:xfrm>
            <a:off x="3773945" y="2148007"/>
            <a:ext cx="1882227" cy="506768"/>
          </a:xfrm>
          <a:prstGeom prst="rightArrow">
            <a:avLst>
              <a:gd name="adj1" fmla="val 52000"/>
              <a:gd name="adj2" fmla="val 49087"/>
            </a:avLst>
          </a:prstGeom>
          <a:solidFill>
            <a:schemeClr val="accent3">
              <a:lumMod val="75000"/>
            </a:schemeClr>
          </a:solidFill>
          <a:ln w="12700">
            <a:solidFill>
              <a:srgbClr val="000000"/>
            </a:solidFill>
            <a:miter lim="800000"/>
            <a:headEnd/>
            <a:tailEnd/>
          </a:ln>
          <a:effectLst>
            <a:outerShdw blurRad="63500" dist="38099" dir="2700000" algn="ctr" rotWithShape="0">
              <a:srgbClr val="000000">
                <a:alpha val="75000"/>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grpSp>
        <p:nvGrpSpPr>
          <p:cNvPr id="75" name="Group 74"/>
          <p:cNvGrpSpPr/>
          <p:nvPr/>
        </p:nvGrpSpPr>
        <p:grpSpPr>
          <a:xfrm>
            <a:off x="10726942" y="4382167"/>
            <a:ext cx="1146439" cy="2260740"/>
            <a:chOff x="9345052" y="1295400"/>
            <a:chExt cx="2347906" cy="4629995"/>
          </a:xfrm>
        </p:grpSpPr>
        <p:sp>
          <p:nvSpPr>
            <p:cNvPr id="76" name="Rectangle 75"/>
            <p:cNvSpPr/>
            <p:nvPr/>
          </p:nvSpPr>
          <p:spPr>
            <a:xfrm>
              <a:off x="9345052" y="1295400"/>
              <a:ext cx="2347906" cy="462999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77" name="Picture 7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436473" y="2031576"/>
              <a:ext cx="2139696" cy="3716984"/>
            </a:xfrm>
            <a:prstGeom prst="rect">
              <a:avLst/>
            </a:prstGeom>
            <a:effectLst>
              <a:outerShdw blurRad="50800" dist="76200" dir="2700000" algn="tl" rotWithShape="0">
                <a:prstClr val="black">
                  <a:alpha val="40000"/>
                </a:prstClr>
              </a:outerShdw>
            </a:effectLst>
          </p:spPr>
        </p:pic>
        <p:sp>
          <p:nvSpPr>
            <p:cNvPr id="78" name="Rectangle 25"/>
            <p:cNvSpPr>
              <a:spLocks/>
            </p:cNvSpPr>
            <p:nvPr/>
          </p:nvSpPr>
          <p:spPr bwMode="auto">
            <a:xfrm>
              <a:off x="9498652" y="1541330"/>
              <a:ext cx="2077519" cy="50426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40639" bIns="0">
              <a:spAutoFit/>
            </a:bodyPr>
            <a:lstStyle/>
            <a:p>
              <a:pPr marL="39671" algn="ctr" defTabSz="642659">
                <a:defRPr/>
              </a:pPr>
              <a:r>
                <a:rPr lang="en-US" sz="1600">
                  <a:solidFill>
                    <a:prstClr val="white">
                      <a:lumMod val="85000"/>
                    </a:prstClr>
                  </a:solidFill>
                  <a:latin typeface="Calibri"/>
                  <a:ea typeface="ＭＳ Ｐゴシック" pitchFamily="1" charset="-128"/>
                  <a:cs typeface="Calibri"/>
                  <a:sym typeface="Optima" pitchFamily="34" charset="0"/>
                </a:rPr>
                <a:t>PFS</a:t>
              </a:r>
              <a:endParaRPr lang="en-US" sz="1600" dirty="0">
                <a:solidFill>
                  <a:prstClr val="white">
                    <a:lumMod val="85000"/>
                  </a:prstClr>
                </a:solidFill>
                <a:latin typeface="Calibri"/>
                <a:ea typeface="ＭＳ Ｐゴシック" pitchFamily="1" charset="-128"/>
                <a:cs typeface="Calibri"/>
                <a:sym typeface="Optima" pitchFamily="34" charset="0"/>
              </a:endParaRPr>
            </a:p>
          </p:txBody>
        </p:sp>
      </p:grpSp>
      <p:sp>
        <p:nvSpPr>
          <p:cNvPr id="79" name="AutoShape 19"/>
          <p:cNvSpPr>
            <a:spLocks/>
          </p:cNvSpPr>
          <p:nvPr/>
        </p:nvSpPr>
        <p:spPr bwMode="auto">
          <a:xfrm rot="8227051">
            <a:off x="5457904" y="3639164"/>
            <a:ext cx="570147" cy="374461"/>
          </a:xfrm>
          <a:prstGeom prst="rightArrow">
            <a:avLst>
              <a:gd name="adj1" fmla="val 52000"/>
              <a:gd name="adj2" fmla="val 49087"/>
            </a:avLst>
          </a:prstGeom>
          <a:solidFill>
            <a:schemeClr val="accent3">
              <a:lumMod val="75000"/>
            </a:schemeClr>
          </a:solidFill>
          <a:ln w="12700">
            <a:solidFill>
              <a:srgbClr val="000000"/>
            </a:solidFill>
            <a:miter lim="800000"/>
            <a:headEnd/>
            <a:tailEnd/>
          </a:ln>
          <a:effectLst>
            <a:outerShdw blurRad="63500" dist="38099" dir="2700000" algn="ctr" rotWithShape="0">
              <a:srgbClr val="000000">
                <a:alpha val="75000"/>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80" name="AutoShape 19"/>
          <p:cNvSpPr>
            <a:spLocks/>
          </p:cNvSpPr>
          <p:nvPr/>
        </p:nvSpPr>
        <p:spPr bwMode="auto">
          <a:xfrm rot="19121919">
            <a:off x="6288333" y="3635972"/>
            <a:ext cx="570147" cy="374461"/>
          </a:xfrm>
          <a:prstGeom prst="rightArrow">
            <a:avLst>
              <a:gd name="adj1" fmla="val 52000"/>
              <a:gd name="adj2" fmla="val 49087"/>
            </a:avLst>
          </a:prstGeom>
          <a:solidFill>
            <a:schemeClr val="accent3">
              <a:lumMod val="75000"/>
            </a:schemeClr>
          </a:solidFill>
          <a:ln w="12700">
            <a:solidFill>
              <a:srgbClr val="000000"/>
            </a:solidFill>
            <a:miter lim="800000"/>
            <a:headEnd/>
            <a:tailEnd/>
          </a:ln>
          <a:effectLst>
            <a:outerShdw blurRad="63500" dist="38099" dir="2700000" algn="ctr" rotWithShape="0">
              <a:srgbClr val="000000">
                <a:alpha val="75000"/>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81" name="AutoShape 19"/>
          <p:cNvSpPr>
            <a:spLocks/>
          </p:cNvSpPr>
          <p:nvPr/>
        </p:nvSpPr>
        <p:spPr bwMode="auto">
          <a:xfrm>
            <a:off x="8481781" y="2152705"/>
            <a:ext cx="751532" cy="506768"/>
          </a:xfrm>
          <a:prstGeom prst="rightArrow">
            <a:avLst>
              <a:gd name="adj1" fmla="val 52000"/>
              <a:gd name="adj2" fmla="val 49087"/>
            </a:avLst>
          </a:prstGeom>
          <a:solidFill>
            <a:schemeClr val="accent3">
              <a:lumMod val="75000"/>
            </a:schemeClr>
          </a:solidFill>
          <a:ln w="12700">
            <a:solidFill>
              <a:srgbClr val="000000"/>
            </a:solidFill>
            <a:miter lim="800000"/>
            <a:headEnd/>
            <a:tailEnd/>
          </a:ln>
          <a:effectLst>
            <a:outerShdw blurRad="63500" dist="38099" dir="2700000" algn="ctr" rotWithShape="0">
              <a:srgbClr val="000000">
                <a:alpha val="75000"/>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82" name="AutoShape 19"/>
          <p:cNvSpPr>
            <a:spLocks/>
          </p:cNvSpPr>
          <p:nvPr/>
        </p:nvSpPr>
        <p:spPr bwMode="auto">
          <a:xfrm rot="8227051">
            <a:off x="9301324" y="3777242"/>
            <a:ext cx="570147" cy="374461"/>
          </a:xfrm>
          <a:prstGeom prst="rightArrow">
            <a:avLst>
              <a:gd name="adj1" fmla="val 52000"/>
              <a:gd name="adj2" fmla="val 49087"/>
            </a:avLst>
          </a:prstGeom>
          <a:solidFill>
            <a:schemeClr val="accent3">
              <a:lumMod val="75000"/>
            </a:schemeClr>
          </a:solidFill>
          <a:ln w="12700">
            <a:solidFill>
              <a:srgbClr val="000000"/>
            </a:solidFill>
            <a:miter lim="800000"/>
            <a:headEnd/>
            <a:tailEnd/>
          </a:ln>
          <a:effectLst>
            <a:outerShdw blurRad="63500" dist="38099" dir="2700000" algn="ctr" rotWithShape="0">
              <a:srgbClr val="000000">
                <a:alpha val="75000"/>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83" name="AutoShape 19"/>
          <p:cNvSpPr>
            <a:spLocks/>
          </p:cNvSpPr>
          <p:nvPr/>
        </p:nvSpPr>
        <p:spPr bwMode="auto">
          <a:xfrm rot="3454002">
            <a:off x="10827784" y="3808527"/>
            <a:ext cx="570147" cy="374461"/>
          </a:xfrm>
          <a:prstGeom prst="rightArrow">
            <a:avLst>
              <a:gd name="adj1" fmla="val 52000"/>
              <a:gd name="adj2" fmla="val 49087"/>
            </a:avLst>
          </a:prstGeom>
          <a:solidFill>
            <a:schemeClr val="accent3">
              <a:lumMod val="75000"/>
            </a:schemeClr>
          </a:solidFill>
          <a:ln w="12700">
            <a:solidFill>
              <a:srgbClr val="000000"/>
            </a:solidFill>
            <a:miter lim="800000"/>
            <a:headEnd/>
            <a:tailEnd/>
          </a:ln>
          <a:effectLst>
            <a:outerShdw blurRad="63500" dist="38099" dir="2700000" algn="ctr" rotWithShape="0">
              <a:srgbClr val="000000">
                <a:alpha val="75000"/>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grpSp>
        <p:nvGrpSpPr>
          <p:cNvPr id="64" name="Group 63"/>
          <p:cNvGrpSpPr/>
          <p:nvPr/>
        </p:nvGrpSpPr>
        <p:grpSpPr>
          <a:xfrm>
            <a:off x="2179941" y="4429243"/>
            <a:ext cx="1542203" cy="1640146"/>
            <a:chOff x="2157289" y="4024054"/>
            <a:chExt cx="1542203" cy="1640146"/>
          </a:xfrm>
        </p:grpSpPr>
        <p:sp>
          <p:nvSpPr>
            <p:cNvPr id="84" name="Rectangle 83"/>
            <p:cNvSpPr/>
            <p:nvPr/>
          </p:nvSpPr>
          <p:spPr>
            <a:xfrm>
              <a:off x="2157289" y="4024054"/>
              <a:ext cx="1542203" cy="164014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87" name="Group 86"/>
            <p:cNvGrpSpPr/>
            <p:nvPr/>
          </p:nvGrpSpPr>
          <p:grpSpPr>
            <a:xfrm>
              <a:off x="2209808" y="4038602"/>
              <a:ext cx="1483418" cy="1453805"/>
              <a:chOff x="1066800" y="2667000"/>
              <a:chExt cx="1483418" cy="1453805"/>
            </a:xfrm>
          </p:grpSpPr>
          <p:sp>
            <p:nvSpPr>
              <p:cNvPr id="88" name="Rectangle 25"/>
              <p:cNvSpPr>
                <a:spLocks/>
              </p:cNvSpPr>
              <p:nvPr/>
            </p:nvSpPr>
            <p:spPr bwMode="auto">
              <a:xfrm>
                <a:off x="1066800" y="2667000"/>
                <a:ext cx="1483418" cy="24622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71" defTabSz="642659">
                  <a:defRPr/>
                </a:pPr>
                <a:r>
                  <a:rPr lang="en-US" sz="1600" dirty="0">
                    <a:solidFill>
                      <a:prstClr val="white">
                        <a:lumMod val="85000"/>
                      </a:prstClr>
                    </a:solidFill>
                    <a:latin typeface="Calibri"/>
                    <a:ea typeface="ＭＳ Ｐゴシック" pitchFamily="1" charset="-128"/>
                    <a:cs typeface="Calibri"/>
                    <a:sym typeface="Optima" pitchFamily="34" charset="0"/>
                  </a:rPr>
                  <a:t>Initial Conditions</a:t>
                </a:r>
              </a:p>
            </p:txBody>
          </p:sp>
          <p:sp>
            <p:nvSpPr>
              <p:cNvPr id="89" name="Rectangle 26"/>
              <p:cNvSpPr>
                <a:spLocks/>
              </p:cNvSpPr>
              <p:nvPr/>
            </p:nvSpPr>
            <p:spPr bwMode="auto">
              <a:xfrm>
                <a:off x="1100139" y="2935288"/>
                <a:ext cx="1382429" cy="1185517"/>
              </a:xfrm>
              <a:prstGeom prst="rect">
                <a:avLst/>
              </a:prstGeom>
              <a:solidFill>
                <a:schemeClr val="bg1"/>
              </a:solidFill>
              <a:ln>
                <a:noFill/>
              </a:ln>
              <a:effectLst>
                <a:outerShdw blurRad="63500" dist="761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71" defTabSz="642659">
                  <a:lnSpc>
                    <a:spcPct val="120000"/>
                  </a:lnSpc>
                  <a:defRPr/>
                </a:pPr>
                <a:r>
                  <a:rPr lang="en-US" sz="1300" dirty="0">
                    <a:solidFill>
                      <a:prstClr val="black"/>
                    </a:solidFill>
                    <a:latin typeface="Optima" pitchFamily="34" charset="0"/>
                    <a:ea typeface="ＭＳ Ｐゴシック" pitchFamily="1" charset="-128"/>
                    <a:sym typeface="Optima" pitchFamily="34" charset="0"/>
                  </a:rPr>
                  <a:t>01001101011001</a:t>
                </a:r>
              </a:p>
              <a:p>
                <a:pPr marL="39671" defTabSz="642659">
                  <a:lnSpc>
                    <a:spcPct val="120000"/>
                  </a:lnSpc>
                  <a:defRPr/>
                </a:pPr>
                <a:r>
                  <a:rPr lang="en-US" sz="1300" dirty="0">
                    <a:solidFill>
                      <a:prstClr val="black"/>
                    </a:solidFill>
                    <a:latin typeface="Optima" pitchFamily="34" charset="0"/>
                    <a:ea typeface="ＭＳ Ｐゴシック" pitchFamily="1" charset="-128"/>
                    <a:sym typeface="Optima" pitchFamily="34" charset="0"/>
                  </a:rPr>
                  <a:t>11001010010101</a:t>
                </a:r>
              </a:p>
              <a:p>
                <a:pPr marL="39671" defTabSz="642659">
                  <a:lnSpc>
                    <a:spcPct val="120000"/>
                  </a:lnSpc>
                  <a:defRPr/>
                </a:pPr>
                <a:r>
                  <a:rPr lang="en-US" sz="1300" dirty="0">
                    <a:solidFill>
                      <a:prstClr val="black"/>
                    </a:solidFill>
                    <a:latin typeface="Optima" pitchFamily="34" charset="0"/>
                    <a:ea typeface="ＭＳ Ｐゴシック" pitchFamily="1" charset="-128"/>
                    <a:sym typeface="Optima" pitchFamily="34" charset="0"/>
                  </a:rPr>
                  <a:t>00101010100110</a:t>
                </a:r>
              </a:p>
              <a:p>
                <a:pPr marL="39671" defTabSz="642659">
                  <a:lnSpc>
                    <a:spcPct val="120000"/>
                  </a:lnSpc>
                  <a:defRPr/>
                </a:pPr>
                <a:r>
                  <a:rPr lang="en-US" sz="1300" dirty="0">
                    <a:solidFill>
                      <a:prstClr val="black"/>
                    </a:solidFill>
                    <a:latin typeface="Optima" pitchFamily="34" charset="0"/>
                    <a:ea typeface="ＭＳ Ｐゴシック" pitchFamily="1" charset="-128"/>
                    <a:sym typeface="Optima" pitchFamily="34" charset="0"/>
                  </a:rPr>
                  <a:t>11101101011011</a:t>
                </a:r>
              </a:p>
              <a:p>
                <a:pPr marL="39671" defTabSz="642659">
                  <a:lnSpc>
                    <a:spcPct val="120000"/>
                  </a:lnSpc>
                  <a:defRPr/>
                </a:pPr>
                <a:r>
                  <a:rPr lang="en-US" sz="1300" dirty="0">
                    <a:solidFill>
                      <a:prstClr val="black"/>
                    </a:solidFill>
                    <a:latin typeface="Optima" pitchFamily="34" charset="0"/>
                    <a:ea typeface="ＭＳ Ｐゴシック" pitchFamily="1" charset="-128"/>
                    <a:sym typeface="Optima" pitchFamily="34" charset="0"/>
                  </a:rPr>
                  <a:t>00110010111010</a:t>
                </a:r>
              </a:p>
            </p:txBody>
          </p:sp>
        </p:grpSp>
      </p:grpSp>
      <p:grpSp>
        <p:nvGrpSpPr>
          <p:cNvPr id="90" name="Group 89"/>
          <p:cNvGrpSpPr/>
          <p:nvPr/>
        </p:nvGrpSpPr>
        <p:grpSpPr>
          <a:xfrm>
            <a:off x="524419" y="4443794"/>
            <a:ext cx="1329560" cy="1613595"/>
            <a:chOff x="2209808" y="2286009"/>
            <a:chExt cx="1329560" cy="1613595"/>
          </a:xfrm>
        </p:grpSpPr>
        <p:sp>
          <p:nvSpPr>
            <p:cNvPr id="91" name="Rectangle 90"/>
            <p:cNvSpPr/>
            <p:nvPr/>
          </p:nvSpPr>
          <p:spPr>
            <a:xfrm>
              <a:off x="2209808" y="2286009"/>
              <a:ext cx="1329560" cy="161359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92" name="Group 91"/>
            <p:cNvGrpSpPr/>
            <p:nvPr/>
          </p:nvGrpSpPr>
          <p:grpSpPr>
            <a:xfrm>
              <a:off x="2362201" y="2286009"/>
              <a:ext cx="1028742" cy="1601659"/>
              <a:chOff x="1219200" y="1828800"/>
              <a:chExt cx="1028742" cy="1601659"/>
            </a:xfrm>
            <a:noFill/>
          </p:grpSpPr>
          <p:sp>
            <p:nvSpPr>
              <p:cNvPr id="93" name="TextBox 92"/>
              <p:cNvSpPr txBox="1"/>
              <p:nvPr/>
            </p:nvSpPr>
            <p:spPr>
              <a:xfrm>
                <a:off x="1537388" y="2045464"/>
                <a:ext cx="388248" cy="1384995"/>
              </a:xfrm>
              <a:prstGeom prst="rect">
                <a:avLst/>
              </a:prstGeom>
              <a:solidFill>
                <a:schemeClr val="accent5"/>
              </a:solidFill>
            </p:spPr>
            <p:txBody>
              <a:bodyPr wrap="none" rtlCol="0">
                <a:spAutoFit/>
              </a:bodyPr>
              <a:lstStyle/>
              <a:p>
                <a:pPr defTabSz="914377"/>
                <a:r>
                  <a:rPr lang="en-US" sz="2800" dirty="0">
                    <a:solidFill>
                      <a:prstClr val="black"/>
                    </a:solidFill>
                    <a:latin typeface="Calibri"/>
                    <a:cs typeface="Calibri"/>
                  </a:rPr>
                  <a:t>α</a:t>
                </a:r>
              </a:p>
              <a:p>
                <a:pPr defTabSz="914377"/>
                <a:r>
                  <a:rPr lang="en-US" sz="2800" dirty="0">
                    <a:solidFill>
                      <a:prstClr val="black"/>
                    </a:solidFill>
                    <a:latin typeface="Calibri"/>
                    <a:cs typeface="Calibri"/>
                  </a:rPr>
                  <a:t>β</a:t>
                </a:r>
              </a:p>
              <a:p>
                <a:pPr defTabSz="914377"/>
                <a:r>
                  <a:rPr lang="en-US" sz="2800" dirty="0" err="1">
                    <a:solidFill>
                      <a:prstClr val="black"/>
                    </a:solidFill>
                    <a:latin typeface="Calibri"/>
                    <a:cs typeface="Calibri"/>
                  </a:rPr>
                  <a:t>γ</a:t>
                </a:r>
                <a:endParaRPr lang="en-US" sz="2800" dirty="0">
                  <a:solidFill>
                    <a:prstClr val="black"/>
                  </a:solidFill>
                  <a:latin typeface="Calibri"/>
                  <a:cs typeface="Calibri"/>
                </a:endParaRPr>
              </a:p>
            </p:txBody>
          </p:sp>
          <p:sp>
            <p:nvSpPr>
              <p:cNvPr id="94" name="Rectangle 25"/>
              <p:cNvSpPr>
                <a:spLocks/>
              </p:cNvSpPr>
              <p:nvPr/>
            </p:nvSpPr>
            <p:spPr bwMode="auto">
              <a:xfrm>
                <a:off x="1219200" y="1828800"/>
                <a:ext cx="1028742" cy="246221"/>
              </a:xfrm>
              <a:prstGeom prst="rect">
                <a:avLst/>
              </a:prstGeom>
              <a:grp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71" defTabSz="642659">
                  <a:defRPr/>
                </a:pPr>
                <a:r>
                  <a:rPr lang="en-US" sz="1600" dirty="0">
                    <a:solidFill>
                      <a:srgbClr val="E7E6E6"/>
                    </a:solidFill>
                    <a:latin typeface="Calibri"/>
                    <a:ea typeface="ＭＳ Ｐゴシック" pitchFamily="1" charset="-128"/>
                    <a:cs typeface="Calibri"/>
                    <a:sym typeface="Optima" pitchFamily="34" charset="0"/>
                  </a:rPr>
                  <a:t>Parameters</a:t>
                </a:r>
              </a:p>
            </p:txBody>
          </p:sp>
        </p:grpSp>
      </p:grpSp>
      <p:grpSp>
        <p:nvGrpSpPr>
          <p:cNvPr id="95" name="Group 94"/>
          <p:cNvGrpSpPr/>
          <p:nvPr/>
        </p:nvGrpSpPr>
        <p:grpSpPr>
          <a:xfrm>
            <a:off x="955694" y="1354658"/>
            <a:ext cx="2573735" cy="2147649"/>
            <a:chOff x="4376932" y="2082800"/>
            <a:chExt cx="3304562" cy="2757488"/>
          </a:xfrm>
        </p:grpSpPr>
        <p:sp>
          <p:nvSpPr>
            <p:cNvPr id="96" name="Rectangle 95"/>
            <p:cNvSpPr/>
            <p:nvPr/>
          </p:nvSpPr>
          <p:spPr>
            <a:xfrm>
              <a:off x="4376932" y="2082800"/>
              <a:ext cx="3304562" cy="275748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7" name="Rectangle 25"/>
            <p:cNvSpPr>
              <a:spLocks/>
            </p:cNvSpPr>
            <p:nvPr/>
          </p:nvSpPr>
          <p:spPr bwMode="auto">
            <a:xfrm>
              <a:off x="5385998" y="2204673"/>
              <a:ext cx="1286427" cy="31613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40639" bIns="0">
              <a:spAutoFit/>
            </a:bodyPr>
            <a:lstStyle/>
            <a:p>
              <a:pPr marL="39671" defTabSz="642659">
                <a:defRPr/>
              </a:pPr>
              <a:r>
                <a:rPr lang="en-US" sz="1600" dirty="0">
                  <a:solidFill>
                    <a:prstClr val="white">
                      <a:lumMod val="85000"/>
                    </a:prstClr>
                  </a:solidFill>
                  <a:latin typeface="Calibri"/>
                  <a:ea typeface="ＭＳ Ｐゴシック" pitchFamily="1" charset="-128"/>
                  <a:cs typeface="Calibri"/>
                  <a:sym typeface="Optima" pitchFamily="34" charset="0"/>
                </a:rPr>
                <a:t>Simulation</a:t>
              </a:r>
            </a:p>
          </p:txBody>
        </p:sp>
        <p:pic>
          <p:nvPicPr>
            <p:cNvPr id="98" name="Picture 97"/>
            <p:cNvPicPr>
              <a:picLocks noChangeAspect="1"/>
            </p:cNvPicPr>
            <p:nvPr/>
          </p:nvPicPr>
          <p:blipFill>
            <a:blip r:embed="rId5"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489542" y="2532230"/>
              <a:ext cx="3093404" cy="2209791"/>
            </a:xfrm>
            <a:prstGeom prst="rect">
              <a:avLst/>
            </a:prstGeom>
            <a:effectLst>
              <a:outerShdw blurRad="50800" dist="76200" dir="2700000" algn="tl" rotWithShape="0">
                <a:prstClr val="black">
                  <a:alpha val="40000"/>
                </a:prstClr>
              </a:outerShdw>
            </a:effectLst>
          </p:spPr>
        </p:pic>
      </p:grpSp>
      <p:sp>
        <p:nvSpPr>
          <p:cNvPr id="99" name="AutoShape 19"/>
          <p:cNvSpPr>
            <a:spLocks/>
          </p:cNvSpPr>
          <p:nvPr/>
        </p:nvSpPr>
        <p:spPr bwMode="auto">
          <a:xfrm rot="15659536">
            <a:off x="2610049" y="3801927"/>
            <a:ext cx="570147" cy="374461"/>
          </a:xfrm>
          <a:prstGeom prst="rightArrow">
            <a:avLst>
              <a:gd name="adj1" fmla="val 52000"/>
              <a:gd name="adj2" fmla="val 49087"/>
            </a:avLst>
          </a:prstGeom>
          <a:solidFill>
            <a:schemeClr val="accent3">
              <a:lumMod val="75000"/>
            </a:schemeClr>
          </a:solidFill>
          <a:ln w="12700">
            <a:solidFill>
              <a:srgbClr val="000000"/>
            </a:solidFill>
            <a:miter lim="800000"/>
            <a:headEnd/>
            <a:tailEnd/>
          </a:ln>
          <a:effectLst>
            <a:outerShdw blurRad="63500" dist="38099" dir="2700000" algn="ctr" rotWithShape="0">
              <a:srgbClr val="000000">
                <a:alpha val="75000"/>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100" name="AutoShape 19"/>
          <p:cNvSpPr>
            <a:spLocks/>
          </p:cNvSpPr>
          <p:nvPr/>
        </p:nvSpPr>
        <p:spPr bwMode="auto">
          <a:xfrm rot="17274470">
            <a:off x="1120895" y="3801928"/>
            <a:ext cx="570147" cy="374461"/>
          </a:xfrm>
          <a:prstGeom prst="rightArrow">
            <a:avLst>
              <a:gd name="adj1" fmla="val 52000"/>
              <a:gd name="adj2" fmla="val 49087"/>
            </a:avLst>
          </a:prstGeom>
          <a:solidFill>
            <a:schemeClr val="accent3">
              <a:lumMod val="75000"/>
            </a:schemeClr>
          </a:solidFill>
          <a:ln w="12700">
            <a:solidFill>
              <a:srgbClr val="000000"/>
            </a:solidFill>
            <a:miter lim="800000"/>
            <a:headEnd/>
            <a:tailEnd/>
          </a:ln>
          <a:effectLst>
            <a:outerShdw blurRad="63500" dist="38099" dir="2700000" algn="ctr" rotWithShape="0">
              <a:srgbClr val="000000">
                <a:alpha val="75000"/>
              </a:srgbClr>
            </a:outerShdw>
          </a:effectLst>
        </p:spPr>
        <p:txBody>
          <a:bodyPr lIns="0" tIns="0" rIns="0" bIns="0"/>
          <a:lstStyle/>
          <a:p>
            <a:pPr defTabSz="914377">
              <a:defRPr/>
            </a:pPr>
            <a:endParaRPr lang="en-US">
              <a:solidFill>
                <a:prstClr val="black"/>
              </a:solidFill>
              <a:latin typeface="Calibri" panose="020F0502020204030204"/>
              <a:ea typeface="ＭＳ Ｐゴシック" pitchFamily="1" charset="-128"/>
            </a:endParaRPr>
          </a:p>
        </p:txBody>
      </p:sp>
      <p:sp>
        <p:nvSpPr>
          <p:cNvPr id="7" name="Cloud 6"/>
          <p:cNvSpPr/>
          <p:nvPr/>
        </p:nvSpPr>
        <p:spPr>
          <a:xfrm>
            <a:off x="4085675" y="1805584"/>
            <a:ext cx="1134715" cy="124506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dirty="0">
                <a:solidFill>
                  <a:prstClr val="white"/>
                </a:solidFill>
                <a:latin typeface="Calibri" panose="020F0502020204030204"/>
              </a:rPr>
              <a:t>In-Situ API</a:t>
            </a:r>
          </a:p>
        </p:txBody>
      </p:sp>
      <p:sp>
        <p:nvSpPr>
          <p:cNvPr id="61" name="TextBox 60">
            <a:extLst>
              <a:ext uri="{FF2B5EF4-FFF2-40B4-BE49-F238E27FC236}">
                <a16:creationId xmlns:a16="http://schemas.microsoft.com/office/drawing/2014/main" id="{3D913C45-6DB0-B448-B141-24529B704FC3}"/>
              </a:ext>
            </a:extLst>
          </p:cNvPr>
          <p:cNvSpPr txBox="1"/>
          <p:nvPr/>
        </p:nvSpPr>
        <p:spPr>
          <a:xfrm>
            <a:off x="2417885" y="907558"/>
            <a:ext cx="4062046" cy="430887"/>
          </a:xfrm>
          <a:prstGeom prst="rect">
            <a:avLst/>
          </a:prstGeom>
          <a:noFill/>
        </p:spPr>
        <p:txBody>
          <a:bodyPr wrap="square" rtlCol="0">
            <a:spAutoFit/>
          </a:bodyPr>
          <a:lstStyle/>
          <a:p>
            <a:pPr algn="ctr" defTabSz="914377"/>
            <a:r>
              <a:rPr lang="en-US" sz="1100" dirty="0">
                <a:solidFill>
                  <a:srgbClr val="ED7D31"/>
                </a:solidFill>
                <a:latin typeface="Calibri" panose="020F0502020204030204"/>
              </a:rPr>
              <a:t>Compute and Vis Shared Circ. Buffer Holds ‘many’ timesteps </a:t>
            </a:r>
          </a:p>
          <a:p>
            <a:pPr algn="ctr" defTabSz="914377"/>
            <a:r>
              <a:rPr lang="en-US" sz="1100" dirty="0">
                <a:solidFill>
                  <a:srgbClr val="ED7D31"/>
                </a:solidFill>
                <a:latin typeface="Calibri" panose="020F0502020204030204"/>
              </a:rPr>
              <a:t>[e.g. 10,000 steps @ 10GB/step = 10 </a:t>
            </a:r>
            <a:r>
              <a:rPr lang="en-US" sz="1100" dirty="0" err="1">
                <a:solidFill>
                  <a:srgbClr val="ED7D31"/>
                </a:solidFill>
                <a:latin typeface="Calibri" panose="020F0502020204030204"/>
              </a:rPr>
              <a:t>PBytes</a:t>
            </a:r>
            <a:r>
              <a:rPr lang="en-US" sz="1100" dirty="0">
                <a:solidFill>
                  <a:srgbClr val="ED7D31"/>
                </a:solidFill>
                <a:latin typeface="Calibri" panose="020F0502020204030204"/>
              </a:rPr>
              <a:t> ]</a:t>
            </a:r>
          </a:p>
        </p:txBody>
      </p:sp>
      <p:sp>
        <p:nvSpPr>
          <p:cNvPr id="10" name="Rectangle 9">
            <a:extLst>
              <a:ext uri="{FF2B5EF4-FFF2-40B4-BE49-F238E27FC236}">
                <a16:creationId xmlns:a16="http://schemas.microsoft.com/office/drawing/2014/main" id="{EEF6631E-7CDD-B74A-9873-01E4E5B89895}"/>
              </a:ext>
            </a:extLst>
          </p:cNvPr>
          <p:cNvSpPr/>
          <p:nvPr/>
        </p:nvSpPr>
        <p:spPr>
          <a:xfrm>
            <a:off x="3682241" y="2986262"/>
            <a:ext cx="2148677" cy="954107"/>
          </a:xfrm>
          <a:prstGeom prst="rect">
            <a:avLst/>
          </a:prstGeom>
        </p:spPr>
        <p:txBody>
          <a:bodyPr wrap="square">
            <a:spAutoFit/>
          </a:bodyPr>
          <a:lstStyle/>
          <a:p>
            <a:pPr defTabSz="914377"/>
            <a:r>
              <a:rPr lang="en-US" sz="1200" dirty="0">
                <a:solidFill>
                  <a:srgbClr val="ED7D31"/>
                </a:solidFill>
              </a:rPr>
              <a:t>API supports:</a:t>
            </a:r>
          </a:p>
          <a:p>
            <a:pPr marL="285750" indent="-285750" defTabSz="914377">
              <a:buFontTx/>
              <a:buChar char="-"/>
            </a:pPr>
            <a:r>
              <a:rPr lang="en-US" sz="1050" dirty="0">
                <a:solidFill>
                  <a:srgbClr val="ED7D31"/>
                </a:solidFill>
              </a:rPr>
              <a:t>Zero-copy,</a:t>
            </a:r>
          </a:p>
          <a:p>
            <a:pPr marL="285750" indent="-285750" defTabSz="914377">
              <a:buFontTx/>
              <a:buChar char="-"/>
            </a:pPr>
            <a:r>
              <a:rPr lang="en-US" sz="1050" dirty="0">
                <a:solidFill>
                  <a:srgbClr val="ED7D31"/>
                </a:solidFill>
              </a:rPr>
              <a:t>rate control;</a:t>
            </a:r>
          </a:p>
          <a:p>
            <a:pPr marL="285750" indent="-285750" defTabSz="914377">
              <a:buFontTx/>
              <a:buChar char="-"/>
            </a:pPr>
            <a:r>
              <a:rPr lang="en-US" sz="1050" dirty="0">
                <a:solidFill>
                  <a:srgbClr val="ED7D31"/>
                </a:solidFill>
              </a:rPr>
              <a:t>Animation;</a:t>
            </a:r>
          </a:p>
          <a:p>
            <a:pPr marL="285750" indent="-285750" defTabSz="914377">
              <a:buFontTx/>
              <a:buChar char="-"/>
            </a:pPr>
            <a:r>
              <a:rPr lang="en-US" sz="1050" dirty="0">
                <a:solidFill>
                  <a:srgbClr val="ED7D31"/>
                </a:solidFill>
              </a:rPr>
              <a:t>Instant or deferred analysis</a:t>
            </a:r>
          </a:p>
        </p:txBody>
      </p:sp>
    </p:spTree>
    <p:extLst>
      <p:ext uri="{BB962C8B-B14F-4D97-AF65-F5344CB8AC3E}">
        <p14:creationId xmlns:p14="http://schemas.microsoft.com/office/powerpoint/2010/main" val="362195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able 38"/>
          <p:cNvGraphicFramePr>
            <a:graphicFrameLocks noGrp="1"/>
          </p:cNvGraphicFramePr>
          <p:nvPr>
            <p:extLst/>
          </p:nvPr>
        </p:nvGraphicFramePr>
        <p:xfrm>
          <a:off x="5803645" y="4324913"/>
          <a:ext cx="2478557" cy="722630"/>
        </p:xfrm>
        <a:graphic>
          <a:graphicData uri="http://schemas.openxmlformats.org/drawingml/2006/table">
            <a:tbl>
              <a:tblPr firstRow="1" bandRow="1">
                <a:tableStyleId>{21E4AEA4-8DFA-4A89-87EB-49C32662AFE0}</a:tableStyleId>
              </a:tblPr>
              <a:tblGrid>
                <a:gridCol w="2478557">
                  <a:extLst>
                    <a:ext uri="{9D8B030D-6E8A-4147-A177-3AD203B41FA5}">
                      <a16:colId xmlns:a16="http://schemas.microsoft.com/office/drawing/2014/main" val="20000"/>
                    </a:ext>
                  </a:extLst>
                </a:gridCol>
              </a:tblGrid>
              <a:tr h="365760">
                <a:tc>
                  <a:txBody>
                    <a:bodyPr/>
                    <a:lstStyle/>
                    <a:p>
                      <a:pPr marL="0" marR="0" lvl="0" indent="0" algn="l" defTabSz="457200" rtl="0" eaLnBrk="1" fontAlgn="auto" latinLnBrk="0" hangingPunct="1">
                        <a:lnSpc>
                          <a:spcPts val="2400"/>
                        </a:lnSpc>
                        <a:spcBef>
                          <a:spcPts val="0"/>
                        </a:spcBef>
                        <a:spcAft>
                          <a:spcPts val="0"/>
                        </a:spcAft>
                        <a:buClrTx/>
                        <a:buSzTx/>
                        <a:buFontTx/>
                        <a:buNone/>
                        <a:tabLst/>
                        <a:defRPr/>
                      </a:pPr>
                      <a:r>
                        <a:rPr lang="en-US" sz="1800" dirty="0">
                          <a:solidFill>
                            <a:schemeClr val="accent3">
                              <a:lumMod val="20000"/>
                              <a:lumOff val="80000"/>
                            </a:schemeClr>
                          </a:solidFill>
                        </a:rPr>
                        <a:t>Optane™ Media</a:t>
                      </a:r>
                    </a:p>
                  </a:txBody>
                  <a:tcPr marL="1371243" marR="91416" marT="9144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69B6F0"/>
                    </a:solidFill>
                  </a:tcPr>
                </a:tc>
                <a:extLst>
                  <a:ext uri="{0D108BD9-81ED-4DB2-BD59-A6C34878D82A}">
                    <a16:rowId xmlns:a16="http://schemas.microsoft.com/office/drawing/2014/main" val="10000"/>
                  </a:ext>
                </a:extLst>
              </a:tr>
            </a:tbl>
          </a:graphicData>
        </a:graphic>
      </p:graphicFrame>
      <p:sp>
        <p:nvSpPr>
          <p:cNvPr id="2" name="Slide Number Placeholder 1"/>
          <p:cNvSpPr>
            <a:spLocks noGrp="1"/>
          </p:cNvSpPr>
          <p:nvPr>
            <p:ph type="sldNum" sz="quarter" idx="12"/>
          </p:nvPr>
        </p:nvSpPr>
        <p:spPr/>
        <p:txBody>
          <a:bodyPr/>
          <a:lstStyle/>
          <a:p>
            <a:fld id="{EE2556C5-CE8C-6547-B838-EA80C61A4AF7}" type="slidenum">
              <a:rPr lang="en-US" smtClean="0">
                <a:solidFill>
                  <a:schemeClr val="bg1"/>
                </a:solidFill>
              </a:rPr>
              <a:pPr/>
              <a:t>14</a:t>
            </a:fld>
            <a:endParaRPr lang="en-US" dirty="0">
              <a:solidFill>
                <a:schemeClr val="bg1"/>
              </a:solidFill>
            </a:endParaRPr>
          </a:p>
        </p:txBody>
      </p:sp>
      <p:sp>
        <p:nvSpPr>
          <p:cNvPr id="21" name="Title 1"/>
          <p:cNvSpPr txBox="1">
            <a:spLocks/>
          </p:cNvSpPr>
          <p:nvPr/>
        </p:nvSpPr>
        <p:spPr>
          <a:xfrm>
            <a:off x="308072" y="160348"/>
            <a:ext cx="11754900" cy="1158240"/>
          </a:xfrm>
          <a:prstGeom prst="rect">
            <a:avLst/>
          </a:prstGeom>
        </p:spPr>
        <p:txBody>
          <a:bodyPr>
            <a:noAutofit/>
          </a:bodyPr>
          <a:lstStyle>
            <a:lvl1pPr algn="l" defTabSz="609585" rtl="0" eaLnBrk="1" latinLnBrk="0" hangingPunct="1">
              <a:lnSpc>
                <a:spcPct val="100000"/>
              </a:lnSpc>
              <a:spcBef>
                <a:spcPct val="0"/>
              </a:spcBef>
              <a:buNone/>
              <a:defRPr sz="3600" b="0" i="0" kern="1200" spc="0" baseline="0">
                <a:solidFill>
                  <a:schemeClr val="accent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r>
              <a:rPr lang="en-US" sz="4400" dirty="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rPr>
              <a:t>THE </a:t>
            </a:r>
            <a:r>
              <a:rPr lang="en-US" sz="4400" dirty="0" err="1">
                <a:solidFill>
                  <a:schemeClr val="tx2"/>
                </a:solidFill>
                <a:latin typeface="Intel Clear Pro" panose="020B0804020202060201" pitchFamily="34" charset="0"/>
                <a:ea typeface="Intel Clear Pro" panose="020B0804020202060201" pitchFamily="34" charset="0"/>
                <a:cs typeface="Intel Clear Pro" panose="020B0804020202060201" pitchFamily="34" charset="0"/>
              </a:rPr>
              <a:t>exascale</a:t>
            </a:r>
            <a:r>
              <a:rPr lang="en-US" sz="440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rPr>
              <a:t> IN </a:t>
            </a:r>
            <a:r>
              <a:rPr lang="en-US" sz="4400" dirty="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rPr>
              <a:t>SITU “GAME </a:t>
            </a:r>
            <a:r>
              <a:rPr lang="en-US" sz="440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rPr>
              <a:t>CHANGER”… </a:t>
            </a:r>
            <a:r>
              <a:rPr lang="en-US" sz="4400" dirty="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rPr>
              <a:t>Intel® Optane™ DC Persistent Memory</a:t>
            </a:r>
          </a:p>
        </p:txBody>
      </p:sp>
      <p:grpSp>
        <p:nvGrpSpPr>
          <p:cNvPr id="3" name="Group 2"/>
          <p:cNvGrpSpPr/>
          <p:nvPr/>
        </p:nvGrpSpPr>
        <p:grpSpPr>
          <a:xfrm>
            <a:off x="769051" y="1243991"/>
            <a:ext cx="3193458" cy="1857393"/>
            <a:chOff x="573100" y="1123126"/>
            <a:chExt cx="3193458" cy="1857393"/>
          </a:xfrm>
        </p:grpSpPr>
        <p:sp>
          <p:nvSpPr>
            <p:cNvPr id="29" name="TextBox 28"/>
            <p:cNvSpPr txBox="1"/>
            <p:nvPr/>
          </p:nvSpPr>
          <p:spPr>
            <a:xfrm>
              <a:off x="573100" y="1123126"/>
              <a:ext cx="3191437" cy="615553"/>
            </a:xfrm>
            <a:prstGeom prst="rect">
              <a:avLst/>
            </a:prstGeom>
            <a:noFill/>
          </p:spPr>
          <p:txBody>
            <a:bodyPr vert="horz" wrap="square" lIns="0" tIns="0" rIns="0" bIns="0" rtlCol="0">
              <a:spAutoFit/>
            </a:bodyPr>
            <a:lstStyle/>
            <a:p>
              <a:pPr algn="ctr"/>
              <a:r>
                <a:rPr lang="en-US" sz="4000" dirty="0">
                  <a:solidFill>
                    <a:schemeClr val="accent1"/>
                  </a:solidFill>
                  <a:latin typeface="Intel Clear Pro" panose="020B0804020202060201" pitchFamily="34" charset="0"/>
                  <a:ea typeface="Intel Clear Pro" panose="020B0804020202060201" pitchFamily="34" charset="0"/>
                  <a:cs typeface="Intel Clear Pro" panose="020B0804020202060201" pitchFamily="34" charset="0"/>
                </a:rPr>
                <a:t>DRAM attributes</a:t>
              </a:r>
            </a:p>
          </p:txBody>
        </p:sp>
        <p:sp>
          <p:nvSpPr>
            <p:cNvPr id="31" name="Rectangle 30"/>
            <p:cNvSpPr/>
            <p:nvPr/>
          </p:nvSpPr>
          <p:spPr>
            <a:xfrm>
              <a:off x="575651" y="1783123"/>
              <a:ext cx="3190907" cy="1197396"/>
            </a:xfrm>
            <a:prstGeom prst="rect">
              <a:avLst/>
            </a:prstGeom>
            <a:solidFill>
              <a:schemeClr val="bg1"/>
            </a:solidFill>
            <a:ln w="28575">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3" name="TextBox 32"/>
            <p:cNvSpPr txBox="1"/>
            <p:nvPr/>
          </p:nvSpPr>
          <p:spPr>
            <a:xfrm>
              <a:off x="713377" y="2112646"/>
              <a:ext cx="2901003" cy="584775"/>
            </a:xfrm>
            <a:prstGeom prst="rect">
              <a:avLst/>
            </a:prstGeom>
            <a:noFill/>
          </p:spPr>
          <p:txBody>
            <a:bodyPr vert="horz" wrap="square" lIns="0" tIns="0" rIns="0" bIns="0" rtlCol="0">
              <a:spAutoFit/>
            </a:bodyPr>
            <a:lstStyle/>
            <a:p>
              <a:r>
                <a:rPr lang="en-US" sz="1900" dirty="0">
                  <a:solidFill>
                    <a:schemeClr val="accent1"/>
                  </a:solidFill>
                </a:rPr>
                <a:t>P</a:t>
              </a:r>
              <a:r>
                <a:rPr lang="en-US" sz="1900" i="1" dirty="0">
                  <a:solidFill>
                    <a:schemeClr val="accent1"/>
                  </a:solidFill>
                </a:rPr>
                <a:t>erformance</a:t>
              </a:r>
              <a:r>
                <a:rPr lang="en-US" sz="1900" dirty="0">
                  <a:solidFill>
                    <a:schemeClr val="accent1"/>
                  </a:solidFill>
                </a:rPr>
                <a:t> comparable to DRAM at </a:t>
              </a:r>
              <a:r>
                <a:rPr lang="en-US" sz="1900" i="1" dirty="0">
                  <a:solidFill>
                    <a:schemeClr val="accent1"/>
                  </a:solidFill>
                </a:rPr>
                <a:t>low latencies</a:t>
              </a:r>
              <a:r>
                <a:rPr lang="en-US" sz="1900" i="1" baseline="30000" dirty="0">
                  <a:solidFill>
                    <a:schemeClr val="accent1"/>
                  </a:solidFill>
                </a:rPr>
                <a:t>1</a:t>
              </a:r>
            </a:p>
          </p:txBody>
        </p:sp>
      </p:grpSp>
      <p:grpSp>
        <p:nvGrpSpPr>
          <p:cNvPr id="4" name="Group 3"/>
          <p:cNvGrpSpPr/>
          <p:nvPr/>
        </p:nvGrpSpPr>
        <p:grpSpPr>
          <a:xfrm>
            <a:off x="8171066" y="1242479"/>
            <a:ext cx="3260984" cy="1860417"/>
            <a:chOff x="7975115" y="1084926"/>
            <a:chExt cx="3260984" cy="1860417"/>
          </a:xfrm>
        </p:grpSpPr>
        <p:sp>
          <p:nvSpPr>
            <p:cNvPr id="32" name="Rectangle 31"/>
            <p:cNvSpPr/>
            <p:nvPr/>
          </p:nvSpPr>
          <p:spPr>
            <a:xfrm>
              <a:off x="7975115" y="1747947"/>
              <a:ext cx="3190907" cy="1197396"/>
            </a:xfrm>
            <a:prstGeom prst="rect">
              <a:avLst/>
            </a:prstGeom>
            <a:solidFill>
              <a:schemeClr val="bg1"/>
            </a:solidFill>
            <a:ln w="28575">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4" name="TextBox 33"/>
            <p:cNvSpPr txBox="1"/>
            <p:nvPr/>
          </p:nvSpPr>
          <p:spPr>
            <a:xfrm>
              <a:off x="8055822" y="2074447"/>
              <a:ext cx="3180277" cy="584775"/>
            </a:xfrm>
            <a:prstGeom prst="rect">
              <a:avLst/>
            </a:prstGeom>
            <a:noFill/>
          </p:spPr>
          <p:txBody>
            <a:bodyPr vert="horz" wrap="square" lIns="0" tIns="0" rIns="0" bIns="0" rtlCol="0">
              <a:spAutoFit/>
            </a:bodyPr>
            <a:lstStyle/>
            <a:p>
              <a:r>
                <a:rPr lang="en-US" sz="1900" dirty="0">
                  <a:solidFill>
                    <a:schemeClr val="accent1"/>
                  </a:solidFill>
                </a:rPr>
                <a:t>Data persistence with higher capacity than DRAM</a:t>
              </a:r>
              <a:r>
                <a:rPr lang="en-US" sz="1900" i="1" baseline="30000" dirty="0">
                  <a:solidFill>
                    <a:schemeClr val="accent1"/>
                  </a:solidFill>
                </a:rPr>
                <a:t>2</a:t>
              </a:r>
            </a:p>
          </p:txBody>
        </p:sp>
        <p:sp>
          <p:nvSpPr>
            <p:cNvPr id="26" name="TextBox 25"/>
            <p:cNvSpPr txBox="1"/>
            <p:nvPr/>
          </p:nvSpPr>
          <p:spPr>
            <a:xfrm>
              <a:off x="7975115" y="1084926"/>
              <a:ext cx="3191437" cy="615553"/>
            </a:xfrm>
            <a:prstGeom prst="rect">
              <a:avLst/>
            </a:prstGeom>
            <a:noFill/>
          </p:spPr>
          <p:txBody>
            <a:bodyPr vert="horz" wrap="square" lIns="0" tIns="0" rIns="0" bIns="0" rtlCol="0">
              <a:spAutoFit/>
            </a:bodyPr>
            <a:lstStyle/>
            <a:p>
              <a:pPr algn="ctr"/>
              <a:r>
                <a:rPr lang="en-US" sz="4000" dirty="0" err="1">
                  <a:solidFill>
                    <a:schemeClr val="accent1"/>
                  </a:solidFill>
                  <a:latin typeface="Intel Clear Pro" panose="020B0804020202060201" pitchFamily="34" charset="0"/>
                  <a:ea typeface="Intel Clear Pro" panose="020B0804020202060201" pitchFamily="34" charset="0"/>
                  <a:cs typeface="Intel Clear Pro" panose="020B0804020202060201" pitchFamily="34" charset="0"/>
                </a:rPr>
                <a:t>Nand</a:t>
              </a:r>
              <a:r>
                <a:rPr lang="en-US" sz="4000" dirty="0">
                  <a:solidFill>
                    <a:schemeClr val="accent1"/>
                  </a:solidFill>
                  <a:latin typeface="Intel Clear Pro" panose="020B0804020202060201" pitchFamily="34" charset="0"/>
                  <a:ea typeface="Intel Clear Pro" panose="020B0804020202060201" pitchFamily="34" charset="0"/>
                  <a:cs typeface="Intel Clear Pro" panose="020B0804020202060201" pitchFamily="34" charset="0"/>
                </a:rPr>
                <a:t> </a:t>
              </a:r>
              <a:r>
                <a:rPr lang="en-US" sz="4000" dirty="0" err="1">
                  <a:solidFill>
                    <a:schemeClr val="accent1"/>
                  </a:solidFill>
                  <a:latin typeface="Intel Clear Pro" panose="020B0804020202060201" pitchFamily="34" charset="0"/>
                  <a:ea typeface="Intel Clear Pro" panose="020B0804020202060201" pitchFamily="34" charset="0"/>
                  <a:cs typeface="Intel Clear Pro" panose="020B0804020202060201" pitchFamily="34" charset="0"/>
                </a:rPr>
                <a:t>ssd</a:t>
              </a:r>
              <a:r>
                <a:rPr lang="en-US" sz="4000" dirty="0">
                  <a:solidFill>
                    <a:schemeClr val="accent1"/>
                  </a:solidFill>
                  <a:latin typeface="Intel Clear Pro" panose="020B0804020202060201" pitchFamily="34" charset="0"/>
                  <a:ea typeface="Intel Clear Pro" panose="020B0804020202060201" pitchFamily="34" charset="0"/>
                  <a:cs typeface="Intel Clear Pro" panose="020B0804020202060201" pitchFamily="34" charset="0"/>
                </a:rPr>
                <a:t> attributes</a:t>
              </a:r>
            </a:p>
          </p:txBody>
        </p:sp>
      </p:grpSp>
      <p:grpSp>
        <p:nvGrpSpPr>
          <p:cNvPr id="23" name="Group 22"/>
          <p:cNvGrpSpPr/>
          <p:nvPr/>
        </p:nvGrpSpPr>
        <p:grpSpPr>
          <a:xfrm>
            <a:off x="4142932" y="1106551"/>
            <a:ext cx="3610014" cy="2898970"/>
            <a:chOff x="4136608" y="1736431"/>
            <a:chExt cx="3906139" cy="3313645"/>
          </a:xfrm>
        </p:grpSpPr>
        <p:sp>
          <p:nvSpPr>
            <p:cNvPr id="24" name="Oval 23"/>
            <p:cNvSpPr/>
            <p:nvPr/>
          </p:nvSpPr>
          <p:spPr>
            <a:xfrm>
              <a:off x="4442798" y="1736431"/>
              <a:ext cx="3313645" cy="3313645"/>
            </a:xfrm>
            <a:prstGeom prst="ellipse">
              <a:avLst/>
            </a:prstGeom>
            <a:gradFill flip="none" rotWithShape="1">
              <a:gsLst>
                <a:gs pos="0">
                  <a:schemeClr val="accent1">
                    <a:lumMod val="43000"/>
                    <a:lumOff val="57000"/>
                  </a:schemeClr>
                </a:gs>
                <a:gs pos="100000">
                  <a:schemeClr val="accent1">
                    <a:lumMod val="7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28" name="Picture 2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6608" y="2099993"/>
              <a:ext cx="3906139" cy="2678655"/>
            </a:xfrm>
            <a:prstGeom prst="rect">
              <a:avLst/>
            </a:prstGeom>
            <a:noFill/>
            <a:ln>
              <a:noFill/>
            </a:ln>
            <a:effectLst/>
          </p:spPr>
        </p:pic>
      </p:grpSp>
      <p:pic>
        <p:nvPicPr>
          <p:cNvPr id="38" name="Picture 5"/>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044714" y="4044700"/>
            <a:ext cx="2102573" cy="2103120"/>
          </a:xfrm>
          <a:prstGeom prst="rect">
            <a:avLst/>
          </a:prstGeom>
          <a:noFill/>
          <a:effectLst>
            <a:outerShdw blurRad="50800" dist="63500" dir="5400000" algn="ctr" rotWithShape="0">
              <a:schemeClr val="tx1">
                <a:alpha val="15000"/>
              </a:schemeClr>
            </a:outerShdw>
          </a:effectLst>
          <a:extLst>
            <a:ext uri="{909E8E84-426E-40DD-AFC4-6F175D3DCCD1}">
              <a14:hiddenFill xmlns:a14="http://schemas.microsoft.com/office/drawing/2010/main">
                <a:solidFill>
                  <a:srgbClr val="FFFFFF"/>
                </a:solidFill>
              </a14:hiddenFill>
            </a:ext>
          </a:extLst>
        </p:spPr>
      </p:pic>
      <p:cxnSp>
        <p:nvCxnSpPr>
          <p:cNvPr id="6" name="Elbow Connector 5"/>
          <p:cNvCxnSpPr>
            <a:stCxn id="38" idx="1"/>
            <a:endCxn id="31" idx="2"/>
          </p:cNvCxnSpPr>
          <p:nvPr/>
        </p:nvCxnSpPr>
        <p:spPr>
          <a:xfrm rot="10800000">
            <a:off x="2367056" y="3101384"/>
            <a:ext cx="2677658" cy="1994876"/>
          </a:xfrm>
          <a:prstGeom prst="bentConnector2">
            <a:avLst/>
          </a:prstGeom>
          <a:ln w="57150">
            <a:solidFill>
              <a:srgbClr val="00AEEF"/>
            </a:solidFill>
            <a:prstDash val="sysDash"/>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8" name="Elbow Connector 7"/>
          <p:cNvCxnSpPr>
            <a:stCxn id="38" idx="3"/>
            <a:endCxn id="32" idx="2"/>
          </p:cNvCxnSpPr>
          <p:nvPr/>
        </p:nvCxnSpPr>
        <p:spPr>
          <a:xfrm flipV="1">
            <a:off x="7147287" y="3102896"/>
            <a:ext cx="2619233" cy="1993364"/>
          </a:xfrm>
          <a:prstGeom prst="bentConnector2">
            <a:avLst/>
          </a:prstGeom>
          <a:ln w="57150">
            <a:solidFill>
              <a:srgbClr val="00AEEF"/>
            </a:solidFill>
            <a:prstDash val="sysDash"/>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750" y="5561908"/>
            <a:ext cx="4985919" cy="738664"/>
          </a:xfrm>
          <a:prstGeom prst="rect">
            <a:avLst/>
          </a:prstGeom>
          <a:noFill/>
        </p:spPr>
        <p:txBody>
          <a:bodyPr vert="horz" wrap="square" lIns="0" tIns="0" rIns="0" bIns="0" rtlCol="0">
            <a:spAutoFit/>
          </a:bodyPr>
          <a:lstStyle/>
          <a:p>
            <a:pPr marL="228600" indent="-228600">
              <a:buAutoNum type="arabicPeriod"/>
            </a:pPr>
            <a:r>
              <a:rPr lang="en-US" sz="800" dirty="0"/>
              <a:t>“</a:t>
            </a:r>
            <a:r>
              <a:rPr lang="en-US" sz="800" i="1" dirty="0"/>
              <a:t>Fast performance comparable to DRAM” - </a:t>
            </a:r>
            <a:r>
              <a:rPr lang="en-US" sz="800" dirty="0"/>
              <a:t>Intel persistent memory is expected to perform at latencies near DDR4 DRAM.  Benchmarks and proof points forthcoming.  “</a:t>
            </a:r>
            <a:r>
              <a:rPr lang="en-US" sz="800" i="1" dirty="0"/>
              <a:t>low latencies” - </a:t>
            </a:r>
            <a:r>
              <a:rPr lang="en-US" sz="800" dirty="0"/>
              <a:t>Data transferred across the memory bus causes latencies to be orders of magnitude lower when compared to transferring data across </a:t>
            </a:r>
            <a:r>
              <a:rPr lang="en-US" sz="800" dirty="0" err="1"/>
              <a:t>PCIe</a:t>
            </a:r>
            <a:r>
              <a:rPr lang="en-US" sz="800" dirty="0"/>
              <a:t> or I/O </a:t>
            </a:r>
            <a:r>
              <a:rPr lang="en-US" sz="800" dirty="0" err="1"/>
              <a:t>bus’</a:t>
            </a:r>
            <a:r>
              <a:rPr lang="en-US" sz="800" dirty="0"/>
              <a:t> to NAND/Hard Disk.  Benchmarks and proof points forthcoming.</a:t>
            </a:r>
          </a:p>
          <a:p>
            <a:pPr marL="228600" indent="-228600">
              <a:buFontTx/>
              <a:buAutoNum type="arabicPeriod"/>
            </a:pPr>
            <a:r>
              <a:rPr lang="en-US" sz="800" dirty="0"/>
              <a:t>Intel persistent memory offers 3 different capacities – 128GB, 256GB, 512GB.  Individual DIMMs of DDR4 DRAM max out at 256GB.</a:t>
            </a:r>
            <a:endParaRPr lang="en-US" sz="800" i="1" baseline="30000" dirty="0">
              <a:solidFill>
                <a:schemeClr val="accent1"/>
              </a:solidFill>
            </a:endParaRPr>
          </a:p>
        </p:txBody>
      </p:sp>
    </p:spTree>
    <p:extLst>
      <p:ext uri="{BB962C8B-B14F-4D97-AF65-F5344CB8AC3E}">
        <p14:creationId xmlns:p14="http://schemas.microsoft.com/office/powerpoint/2010/main" val="3664454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655A06-2F58-1F4B-A7FC-73CEF027F3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45" y="0"/>
            <a:ext cx="12175055" cy="6833286"/>
          </a:xfrm>
          <a:prstGeom prst="rect">
            <a:avLst/>
          </a:prstGeom>
        </p:spPr>
      </p:pic>
      <p:sp>
        <p:nvSpPr>
          <p:cNvPr id="5" name="TextBox 4"/>
          <p:cNvSpPr txBox="1"/>
          <p:nvPr/>
        </p:nvSpPr>
        <p:spPr>
          <a:xfrm>
            <a:off x="2098842" y="1129181"/>
            <a:ext cx="10440377" cy="4327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ctr" defTabSz="553002" rtl="0" eaLnBrk="1" fontAlgn="auto" latinLnBrk="0" hangingPunct="0">
              <a:lnSpc>
                <a:spcPct val="100000"/>
              </a:lnSpc>
              <a:spcBef>
                <a:spcPts val="0"/>
              </a:spcBef>
              <a:spcAft>
                <a:spcPts val="0"/>
              </a:spcAft>
              <a:buClrTx/>
              <a:buSzTx/>
              <a:buFontTx/>
              <a:buNone/>
              <a:tabLst/>
              <a:defRPr/>
            </a:pPr>
            <a:r>
              <a:rPr kumimoji="0" lang="en-US" sz="2812" b="0" i="0" u="none" strike="noStrike" kern="1200" cap="none" spc="0" normalizeH="0" baseline="0" noProof="0" dirty="0">
                <a:ln>
                  <a:noFill/>
                </a:ln>
                <a:solidFill>
                  <a:prstClr val="white"/>
                </a:solidFill>
                <a:effectLst/>
                <a:uLnTx/>
                <a:uFillTx/>
                <a:latin typeface="Intel Clear Pro" panose="020B0804020202060201" pitchFamily="34" charset="0"/>
                <a:ea typeface="Intel Clear Pro" panose="020B0804020202060201" pitchFamily="34" charset="0"/>
                <a:cs typeface="Intel Clear Pro" panose="020B0804020202060201" pitchFamily="34" charset="0"/>
                <a:sym typeface="Intel Clear Pro"/>
              </a:rPr>
              <a:t>Intel® OSPRay:  </a:t>
            </a:r>
            <a:r>
              <a:rPr kumimoji="0" lang="en-US" sz="254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Intel Clear Pro"/>
              </a:rPr>
              <a:t>Scalable, Portable, Distributed Rendering API</a:t>
            </a:r>
          </a:p>
        </p:txBody>
      </p:sp>
      <p:sp>
        <p:nvSpPr>
          <p:cNvPr id="7" name="Moana Island Scene: 15fps+, ~160 Billion Prims"/>
          <p:cNvSpPr txBox="1"/>
          <p:nvPr/>
        </p:nvSpPr>
        <p:spPr>
          <a:xfrm>
            <a:off x="1433072" y="6291549"/>
            <a:ext cx="5300861" cy="251287"/>
          </a:xfrm>
          <a:prstGeom prst="rect">
            <a:avLst/>
          </a:prstGeom>
          <a:ln w="12700">
            <a:miter lim="400000"/>
          </a:ln>
          <a:effectLst>
            <a:outerShdw blurRad="3556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0" marR="0" lvl="0" indent="0" algn="l" defTabSz="754572"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dirty="0">
              <a:ln>
                <a:noFill/>
              </a:ln>
              <a:solidFill>
                <a:srgbClr val="FFFFFF"/>
              </a:solidFill>
              <a:effectLst/>
              <a:uLnTx/>
              <a:uFillTx/>
              <a:latin typeface="Intel Clear Pro"/>
              <a:ea typeface="Intel Clear Pro"/>
              <a:cs typeface="Intel Clear Pro"/>
              <a:sym typeface="Intel Clear Pro"/>
            </a:endParaRPr>
          </a:p>
        </p:txBody>
      </p:sp>
      <p:sp>
        <p:nvSpPr>
          <p:cNvPr id="6" name="Slide Number Placeholder 3">
            <a:extLst>
              <a:ext uri="{FF2B5EF4-FFF2-40B4-BE49-F238E27FC236}">
                <a16:creationId xmlns:a16="http://schemas.microsoft.com/office/drawing/2014/main" id="{F188CFBD-A655-4EA6-9E62-183CF3805002}"/>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11" name="TextBox 10">
            <a:extLst>
              <a:ext uri="{FF2B5EF4-FFF2-40B4-BE49-F238E27FC236}">
                <a16:creationId xmlns:a16="http://schemas.microsoft.com/office/drawing/2014/main" id="{4D2D1FC6-F1DB-4D43-8C96-800B146E68C4}"/>
              </a:ext>
            </a:extLst>
          </p:cNvPr>
          <p:cNvSpPr txBox="1"/>
          <p:nvPr/>
        </p:nvSpPr>
        <p:spPr>
          <a:xfrm>
            <a:off x="8721810" y="5865728"/>
            <a:ext cx="3066536" cy="677108"/>
          </a:xfrm>
          <a:prstGeom prst="rect">
            <a:avLst/>
          </a:prstGeom>
          <a:noFill/>
        </p:spPr>
        <p:txBody>
          <a:bodyPr vert="horz"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Stellar Radiation: </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Visualization by Greg P Johnson, Intel, and Joseph </a:t>
            </a:r>
            <a:r>
              <a:rPr kumimoji="0" 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Insley</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Argonne Nat’l Lab using </a:t>
            </a:r>
            <a:r>
              <a:rPr kumimoji="0" 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OSPRay</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Simulation provided the University of California, Santa Barbara, team lead, Lars </a:t>
            </a:r>
            <a:r>
              <a:rPr kumimoji="0" 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Bildsten</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FAFB76E5-54BE-574D-8CF2-8AB6E8C1B1A2}"/>
              </a:ext>
            </a:extLst>
          </p:cNvPr>
          <p:cNvSpPr txBox="1"/>
          <p:nvPr/>
        </p:nvSpPr>
        <p:spPr>
          <a:xfrm>
            <a:off x="2098842" y="5724695"/>
            <a:ext cx="6275749" cy="923330"/>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vert="horz" wrap="square" lIns="0" tIns="0" rIns="0" bIns="0" rtlCol="0">
            <a:sp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Dataset: 7000+ Timesteps, &gt;7TB of data</a:t>
            </a:r>
          </a:p>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SIGGRAPH19 Live Demo: Every 4nd Time Step, ~2TB, ~3200 steps</a:t>
            </a:r>
          </a:p>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Intel Clear" panose="020B0604020203020204" pitchFamily="34" charset="0"/>
                <a:ea typeface="Intel Clear" panose="020B0604020203020204" pitchFamily="34" charset="0"/>
                <a:cs typeface="Intel Clear" panose="020B0604020203020204" pitchFamily="34" charset="0"/>
              </a:rPr>
              <a:t>9 Nodes 2x Intel Xeon Scalable 8260 with </a:t>
            </a:r>
            <a:r>
              <a:rPr kumimoji="0" lang="en-US" sz="1500" b="1" i="0" u="none" strike="noStrike" kern="1200" cap="none" spc="0" normalizeH="0" baseline="0" noProof="0" dirty="0" err="1">
                <a:ln>
                  <a:noFill/>
                </a:ln>
                <a:solidFill>
                  <a:srgbClr val="FFC000"/>
                </a:solidFill>
                <a:effectLst/>
                <a:uLnTx/>
                <a:uFillTx/>
                <a:latin typeface="Intel Clear" panose="020B0604020203020204" pitchFamily="34" charset="0"/>
                <a:ea typeface="Intel Clear" panose="020B0604020203020204" pitchFamily="34" charset="0"/>
                <a:cs typeface="Intel Clear" panose="020B0604020203020204" pitchFamily="34" charset="0"/>
              </a:rPr>
              <a:t>Optane</a:t>
            </a:r>
            <a:r>
              <a:rPr kumimoji="0" lang="en-US" sz="1500" b="1" i="0" u="none" strike="noStrike" kern="1200" cap="none" spc="0" normalizeH="0" baseline="0" noProof="0" dirty="0">
                <a:ln>
                  <a:noFill/>
                </a:ln>
                <a:solidFill>
                  <a:srgbClr val="FFC000"/>
                </a:solidFill>
                <a:effectLst/>
                <a:uLnTx/>
                <a:uFillTx/>
                <a:latin typeface="Intel Clear" panose="020B0604020203020204" pitchFamily="34" charset="0"/>
                <a:ea typeface="Intel Clear" panose="020B0604020203020204" pitchFamily="34" charset="0"/>
                <a:cs typeface="Intel Clear" panose="020B0604020203020204" pitchFamily="34" charset="0"/>
              </a:rPr>
              <a:t> DC DIMMs</a:t>
            </a:r>
          </a:p>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Intel Clear" panose="020B0604020203020204" pitchFamily="34" charset="0"/>
                <a:ea typeface="Intel Clear" panose="020B0604020203020204" pitchFamily="34" charset="0"/>
                <a:cs typeface="Intel Clear" panose="020B0604020203020204" pitchFamily="34" charset="0"/>
              </a:rPr>
              <a:t>Interactive, &gt;20 fps</a:t>
            </a:r>
          </a:p>
        </p:txBody>
      </p:sp>
      <p:sp>
        <p:nvSpPr>
          <p:cNvPr id="8" name="TextBox 7">
            <a:extLst>
              <a:ext uri="{FF2B5EF4-FFF2-40B4-BE49-F238E27FC236}">
                <a16:creationId xmlns:a16="http://schemas.microsoft.com/office/drawing/2014/main" id="{759F1860-DD3E-014D-B1EB-762CF376DF29}"/>
              </a:ext>
            </a:extLst>
          </p:cNvPr>
          <p:cNvSpPr txBox="1"/>
          <p:nvPr/>
        </p:nvSpPr>
        <p:spPr>
          <a:xfrm>
            <a:off x="1433072" y="210478"/>
            <a:ext cx="10440377" cy="61555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0" tIns="0" rIns="0" bIns="0" numCol="1" spcCol="38100" rtlCol="0" anchor="t">
            <a:spAutoFit/>
          </a:bodyPr>
          <a:lstStyle/>
          <a:p>
            <a:pPr marL="0" marR="0" lvl="0" indent="0" defTabSz="553002" rtl="0" eaLnBrk="1" fontAlgn="auto" latinLnBrk="0" hangingPunct="0">
              <a:lnSpc>
                <a:spcPct val="100000"/>
              </a:lnSpc>
              <a:spcBef>
                <a:spcPts val="0"/>
              </a:spcBef>
              <a:spcAft>
                <a:spcPts val="0"/>
              </a:spcAft>
              <a:buClrTx/>
              <a:buSzTx/>
              <a:buFontTx/>
              <a:buNone/>
              <a:tabLst/>
              <a:defRPr/>
            </a:pPr>
            <a:r>
              <a:rPr lang="en-US" sz="40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sym typeface="Intel Clear Pro"/>
              </a:rPr>
              <a:t>	INTEL® OPTANE DC Persistent Memory IN ACTION!</a:t>
            </a:r>
            <a:endParaRPr kumimoji="0" lang="en-US" sz="360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Intel Clear Pro"/>
            </a:endParaRPr>
          </a:p>
        </p:txBody>
      </p:sp>
    </p:spTree>
    <p:extLst>
      <p:ext uri="{BB962C8B-B14F-4D97-AF65-F5344CB8AC3E}">
        <p14:creationId xmlns:p14="http://schemas.microsoft.com/office/powerpoint/2010/main" val="27544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472E6-F823-5944-99C4-6871F922F705}"/>
              </a:ext>
            </a:extLst>
          </p:cNvPr>
          <p:cNvSpPr>
            <a:spLocks noGrp="1"/>
          </p:cNvSpPr>
          <p:nvPr>
            <p:ph type="ctrTitle"/>
          </p:nvPr>
        </p:nvSpPr>
        <p:spPr>
          <a:xfrm>
            <a:off x="304800" y="1817498"/>
            <a:ext cx="11415251" cy="1693349"/>
          </a:xfrm>
        </p:spPr>
        <p:txBody>
          <a:bodyPr/>
          <a:lstStyle/>
          <a:p>
            <a:r>
              <a:rPr lang="en-US" dirty="0"/>
              <a:t>Have no Fear!  In Situ is ‘here’!</a:t>
            </a:r>
          </a:p>
        </p:txBody>
      </p:sp>
      <p:sp>
        <p:nvSpPr>
          <p:cNvPr id="3" name="Text Placeholder 2">
            <a:extLst>
              <a:ext uri="{FF2B5EF4-FFF2-40B4-BE49-F238E27FC236}">
                <a16:creationId xmlns:a16="http://schemas.microsoft.com/office/drawing/2014/main" id="{129B19FA-303C-EE47-97CD-5B8889B64EC2}"/>
              </a:ext>
            </a:extLst>
          </p:cNvPr>
          <p:cNvSpPr>
            <a:spLocks noGrp="1"/>
          </p:cNvSpPr>
          <p:nvPr>
            <p:ph type="body" sz="quarter" idx="11"/>
          </p:nvPr>
        </p:nvSpPr>
        <p:spPr>
          <a:xfrm>
            <a:off x="177800" y="3510849"/>
            <a:ext cx="11542251" cy="1569340"/>
          </a:xfrm>
        </p:spPr>
        <p:txBody>
          <a:bodyPr/>
          <a:lstStyle/>
          <a:p>
            <a:r>
              <a:rPr lang="en-US" dirty="0"/>
              <a:t>Your Friends in the Vis Community  and more recently the compute/physics community have been working and preparing to fully enable the workflow.    You can use it today – and it will continue to get better tomorrow!</a:t>
            </a:r>
          </a:p>
          <a:p>
            <a:endParaRPr lang="en-US" dirty="0"/>
          </a:p>
          <a:p>
            <a:r>
              <a:rPr lang="en-US" dirty="0"/>
              <a:t>“JOIN US!”</a:t>
            </a:r>
          </a:p>
        </p:txBody>
      </p:sp>
      <p:sp>
        <p:nvSpPr>
          <p:cNvPr id="4" name="Slide Number Placeholder 3">
            <a:extLst>
              <a:ext uri="{FF2B5EF4-FFF2-40B4-BE49-F238E27FC236}">
                <a16:creationId xmlns:a16="http://schemas.microsoft.com/office/drawing/2014/main" id="{C164B773-88FD-F44F-A57C-EACE4EBDBE00}"/>
              </a:ext>
            </a:extLst>
          </p:cNvPr>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16</a:t>
            </a:fld>
            <a:endParaRPr lang="en-US" dirty="0"/>
          </a:p>
        </p:txBody>
      </p:sp>
    </p:spTree>
    <p:extLst>
      <p:ext uri="{BB962C8B-B14F-4D97-AF65-F5344CB8AC3E}">
        <p14:creationId xmlns:p14="http://schemas.microsoft.com/office/powerpoint/2010/main" val="239421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Situ Terminology Project </a:t>
            </a:r>
            <a:r>
              <a:rPr lang="en-US" sz="2400" dirty="0">
                <a:solidFill>
                  <a:schemeClr val="accent3"/>
                </a:solidFill>
              </a:rPr>
              <a:t>(courtesy Ken Moreland, Sandia)</a:t>
            </a:r>
            <a:endParaRPr lang="en-US" dirty="0">
              <a:solidFill>
                <a:schemeClr val="accent3"/>
              </a:solidFill>
            </a:endParaRPr>
          </a:p>
        </p:txBody>
      </p:sp>
      <p:grpSp>
        <p:nvGrpSpPr>
          <p:cNvPr id="38" name="Group 37"/>
          <p:cNvGrpSpPr/>
          <p:nvPr/>
        </p:nvGrpSpPr>
        <p:grpSpPr>
          <a:xfrm>
            <a:off x="521781" y="892510"/>
            <a:ext cx="10965523" cy="5965492"/>
            <a:chOff x="-73182" y="743757"/>
            <a:chExt cx="9137934" cy="4971243"/>
          </a:xfrm>
        </p:grpSpPr>
        <p:sp>
          <p:nvSpPr>
            <p:cNvPr id="3" name="TextBox 2"/>
            <p:cNvSpPr txBox="1"/>
            <p:nvPr/>
          </p:nvSpPr>
          <p:spPr>
            <a:xfrm>
              <a:off x="77053" y="746650"/>
              <a:ext cx="1218347" cy="646331"/>
            </a:xfrm>
            <a:prstGeom prst="rect">
              <a:avLst/>
            </a:prstGeom>
            <a:noFill/>
          </p:spPr>
          <p:txBody>
            <a:bodyPr wrap="none" rtlCol="0" anchor="b" anchorCtr="0">
              <a:noAutofit/>
            </a:bodyPr>
            <a:lstStyle>
              <a:defPPr>
                <a:defRPr lang="en-US"/>
              </a:defPPr>
              <a:lvl1pPr algn="ctr"/>
            </a:lstStyle>
            <a:p>
              <a:pPr defTabSz="548626">
                <a:defRPr/>
              </a:pPr>
              <a:r>
                <a:rPr lang="en-US" sz="2160" dirty="0">
                  <a:solidFill>
                    <a:prstClr val="white"/>
                  </a:solidFill>
                  <a:latin typeface="Calibri"/>
                </a:rPr>
                <a:t>Integration</a:t>
              </a:r>
            </a:p>
            <a:p>
              <a:pPr defTabSz="548626">
                <a:defRPr/>
              </a:pPr>
              <a:r>
                <a:rPr lang="en-US" sz="2160" dirty="0">
                  <a:solidFill>
                    <a:prstClr val="white"/>
                  </a:solidFill>
                  <a:latin typeface="Calibri"/>
                </a:rPr>
                <a:t>Type</a:t>
              </a:r>
            </a:p>
          </p:txBody>
        </p:sp>
        <p:sp>
          <p:nvSpPr>
            <p:cNvPr id="4" name="TextBox 3"/>
            <p:cNvSpPr txBox="1"/>
            <p:nvPr/>
          </p:nvSpPr>
          <p:spPr>
            <a:xfrm>
              <a:off x="1633118" y="743757"/>
              <a:ext cx="1216152" cy="649224"/>
            </a:xfrm>
            <a:prstGeom prst="rect">
              <a:avLst/>
            </a:prstGeom>
            <a:noFill/>
          </p:spPr>
          <p:txBody>
            <a:bodyPr wrap="none" rtlCol="0" anchor="b" anchorCtr="0">
              <a:noAutofit/>
            </a:bodyPr>
            <a:lstStyle>
              <a:defPPr>
                <a:defRPr lang="en-US"/>
              </a:defPPr>
              <a:lvl1pPr algn="ctr"/>
            </a:lstStyle>
            <a:p>
              <a:pPr defTabSz="548626">
                <a:defRPr/>
              </a:pPr>
              <a:r>
                <a:rPr lang="en-US" sz="2160" dirty="0">
                  <a:solidFill>
                    <a:prstClr val="white"/>
                  </a:solidFill>
                  <a:latin typeface="Calibri"/>
                </a:rPr>
                <a:t>Proximity</a:t>
              </a:r>
            </a:p>
          </p:txBody>
        </p:sp>
        <p:sp>
          <p:nvSpPr>
            <p:cNvPr id="5" name="TextBox 4"/>
            <p:cNvSpPr txBox="1"/>
            <p:nvPr/>
          </p:nvSpPr>
          <p:spPr>
            <a:xfrm>
              <a:off x="3186988" y="743757"/>
              <a:ext cx="1216152" cy="649224"/>
            </a:xfrm>
            <a:prstGeom prst="rect">
              <a:avLst/>
            </a:prstGeom>
            <a:noFill/>
          </p:spPr>
          <p:txBody>
            <a:bodyPr wrap="none" rtlCol="0" anchor="b" anchorCtr="0">
              <a:noAutofit/>
            </a:bodyPr>
            <a:lstStyle>
              <a:defPPr>
                <a:defRPr lang="en-US"/>
              </a:defPPr>
              <a:lvl1pPr algn="ctr"/>
            </a:lstStyle>
            <a:p>
              <a:pPr defTabSz="548626">
                <a:defRPr/>
              </a:pPr>
              <a:r>
                <a:rPr lang="en-US" sz="2160" dirty="0">
                  <a:solidFill>
                    <a:prstClr val="white"/>
                  </a:solidFill>
                  <a:latin typeface="Calibri"/>
                </a:rPr>
                <a:t>Access</a:t>
              </a:r>
            </a:p>
          </p:txBody>
        </p:sp>
        <p:sp>
          <p:nvSpPr>
            <p:cNvPr id="6" name="TextBox 5"/>
            <p:cNvSpPr txBox="1"/>
            <p:nvPr/>
          </p:nvSpPr>
          <p:spPr>
            <a:xfrm>
              <a:off x="4740858" y="746650"/>
              <a:ext cx="1216152" cy="646331"/>
            </a:xfrm>
            <a:prstGeom prst="rect">
              <a:avLst/>
            </a:prstGeom>
            <a:noFill/>
          </p:spPr>
          <p:txBody>
            <a:bodyPr wrap="none" rtlCol="0" anchor="b" anchorCtr="0">
              <a:noAutofit/>
            </a:bodyPr>
            <a:lstStyle>
              <a:defPPr>
                <a:defRPr lang="en-US"/>
              </a:defPPr>
              <a:lvl1pPr algn="ctr"/>
            </a:lstStyle>
            <a:p>
              <a:pPr defTabSz="548626">
                <a:defRPr/>
              </a:pPr>
              <a:r>
                <a:rPr lang="en-US" sz="2160" dirty="0">
                  <a:solidFill>
                    <a:prstClr val="white"/>
                  </a:solidFill>
                  <a:latin typeface="Calibri"/>
                </a:rPr>
                <a:t>Division of</a:t>
              </a:r>
            </a:p>
            <a:p>
              <a:pPr defTabSz="548626">
                <a:defRPr/>
              </a:pPr>
              <a:r>
                <a:rPr lang="en-US" sz="2160" dirty="0">
                  <a:solidFill>
                    <a:prstClr val="white"/>
                  </a:solidFill>
                  <a:latin typeface="Calibri"/>
                </a:rPr>
                <a:t>Execution</a:t>
              </a:r>
            </a:p>
          </p:txBody>
        </p:sp>
        <p:sp>
          <p:nvSpPr>
            <p:cNvPr id="7" name="TextBox 6"/>
            <p:cNvSpPr txBox="1"/>
            <p:nvPr/>
          </p:nvSpPr>
          <p:spPr>
            <a:xfrm>
              <a:off x="6294728" y="746650"/>
              <a:ext cx="1216152" cy="646331"/>
            </a:xfrm>
            <a:prstGeom prst="rect">
              <a:avLst/>
            </a:prstGeom>
            <a:noFill/>
          </p:spPr>
          <p:txBody>
            <a:bodyPr wrap="none" rtlCol="0" anchor="b" anchorCtr="0">
              <a:noAutofit/>
            </a:bodyPr>
            <a:lstStyle>
              <a:defPPr>
                <a:defRPr lang="en-US"/>
              </a:defPPr>
              <a:lvl1pPr algn="ctr"/>
            </a:lstStyle>
            <a:p>
              <a:pPr defTabSz="548626">
                <a:defRPr/>
              </a:pPr>
              <a:r>
                <a:rPr lang="en-US" sz="2160" dirty="0">
                  <a:solidFill>
                    <a:prstClr val="white"/>
                  </a:solidFill>
                  <a:latin typeface="Calibri"/>
                </a:rPr>
                <a:t>Operation</a:t>
              </a:r>
            </a:p>
            <a:p>
              <a:pPr defTabSz="548626">
                <a:defRPr/>
              </a:pPr>
              <a:r>
                <a:rPr lang="en-US" sz="2160" dirty="0">
                  <a:solidFill>
                    <a:prstClr val="white"/>
                  </a:solidFill>
                  <a:latin typeface="Calibri"/>
                </a:rPr>
                <a:t>Controls</a:t>
              </a:r>
            </a:p>
          </p:txBody>
        </p:sp>
        <p:sp>
          <p:nvSpPr>
            <p:cNvPr id="8" name="TextBox 7"/>
            <p:cNvSpPr txBox="1"/>
            <p:nvPr/>
          </p:nvSpPr>
          <p:spPr>
            <a:xfrm>
              <a:off x="7848600" y="746650"/>
              <a:ext cx="1216152" cy="646331"/>
            </a:xfrm>
            <a:prstGeom prst="rect">
              <a:avLst/>
            </a:prstGeom>
            <a:noFill/>
          </p:spPr>
          <p:txBody>
            <a:bodyPr wrap="none" rtlCol="0" anchor="b" anchorCtr="0">
              <a:noAutofit/>
            </a:bodyPr>
            <a:lstStyle>
              <a:defPPr>
                <a:defRPr lang="en-US"/>
              </a:defPPr>
              <a:lvl1pPr algn="ctr"/>
            </a:lstStyle>
            <a:p>
              <a:pPr defTabSz="548626">
                <a:defRPr/>
              </a:pPr>
              <a:r>
                <a:rPr lang="en-US" sz="2160" dirty="0">
                  <a:solidFill>
                    <a:prstClr val="white"/>
                  </a:solidFill>
                  <a:latin typeface="Calibri"/>
                </a:rPr>
                <a:t>Output</a:t>
              </a:r>
            </a:p>
            <a:p>
              <a:pPr defTabSz="548626">
                <a:defRPr/>
              </a:pPr>
              <a:r>
                <a:rPr lang="en-US" sz="2160" dirty="0">
                  <a:solidFill>
                    <a:prstClr val="white"/>
                  </a:solidFill>
                  <a:latin typeface="Calibri"/>
                </a:rPr>
                <a:t>Type</a:t>
              </a:r>
            </a:p>
          </p:txBody>
        </p:sp>
        <p:cxnSp>
          <p:nvCxnSpPr>
            <p:cNvPr id="10" name="Straight Connector 9"/>
            <p:cNvCxnSpPr>
              <a:stCxn id="3" idx="2"/>
            </p:cNvCxnSpPr>
            <p:nvPr/>
          </p:nvCxnSpPr>
          <p:spPr>
            <a:xfrm>
              <a:off x="686227" y="1392981"/>
              <a:ext cx="426" cy="4322019"/>
            </a:xfrm>
            <a:prstGeom prst="line">
              <a:avLst/>
            </a:prstGeom>
            <a:ln w="31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194763" y="1392980"/>
              <a:ext cx="426" cy="4322019"/>
            </a:xfrm>
            <a:prstGeom prst="line">
              <a:avLst/>
            </a:prstGeom>
            <a:ln w="31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760540" y="1392979"/>
              <a:ext cx="426" cy="4322019"/>
            </a:xfrm>
            <a:prstGeom prst="line">
              <a:avLst/>
            </a:prstGeom>
            <a:ln w="31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326317" y="1392978"/>
              <a:ext cx="426" cy="4322019"/>
            </a:xfrm>
            <a:prstGeom prst="line">
              <a:avLst/>
            </a:prstGeom>
            <a:ln w="31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892094" y="1392977"/>
              <a:ext cx="426" cy="4322019"/>
            </a:xfrm>
            <a:prstGeom prst="line">
              <a:avLst/>
            </a:prstGeom>
            <a:ln w="31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457871" y="1392976"/>
              <a:ext cx="426" cy="4322019"/>
            </a:xfrm>
            <a:prstGeom prst="line">
              <a:avLst/>
            </a:prstGeom>
            <a:ln w="31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026" y="1374556"/>
              <a:ext cx="677910" cy="261610"/>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Bespoke</a:t>
              </a:r>
            </a:p>
          </p:txBody>
        </p:sp>
        <p:sp>
          <p:nvSpPr>
            <p:cNvPr id="17" name="TextBox 16"/>
            <p:cNvSpPr txBox="1"/>
            <p:nvPr/>
          </p:nvSpPr>
          <p:spPr>
            <a:xfrm>
              <a:off x="-72368" y="2205751"/>
              <a:ext cx="785364" cy="446276"/>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Dedicated</a:t>
              </a:r>
            </a:p>
            <a:p>
              <a:pPr algn="ctr" defTabSz="548626">
                <a:defRPr/>
              </a:pPr>
              <a:r>
                <a:rPr lang="en-US" sz="1440" dirty="0">
                  <a:solidFill>
                    <a:prstClr val="white">
                      <a:lumMod val="50000"/>
                    </a:prstClr>
                  </a:solidFill>
                  <a:latin typeface="Calibri"/>
                </a:rPr>
                <a:t>API</a:t>
              </a:r>
            </a:p>
          </p:txBody>
        </p:sp>
        <p:sp>
          <p:nvSpPr>
            <p:cNvPr id="18" name="TextBox 17"/>
            <p:cNvSpPr txBox="1"/>
            <p:nvPr/>
          </p:nvSpPr>
          <p:spPr>
            <a:xfrm>
              <a:off x="-73182" y="3221612"/>
              <a:ext cx="669521" cy="630942"/>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Multi-</a:t>
              </a:r>
            </a:p>
            <a:p>
              <a:pPr algn="ctr" defTabSz="548626">
                <a:defRPr/>
              </a:pPr>
              <a:r>
                <a:rPr lang="en-US" sz="1440" dirty="0">
                  <a:solidFill>
                    <a:prstClr val="white">
                      <a:lumMod val="50000"/>
                    </a:prstClr>
                  </a:solidFill>
                  <a:latin typeface="Calibri"/>
                </a:rPr>
                <a:t>purpose</a:t>
              </a:r>
            </a:p>
            <a:p>
              <a:pPr algn="ctr" defTabSz="548626">
                <a:defRPr/>
              </a:pPr>
              <a:r>
                <a:rPr lang="en-US" sz="1440" dirty="0">
                  <a:solidFill>
                    <a:prstClr val="white">
                      <a:lumMod val="50000"/>
                    </a:prstClr>
                  </a:solidFill>
                  <a:latin typeface="Calibri"/>
                </a:rPr>
                <a:t>API</a:t>
              </a:r>
            </a:p>
          </p:txBody>
        </p:sp>
        <p:sp>
          <p:nvSpPr>
            <p:cNvPr id="19" name="TextBox 18"/>
            <p:cNvSpPr txBox="1"/>
            <p:nvPr/>
          </p:nvSpPr>
          <p:spPr>
            <a:xfrm>
              <a:off x="-72378" y="4422139"/>
              <a:ext cx="661506" cy="446276"/>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Inter-</a:t>
              </a:r>
            </a:p>
            <a:p>
              <a:pPr algn="ctr" defTabSz="548626">
                <a:defRPr/>
              </a:pPr>
              <a:r>
                <a:rPr lang="en-US" sz="1440" dirty="0">
                  <a:solidFill>
                    <a:prstClr val="white">
                      <a:lumMod val="50000"/>
                    </a:prstClr>
                  </a:solidFill>
                  <a:latin typeface="Calibri"/>
                </a:rPr>
                <a:t>position</a:t>
              </a:r>
            </a:p>
          </p:txBody>
        </p:sp>
        <p:sp>
          <p:nvSpPr>
            <p:cNvPr id="20" name="TextBox 19"/>
            <p:cNvSpPr txBox="1"/>
            <p:nvPr/>
          </p:nvSpPr>
          <p:spPr>
            <a:xfrm>
              <a:off x="-73046" y="5438001"/>
              <a:ext cx="807112" cy="261610"/>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Inspection</a:t>
              </a:r>
            </a:p>
          </p:txBody>
        </p:sp>
        <p:sp>
          <p:nvSpPr>
            <p:cNvPr id="21" name="TextBox 20"/>
            <p:cNvSpPr txBox="1"/>
            <p:nvPr/>
          </p:nvSpPr>
          <p:spPr>
            <a:xfrm>
              <a:off x="1550899" y="1374556"/>
              <a:ext cx="688971" cy="446276"/>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Same</a:t>
              </a:r>
            </a:p>
            <a:p>
              <a:pPr algn="ctr" defTabSz="548626">
                <a:defRPr/>
              </a:pPr>
              <a:r>
                <a:rPr lang="en-US" sz="1440" dirty="0">
                  <a:solidFill>
                    <a:prstClr val="white">
                      <a:lumMod val="50000"/>
                    </a:prstClr>
                  </a:solidFill>
                  <a:latin typeface="Calibri"/>
                </a:rPr>
                <a:t>Memory</a:t>
              </a:r>
            </a:p>
          </p:txBody>
        </p:sp>
        <p:sp>
          <p:nvSpPr>
            <p:cNvPr id="22" name="TextBox 21"/>
            <p:cNvSpPr txBox="1"/>
            <p:nvPr/>
          </p:nvSpPr>
          <p:spPr>
            <a:xfrm>
              <a:off x="1535210" y="2421261"/>
              <a:ext cx="704252" cy="630942"/>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On-node</a:t>
              </a:r>
            </a:p>
            <a:p>
              <a:pPr algn="ctr" defTabSz="548626">
                <a:defRPr/>
              </a:pPr>
              <a:r>
                <a:rPr lang="en-US" sz="1440" dirty="0">
                  <a:solidFill>
                    <a:prstClr val="white">
                      <a:lumMod val="50000"/>
                    </a:prstClr>
                  </a:solidFill>
                  <a:latin typeface="Calibri"/>
                </a:rPr>
                <a:t>Distinct</a:t>
              </a:r>
            </a:p>
            <a:p>
              <a:pPr algn="ctr" defTabSz="548626">
                <a:defRPr/>
              </a:pPr>
              <a:r>
                <a:rPr lang="en-US" sz="1440" dirty="0">
                  <a:solidFill>
                    <a:prstClr val="white">
                      <a:lumMod val="50000"/>
                    </a:prstClr>
                  </a:solidFill>
                  <a:latin typeface="Calibri"/>
                </a:rPr>
                <a:t>Memory</a:t>
              </a:r>
            </a:p>
          </p:txBody>
        </p:sp>
        <p:sp>
          <p:nvSpPr>
            <p:cNvPr id="23" name="TextBox 22"/>
            <p:cNvSpPr txBox="1"/>
            <p:nvPr/>
          </p:nvSpPr>
          <p:spPr>
            <a:xfrm>
              <a:off x="1398839" y="3652632"/>
              <a:ext cx="843179" cy="815607"/>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Off-node</a:t>
              </a:r>
            </a:p>
            <a:p>
              <a:pPr algn="ctr" defTabSz="548626">
                <a:defRPr/>
              </a:pPr>
              <a:r>
                <a:rPr lang="en-US" sz="1440" dirty="0">
                  <a:solidFill>
                    <a:prstClr val="white">
                      <a:lumMod val="50000"/>
                    </a:prstClr>
                  </a:solidFill>
                  <a:latin typeface="Calibri"/>
                </a:rPr>
                <a:t>Same</a:t>
              </a:r>
            </a:p>
            <a:p>
              <a:pPr algn="ctr" defTabSz="548626">
                <a:defRPr/>
              </a:pPr>
              <a:r>
                <a:rPr lang="en-US" sz="1440" dirty="0">
                  <a:solidFill>
                    <a:prstClr val="white">
                      <a:lumMod val="50000"/>
                    </a:prstClr>
                  </a:solidFill>
                  <a:latin typeface="Calibri"/>
                </a:rPr>
                <a:t>Computing</a:t>
              </a:r>
            </a:p>
            <a:p>
              <a:pPr algn="ctr" defTabSz="548626">
                <a:defRPr/>
              </a:pPr>
              <a:r>
                <a:rPr lang="en-US" sz="1440" dirty="0">
                  <a:solidFill>
                    <a:prstClr val="white">
                      <a:lumMod val="50000"/>
                    </a:prstClr>
                  </a:solidFill>
                  <a:latin typeface="Calibri"/>
                </a:rPr>
                <a:t>Resource</a:t>
              </a:r>
            </a:p>
          </p:txBody>
        </p:sp>
        <p:sp>
          <p:nvSpPr>
            <p:cNvPr id="24" name="TextBox 23"/>
            <p:cNvSpPr txBox="1"/>
            <p:nvPr/>
          </p:nvSpPr>
          <p:spPr>
            <a:xfrm>
              <a:off x="1398839" y="5068669"/>
              <a:ext cx="843179" cy="630942"/>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Distinct</a:t>
              </a:r>
            </a:p>
            <a:p>
              <a:pPr algn="ctr" defTabSz="548626">
                <a:defRPr/>
              </a:pPr>
              <a:r>
                <a:rPr lang="en-US" sz="1440" dirty="0">
                  <a:solidFill>
                    <a:prstClr val="white">
                      <a:lumMod val="50000"/>
                    </a:prstClr>
                  </a:solidFill>
                  <a:latin typeface="Calibri"/>
                </a:rPr>
                <a:t>Computing</a:t>
              </a:r>
            </a:p>
            <a:p>
              <a:pPr algn="ctr" defTabSz="548626">
                <a:defRPr/>
              </a:pPr>
              <a:r>
                <a:rPr lang="en-US" sz="1440" dirty="0">
                  <a:solidFill>
                    <a:prstClr val="white">
                      <a:lumMod val="50000"/>
                    </a:prstClr>
                  </a:solidFill>
                  <a:latin typeface="Calibri"/>
                </a:rPr>
                <a:t>Resource</a:t>
              </a:r>
            </a:p>
          </p:txBody>
        </p:sp>
        <p:sp>
          <p:nvSpPr>
            <p:cNvPr id="25" name="TextBox 24"/>
            <p:cNvSpPr txBox="1"/>
            <p:nvPr/>
          </p:nvSpPr>
          <p:spPr>
            <a:xfrm>
              <a:off x="3154526" y="1374556"/>
              <a:ext cx="639545" cy="630942"/>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Direct</a:t>
              </a:r>
            </a:p>
            <a:p>
              <a:pPr algn="ctr" defTabSz="548626">
                <a:defRPr/>
              </a:pPr>
              <a:r>
                <a:rPr lang="en-US" sz="1440" dirty="0">
                  <a:solidFill>
                    <a:prstClr val="white">
                      <a:lumMod val="50000"/>
                    </a:prstClr>
                  </a:solidFill>
                  <a:latin typeface="Calibri"/>
                </a:rPr>
                <a:t>Shallow</a:t>
              </a:r>
            </a:p>
            <a:p>
              <a:pPr algn="ctr" defTabSz="548626">
                <a:defRPr/>
              </a:pPr>
              <a:r>
                <a:rPr lang="en-US" sz="1440" dirty="0">
                  <a:solidFill>
                    <a:prstClr val="white">
                      <a:lumMod val="50000"/>
                    </a:prstClr>
                  </a:solidFill>
                  <a:latin typeface="Calibri"/>
                </a:rPr>
                <a:t>Copy</a:t>
              </a:r>
            </a:p>
          </p:txBody>
        </p:sp>
        <p:sp>
          <p:nvSpPr>
            <p:cNvPr id="26" name="TextBox 25"/>
            <p:cNvSpPr txBox="1"/>
            <p:nvPr/>
          </p:nvSpPr>
          <p:spPr>
            <a:xfrm>
              <a:off x="3266056" y="3009900"/>
              <a:ext cx="528563" cy="630942"/>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Direct</a:t>
              </a:r>
            </a:p>
            <a:p>
              <a:pPr algn="ctr" defTabSz="548626">
                <a:defRPr/>
              </a:pPr>
              <a:r>
                <a:rPr lang="en-US" sz="1440" dirty="0">
                  <a:solidFill>
                    <a:prstClr val="white">
                      <a:lumMod val="50000"/>
                    </a:prstClr>
                  </a:solidFill>
                  <a:latin typeface="Calibri"/>
                </a:rPr>
                <a:t>Deep</a:t>
              </a:r>
            </a:p>
            <a:p>
              <a:pPr algn="ctr" defTabSz="548626">
                <a:defRPr/>
              </a:pPr>
              <a:r>
                <a:rPr lang="en-US" sz="1440" dirty="0">
                  <a:solidFill>
                    <a:prstClr val="white">
                      <a:lumMod val="50000"/>
                    </a:prstClr>
                  </a:solidFill>
                  <a:latin typeface="Calibri"/>
                </a:rPr>
                <a:t>Copy</a:t>
              </a:r>
            </a:p>
          </p:txBody>
        </p:sp>
        <p:sp>
          <p:nvSpPr>
            <p:cNvPr id="27" name="TextBox 26"/>
            <p:cNvSpPr txBox="1"/>
            <p:nvPr/>
          </p:nvSpPr>
          <p:spPr>
            <a:xfrm>
              <a:off x="3160528" y="5438001"/>
              <a:ext cx="635430" cy="261610"/>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Indirect</a:t>
              </a:r>
            </a:p>
          </p:txBody>
        </p:sp>
        <p:sp>
          <p:nvSpPr>
            <p:cNvPr id="28" name="TextBox 27"/>
            <p:cNvSpPr txBox="1"/>
            <p:nvPr/>
          </p:nvSpPr>
          <p:spPr>
            <a:xfrm>
              <a:off x="4733573" y="1374556"/>
              <a:ext cx="645476" cy="446276"/>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Time</a:t>
              </a:r>
            </a:p>
            <a:p>
              <a:pPr algn="ctr" defTabSz="548626">
                <a:defRPr/>
              </a:pPr>
              <a:r>
                <a:rPr lang="en-US" sz="1440" dirty="0">
                  <a:solidFill>
                    <a:prstClr val="white">
                      <a:lumMod val="50000"/>
                    </a:prstClr>
                  </a:solidFill>
                  <a:latin typeface="Calibri"/>
                </a:rPr>
                <a:t>Division</a:t>
              </a:r>
            </a:p>
          </p:txBody>
        </p:sp>
        <p:sp>
          <p:nvSpPr>
            <p:cNvPr id="29" name="TextBox 28"/>
            <p:cNvSpPr txBox="1"/>
            <p:nvPr/>
          </p:nvSpPr>
          <p:spPr>
            <a:xfrm>
              <a:off x="4733573" y="5253335"/>
              <a:ext cx="645476" cy="446276"/>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Space</a:t>
              </a:r>
            </a:p>
            <a:p>
              <a:pPr algn="ctr" defTabSz="548626">
                <a:defRPr/>
              </a:pPr>
              <a:r>
                <a:rPr lang="en-US" sz="1440" dirty="0">
                  <a:solidFill>
                    <a:prstClr val="white">
                      <a:lumMod val="50000"/>
                    </a:prstClr>
                  </a:solidFill>
                  <a:latin typeface="Calibri"/>
                </a:rPr>
                <a:t>Division</a:t>
              </a:r>
            </a:p>
          </p:txBody>
        </p:sp>
        <p:sp>
          <p:nvSpPr>
            <p:cNvPr id="30" name="TextBox 29"/>
            <p:cNvSpPr txBox="1"/>
            <p:nvPr/>
          </p:nvSpPr>
          <p:spPr>
            <a:xfrm>
              <a:off x="6116876" y="1374556"/>
              <a:ext cx="804173" cy="446276"/>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Automatic</a:t>
              </a:r>
            </a:p>
            <a:p>
              <a:pPr algn="ctr" defTabSz="548626">
                <a:defRPr/>
              </a:pPr>
              <a:r>
                <a:rPr lang="en-US" sz="1440" dirty="0">
                  <a:solidFill>
                    <a:prstClr val="white">
                      <a:lumMod val="50000"/>
                    </a:prstClr>
                  </a:solidFill>
                  <a:latin typeface="Calibri"/>
                </a:rPr>
                <a:t>Adaptive</a:t>
              </a:r>
            </a:p>
          </p:txBody>
        </p:sp>
        <p:sp>
          <p:nvSpPr>
            <p:cNvPr id="31" name="TextBox 30"/>
            <p:cNvSpPr txBox="1"/>
            <p:nvPr/>
          </p:nvSpPr>
          <p:spPr>
            <a:xfrm>
              <a:off x="6116876" y="2421261"/>
              <a:ext cx="804173" cy="630942"/>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Automatic</a:t>
              </a:r>
            </a:p>
            <a:p>
              <a:pPr algn="ctr" defTabSz="548626">
                <a:defRPr/>
              </a:pPr>
              <a:r>
                <a:rPr lang="en-US" sz="1440" dirty="0">
                  <a:solidFill>
                    <a:prstClr val="white">
                      <a:lumMod val="50000"/>
                    </a:prstClr>
                  </a:solidFill>
                  <a:latin typeface="Calibri"/>
                </a:rPr>
                <a:t>Non-</a:t>
              </a:r>
            </a:p>
            <a:p>
              <a:pPr algn="ctr" defTabSz="548626">
                <a:defRPr/>
              </a:pPr>
              <a:r>
                <a:rPr lang="en-US" sz="1440" dirty="0">
                  <a:solidFill>
                    <a:prstClr val="white">
                      <a:lumMod val="50000"/>
                    </a:prstClr>
                  </a:solidFill>
                  <a:latin typeface="Calibri"/>
                </a:rPr>
                <a:t>adaptive</a:t>
              </a:r>
            </a:p>
          </p:txBody>
        </p:sp>
        <p:sp>
          <p:nvSpPr>
            <p:cNvPr id="32" name="TextBox 31"/>
            <p:cNvSpPr txBox="1"/>
            <p:nvPr/>
          </p:nvSpPr>
          <p:spPr>
            <a:xfrm>
              <a:off x="6103143" y="3652632"/>
              <a:ext cx="819134" cy="630942"/>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Human-in-</a:t>
              </a:r>
            </a:p>
            <a:p>
              <a:pPr algn="ctr" defTabSz="548626">
                <a:defRPr/>
              </a:pPr>
              <a:r>
                <a:rPr lang="en-US" sz="1440" dirty="0">
                  <a:solidFill>
                    <a:prstClr val="white">
                      <a:lumMod val="50000"/>
                    </a:prstClr>
                  </a:solidFill>
                  <a:latin typeface="Calibri"/>
                </a:rPr>
                <a:t>the-loop</a:t>
              </a:r>
            </a:p>
            <a:p>
              <a:pPr algn="ctr" defTabSz="548626">
                <a:defRPr/>
              </a:pPr>
              <a:r>
                <a:rPr lang="en-US" sz="1440" dirty="0">
                  <a:solidFill>
                    <a:prstClr val="white">
                      <a:lumMod val="50000"/>
                    </a:prstClr>
                  </a:solidFill>
                  <a:latin typeface="Calibri"/>
                </a:rPr>
                <a:t>Blocking</a:t>
              </a:r>
            </a:p>
          </p:txBody>
        </p:sp>
        <p:sp>
          <p:nvSpPr>
            <p:cNvPr id="33" name="TextBox 32"/>
            <p:cNvSpPr txBox="1"/>
            <p:nvPr/>
          </p:nvSpPr>
          <p:spPr>
            <a:xfrm>
              <a:off x="6103145" y="4884003"/>
              <a:ext cx="819134" cy="815607"/>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Human-in-</a:t>
              </a:r>
            </a:p>
            <a:p>
              <a:pPr algn="ctr" defTabSz="548626">
                <a:defRPr/>
              </a:pPr>
              <a:r>
                <a:rPr lang="en-US" sz="1440" dirty="0">
                  <a:solidFill>
                    <a:prstClr val="white">
                      <a:lumMod val="50000"/>
                    </a:prstClr>
                  </a:solidFill>
                  <a:latin typeface="Calibri"/>
                </a:rPr>
                <a:t>the-loop</a:t>
              </a:r>
            </a:p>
            <a:p>
              <a:pPr algn="ctr" defTabSz="548626">
                <a:defRPr/>
              </a:pPr>
              <a:r>
                <a:rPr lang="en-US" sz="1440" dirty="0">
                  <a:solidFill>
                    <a:prstClr val="white">
                      <a:lumMod val="50000"/>
                    </a:prstClr>
                  </a:solidFill>
                  <a:latin typeface="Calibri"/>
                </a:rPr>
                <a:t>Non-</a:t>
              </a:r>
            </a:p>
            <a:p>
              <a:pPr algn="ctr" defTabSz="548626">
                <a:defRPr/>
              </a:pPr>
              <a:r>
                <a:rPr lang="en-US" sz="1440" dirty="0">
                  <a:solidFill>
                    <a:prstClr val="white">
                      <a:lumMod val="50000"/>
                    </a:prstClr>
                  </a:solidFill>
                  <a:latin typeface="Calibri"/>
                </a:rPr>
                <a:t>blocking</a:t>
              </a:r>
            </a:p>
          </p:txBody>
        </p:sp>
        <p:sp>
          <p:nvSpPr>
            <p:cNvPr id="34" name="TextBox 33"/>
            <p:cNvSpPr txBox="1"/>
            <p:nvPr/>
          </p:nvSpPr>
          <p:spPr>
            <a:xfrm>
              <a:off x="7930146" y="1374556"/>
              <a:ext cx="574463" cy="261610"/>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Subset</a:t>
              </a:r>
            </a:p>
          </p:txBody>
        </p:sp>
        <p:sp>
          <p:nvSpPr>
            <p:cNvPr id="35" name="TextBox 34"/>
            <p:cNvSpPr txBox="1"/>
            <p:nvPr/>
          </p:nvSpPr>
          <p:spPr>
            <a:xfrm>
              <a:off x="7719216" y="2605927"/>
              <a:ext cx="784402" cy="261610"/>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Transform</a:t>
              </a:r>
            </a:p>
          </p:txBody>
        </p:sp>
        <p:sp>
          <p:nvSpPr>
            <p:cNvPr id="36" name="TextBox 35"/>
            <p:cNvSpPr txBox="1"/>
            <p:nvPr/>
          </p:nvSpPr>
          <p:spPr>
            <a:xfrm>
              <a:off x="7865132" y="3837298"/>
              <a:ext cx="638637" cy="446276"/>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Derived</a:t>
              </a:r>
            </a:p>
            <a:p>
              <a:pPr algn="ctr" defTabSz="548626">
                <a:defRPr/>
              </a:pPr>
              <a:r>
                <a:rPr lang="en-US" sz="1440" dirty="0">
                  <a:solidFill>
                    <a:prstClr val="white">
                      <a:lumMod val="50000"/>
                    </a:prstClr>
                  </a:solidFill>
                  <a:latin typeface="Calibri"/>
                </a:rPr>
                <a:t>Fixed</a:t>
              </a:r>
            </a:p>
          </p:txBody>
        </p:sp>
        <p:sp>
          <p:nvSpPr>
            <p:cNvPr id="37" name="TextBox 36"/>
            <p:cNvSpPr txBox="1"/>
            <p:nvPr/>
          </p:nvSpPr>
          <p:spPr>
            <a:xfrm>
              <a:off x="7563828" y="5253334"/>
              <a:ext cx="940910" cy="446276"/>
            </a:xfrm>
            <a:prstGeom prst="rect">
              <a:avLst/>
            </a:prstGeom>
            <a:noFill/>
          </p:spPr>
          <p:txBody>
            <a:bodyPr wrap="none" rtlCol="0">
              <a:spAutoFit/>
            </a:bodyPr>
            <a:lstStyle/>
            <a:p>
              <a:pPr algn="ctr" defTabSz="548626">
                <a:defRPr/>
              </a:pPr>
              <a:r>
                <a:rPr lang="en-US" sz="1440" dirty="0">
                  <a:solidFill>
                    <a:prstClr val="white">
                      <a:lumMod val="50000"/>
                    </a:prstClr>
                  </a:solidFill>
                  <a:latin typeface="Calibri"/>
                </a:rPr>
                <a:t>Derived</a:t>
              </a:r>
            </a:p>
            <a:p>
              <a:pPr algn="ctr" defTabSz="548626">
                <a:defRPr/>
              </a:pPr>
              <a:r>
                <a:rPr lang="en-US" sz="1440" dirty="0">
                  <a:solidFill>
                    <a:prstClr val="white">
                      <a:lumMod val="50000"/>
                    </a:prstClr>
                  </a:solidFill>
                  <a:latin typeface="Calibri"/>
                </a:rPr>
                <a:t>Proportional</a:t>
              </a:r>
            </a:p>
          </p:txBody>
        </p:sp>
      </p:grpSp>
    </p:spTree>
    <p:extLst>
      <p:ext uri="{BB962C8B-B14F-4D97-AF65-F5344CB8AC3E}">
        <p14:creationId xmlns:p14="http://schemas.microsoft.com/office/powerpoint/2010/main" val="84711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In Situ Options</a:t>
            </a:r>
            <a:br>
              <a:rPr lang="en-US" dirty="0"/>
            </a:br>
            <a:r>
              <a:rPr lang="en-US" sz="2700" b="0" dirty="0">
                <a:solidFill>
                  <a:schemeClr val="accent3"/>
                </a:solidFill>
              </a:rPr>
              <a:t>courtesy Hank Childs and In Situ Terminology Group</a:t>
            </a:r>
            <a:endParaRPr lang="en-US" b="0" dirty="0">
              <a:solidFill>
                <a:schemeClr val="accent3"/>
              </a:solidFill>
            </a:endParaRPr>
          </a:p>
        </p:txBody>
      </p:sp>
      <p:sp>
        <p:nvSpPr>
          <p:cNvPr id="3" name="Content Placeholder 2"/>
          <p:cNvSpPr>
            <a:spLocks noGrp="1"/>
          </p:cNvSpPr>
          <p:nvPr>
            <p:ph idx="1"/>
          </p:nvPr>
        </p:nvSpPr>
        <p:spPr/>
        <p:txBody>
          <a:bodyPr>
            <a:normAutofit lnSpcReduction="10000"/>
          </a:bodyPr>
          <a:lstStyle/>
          <a:p>
            <a:pPr marL="457189" indent="-457189">
              <a:buFont typeface="Arial" charset="0"/>
              <a:buChar char="•"/>
            </a:pPr>
            <a:r>
              <a:rPr lang="en-US" dirty="0"/>
              <a:t>VTK-Based APIs</a:t>
            </a:r>
          </a:p>
          <a:p>
            <a:pPr marL="914377" lvl="1" indent="-457189">
              <a:buFont typeface="Arial" charset="0"/>
              <a:buChar char="•"/>
            </a:pPr>
            <a:r>
              <a:rPr lang="en-US" dirty="0" err="1"/>
              <a:t>ParaView</a:t>
            </a:r>
            <a:r>
              <a:rPr lang="en-US" dirty="0"/>
              <a:t> Catalyst </a:t>
            </a:r>
            <a:r>
              <a:rPr lang="mr-IN" dirty="0"/>
              <a:t>–</a:t>
            </a:r>
            <a:r>
              <a:rPr lang="en-US" dirty="0"/>
              <a:t> </a:t>
            </a:r>
            <a:r>
              <a:rPr lang="en-US" dirty="0">
                <a:hlinkClick r:id="rId2"/>
              </a:rPr>
              <a:t>https://www.paraview.org/in-situ/</a:t>
            </a:r>
            <a:r>
              <a:rPr lang="en-US" dirty="0"/>
              <a:t> </a:t>
            </a:r>
          </a:p>
          <a:p>
            <a:pPr marL="914377" lvl="1" indent="-457189">
              <a:buFont typeface="Arial" charset="0"/>
              <a:buChar char="•"/>
            </a:pPr>
            <a:r>
              <a:rPr lang="en-US" dirty="0" err="1"/>
              <a:t>VisIt</a:t>
            </a:r>
            <a:r>
              <a:rPr lang="en-US" dirty="0"/>
              <a:t> </a:t>
            </a:r>
            <a:r>
              <a:rPr lang="en-US" dirty="0" err="1"/>
              <a:t>LibSim</a:t>
            </a:r>
            <a:r>
              <a:rPr lang="en-US" dirty="0"/>
              <a:t> - </a:t>
            </a:r>
            <a:r>
              <a:rPr lang="en-US" dirty="0">
                <a:hlinkClick r:id="rId3"/>
              </a:rPr>
              <a:t>https://www.visitusers.org/index.php?title=Libsim_Batch</a:t>
            </a:r>
            <a:r>
              <a:rPr lang="en-US" dirty="0"/>
              <a:t> </a:t>
            </a:r>
          </a:p>
          <a:p>
            <a:pPr marL="914377" lvl="1" indent="-457189">
              <a:buFont typeface="Arial" charset="0"/>
              <a:buChar char="•"/>
            </a:pPr>
            <a:r>
              <a:rPr lang="en-US" dirty="0"/>
              <a:t>LLNL ALPINE - </a:t>
            </a:r>
            <a:r>
              <a:rPr lang="en-US" dirty="0">
                <a:hlinkClick r:id="rId4"/>
              </a:rPr>
              <a:t>https://github.com/Alpine-DAV/alpine</a:t>
            </a:r>
            <a:r>
              <a:rPr lang="en-US" dirty="0"/>
              <a:t> </a:t>
            </a:r>
          </a:p>
          <a:p>
            <a:pPr marL="457189" indent="-457189">
              <a:buFont typeface="Arial" charset="0"/>
              <a:buChar char="•"/>
            </a:pPr>
            <a:r>
              <a:rPr lang="en-US" dirty="0"/>
              <a:t>I/O API</a:t>
            </a:r>
          </a:p>
          <a:p>
            <a:pPr marL="914377" lvl="1" indent="-457189">
              <a:buFont typeface="Arial" charset="0"/>
              <a:buChar char="•"/>
            </a:pPr>
            <a:r>
              <a:rPr lang="en-US" dirty="0"/>
              <a:t>ADIOS - </a:t>
            </a:r>
            <a:r>
              <a:rPr lang="en-US" dirty="0">
                <a:hlinkClick r:id="rId5"/>
              </a:rPr>
              <a:t>https://www.olcf.ornl.gov/center-projects/adios/</a:t>
            </a:r>
            <a:r>
              <a:rPr lang="en-US" dirty="0"/>
              <a:t> </a:t>
            </a:r>
          </a:p>
          <a:p>
            <a:pPr marL="457189" indent="-457189">
              <a:buFont typeface="Arial" charset="0"/>
              <a:buChar char="•"/>
            </a:pPr>
            <a:r>
              <a:rPr lang="en-US" dirty="0"/>
              <a:t>Meta API</a:t>
            </a:r>
          </a:p>
          <a:p>
            <a:pPr marL="914377" lvl="1" indent="-457189">
              <a:buFont typeface="Arial" charset="0"/>
              <a:buChar char="•"/>
            </a:pPr>
            <a:r>
              <a:rPr lang="en-US" dirty="0"/>
              <a:t>Sensei - </a:t>
            </a:r>
            <a:r>
              <a:rPr lang="en-US" dirty="0">
                <a:hlinkClick r:id="rId6"/>
              </a:rPr>
              <a:t>http://www.sensei-insitu.org/</a:t>
            </a:r>
            <a:r>
              <a:rPr lang="en-US" dirty="0"/>
              <a:t> </a:t>
            </a:r>
          </a:p>
          <a:p>
            <a:pPr marL="914377" lvl="1" indent="-457189">
              <a:buFont typeface="Arial" charset="0"/>
              <a:buChar char="•"/>
            </a:pPr>
            <a:r>
              <a:rPr lang="en-US" dirty="0"/>
              <a:t>Damaris - </a:t>
            </a:r>
            <a:r>
              <a:rPr lang="en-US" dirty="0">
                <a:hlinkClick r:id="rId7"/>
              </a:rPr>
              <a:t>http://damaris.gforge.inria.fr/doku.php</a:t>
            </a:r>
            <a:r>
              <a:rPr lang="en-US" dirty="0"/>
              <a:t> </a:t>
            </a:r>
          </a:p>
          <a:p>
            <a:pPr marL="457189" indent="-457189">
              <a:buFont typeface="Arial" charset="0"/>
              <a:buChar char="•"/>
            </a:pPr>
            <a:r>
              <a:rPr lang="en-US" dirty="0"/>
              <a:t>Ensemble Post-Process</a:t>
            </a:r>
          </a:p>
          <a:p>
            <a:pPr marL="914377" lvl="1" indent="-457189">
              <a:buFont typeface="Arial" charset="0"/>
              <a:buChar char="•"/>
            </a:pPr>
            <a:r>
              <a:rPr lang="en-US" dirty="0"/>
              <a:t>Cinema - </a:t>
            </a:r>
            <a:r>
              <a:rPr lang="en-US" dirty="0">
                <a:hlinkClick r:id="rId8"/>
              </a:rPr>
              <a:t>http://cinemaviewer.org/</a:t>
            </a:r>
            <a:r>
              <a:rPr lang="en-US" dirty="0"/>
              <a:t> </a:t>
            </a:r>
          </a:p>
        </p:txBody>
      </p:sp>
      <p:sp>
        <p:nvSpPr>
          <p:cNvPr id="4" name="Date Placeholder 3"/>
          <p:cNvSpPr>
            <a:spLocks noGrp="1"/>
          </p:cNvSpPr>
          <p:nvPr>
            <p:ph type="dt" sz="half" idx="10"/>
          </p:nvPr>
        </p:nvSpPr>
        <p:spPr/>
        <p:txBody>
          <a:bodyPr/>
          <a:lstStyle/>
          <a:p>
            <a:pPr defTabSz="914377">
              <a:defRPr/>
            </a:pPr>
            <a:fld id="{A220285E-91E3-D54B-AF5E-323BBDA6364A}" type="datetime1">
              <a:rPr lang="en-US">
                <a:solidFill>
                  <a:prstClr val="black">
                    <a:tint val="75000"/>
                  </a:prstClr>
                </a:solidFill>
              </a:rPr>
              <a:pPr defTabSz="914377">
                <a:defRPr/>
              </a:pPr>
              <a:t>11/4/19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2024AA8B-F1EC-D547-99EC-1807C0CD66CE}" type="slidenum">
              <a:rPr lang="en-US">
                <a:solidFill>
                  <a:prstClr val="black">
                    <a:tint val="75000"/>
                  </a:prstClr>
                </a:solidFill>
              </a:rPr>
              <a:pPr defTabSz="914377">
                <a:defRPr/>
              </a:pPr>
              <a:t>18</a:t>
            </a:fld>
            <a:endParaRPr lang="en-US">
              <a:solidFill>
                <a:prstClr val="black">
                  <a:tint val="75000"/>
                </a:prstClr>
              </a:solidFill>
            </a:endParaRPr>
          </a:p>
        </p:txBody>
      </p:sp>
      <p:sp>
        <p:nvSpPr>
          <p:cNvPr id="6" name="TextBox 5"/>
          <p:cNvSpPr txBox="1"/>
          <p:nvPr/>
        </p:nvSpPr>
        <p:spPr>
          <a:xfrm>
            <a:off x="2475127" y="6300911"/>
            <a:ext cx="5671233" cy="420564"/>
          </a:xfrm>
          <a:prstGeom prst="rect">
            <a:avLst/>
          </a:prstGeom>
          <a:noFill/>
        </p:spPr>
        <p:txBody>
          <a:bodyPr wrap="none" rtlCol="0">
            <a:spAutoFit/>
          </a:bodyPr>
          <a:lstStyle/>
          <a:p>
            <a:pPr defTabSz="914377">
              <a:defRPr/>
            </a:pPr>
            <a:r>
              <a:rPr lang="en-US" sz="2133" b="1" dirty="0">
                <a:solidFill>
                  <a:srgbClr val="ED7D31"/>
                </a:solidFill>
                <a:latin typeface="Calibri" panose="020F0502020204030204"/>
              </a:rPr>
              <a:t>Leverage These Software Solutions on Frontera!</a:t>
            </a:r>
          </a:p>
        </p:txBody>
      </p:sp>
    </p:spTree>
    <p:extLst>
      <p:ext uri="{BB962C8B-B14F-4D97-AF65-F5344CB8AC3E}">
        <p14:creationId xmlns:p14="http://schemas.microsoft.com/office/powerpoint/2010/main" val="234432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Architectural Vision for </a:t>
            </a:r>
            <a:br>
              <a:rPr lang="en-US" dirty="0"/>
            </a:br>
            <a:r>
              <a:rPr lang="en-US" dirty="0" err="1"/>
              <a:t>ExaScale</a:t>
            </a:r>
            <a:r>
              <a:rPr lang="en-US" dirty="0"/>
              <a:t> Visualization</a:t>
            </a:r>
          </a:p>
        </p:txBody>
      </p:sp>
      <p:sp>
        <p:nvSpPr>
          <p:cNvPr id="3" name="Content Placeholder 2"/>
          <p:cNvSpPr>
            <a:spLocks noGrp="1"/>
          </p:cNvSpPr>
          <p:nvPr>
            <p:ph idx="1"/>
          </p:nvPr>
        </p:nvSpPr>
        <p:spPr/>
        <p:txBody>
          <a:bodyPr>
            <a:normAutofit lnSpcReduction="10000"/>
          </a:bodyPr>
          <a:lstStyle/>
          <a:p>
            <a:pPr marL="457200" indent="-457200">
              <a:buFont typeface="Arial" charset="0"/>
              <a:buChar char="•"/>
            </a:pPr>
            <a:r>
              <a:rPr lang="en-US" dirty="0"/>
              <a:t>Current and near-future machines include many-core processors (typically 50 – 100’s of CPU cores per node)</a:t>
            </a:r>
          </a:p>
          <a:p>
            <a:pPr marL="457200" indent="-457200">
              <a:buFont typeface="Arial" charset="0"/>
              <a:buChar char="•"/>
            </a:pPr>
            <a:r>
              <a:rPr lang="en-US" dirty="0"/>
              <a:t>Each core contains wide vector units: </a:t>
            </a:r>
            <a:br>
              <a:rPr lang="en-US" dirty="0"/>
            </a:br>
            <a:r>
              <a:rPr lang="en-US" dirty="0"/>
              <a:t>use them for max utilization (e.g., *-</a:t>
            </a:r>
            <a:r>
              <a:rPr lang="en-US" dirty="0">
                <a:latin typeface="Consolas" charset="0"/>
                <a:ea typeface="Consolas" charset="0"/>
                <a:cs typeface="Consolas" charset="0"/>
              </a:rPr>
              <a:t>AVX512</a:t>
            </a:r>
            <a:r>
              <a:rPr lang="en-US" dirty="0"/>
              <a:t>)</a:t>
            </a:r>
          </a:p>
          <a:p>
            <a:pPr marL="457200" indent="-457200">
              <a:buFont typeface="Arial" charset="0"/>
              <a:buChar char="•"/>
            </a:pPr>
            <a:r>
              <a:rPr lang="en-US" dirty="0"/>
              <a:t>Fortunately the existing visualization stack is optimized for such processors!</a:t>
            </a:r>
          </a:p>
          <a:p>
            <a:pPr marL="457200" indent="-457200">
              <a:buFont typeface="Arial" charset="0"/>
              <a:buChar char="•"/>
            </a:pPr>
            <a:r>
              <a:rPr lang="en-US" dirty="0"/>
              <a:t>Use your preferred rendering method </a:t>
            </a:r>
            <a:br>
              <a:rPr lang="en-US" dirty="0"/>
            </a:br>
            <a:r>
              <a:rPr lang="en-US" dirty="0">
                <a:solidFill>
                  <a:schemeClr val="accent2"/>
                </a:solidFill>
              </a:rPr>
              <a:t>independent of the underlying hardware</a:t>
            </a:r>
          </a:p>
          <a:p>
            <a:pPr marL="800100" lvl="1" indent="-342900">
              <a:buFont typeface="Arial" charset="0"/>
              <a:buChar char="•"/>
            </a:pPr>
            <a:r>
              <a:rPr lang="en-US" dirty="0"/>
              <a:t>Performant rasterization</a:t>
            </a:r>
          </a:p>
          <a:p>
            <a:pPr marL="800100" lvl="1" indent="-342900">
              <a:buFont typeface="Arial" charset="0"/>
              <a:buChar char="•"/>
            </a:pPr>
            <a:r>
              <a:rPr lang="en-US" dirty="0"/>
              <a:t>Performant ray tracing</a:t>
            </a:r>
          </a:p>
          <a:p>
            <a:pPr marL="800100" lvl="1" indent="-342900">
              <a:buFont typeface="Arial" charset="0"/>
              <a:buChar char="•"/>
            </a:pPr>
            <a:r>
              <a:rPr lang="en-US" dirty="0"/>
              <a:t>Visualization and analysis </a:t>
            </a:r>
            <a:r>
              <a:rPr lang="en-US" dirty="0">
                <a:solidFill>
                  <a:schemeClr val="accent2"/>
                </a:solidFill>
              </a:rPr>
              <a:t>on the simulation machine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sp>
        <p:nvSpPr>
          <p:cNvPr id="5" name="TextBox 4"/>
          <p:cNvSpPr txBox="1"/>
          <p:nvPr/>
        </p:nvSpPr>
        <p:spPr>
          <a:xfrm>
            <a:off x="2275274" y="5857802"/>
            <a:ext cx="7526932" cy="830997"/>
          </a:xfrm>
          <a:prstGeom prst="rect">
            <a:avLst/>
          </a:prstGeom>
          <a:noFill/>
        </p:spPr>
        <p:txBody>
          <a:bodyPr wrap="none" rtlCol="0">
            <a:spAutoFit/>
          </a:bodyPr>
          <a:lstStyle/>
          <a:p>
            <a:pPr algn="ctr"/>
            <a:r>
              <a:rPr lang="en-US" sz="2400" b="1" dirty="0">
                <a:solidFill>
                  <a:schemeClr val="accent5"/>
                </a:solidFill>
              </a:rPr>
              <a:t>Work Begun on Stampede1, Fully-Adopted on Stampede2</a:t>
            </a:r>
            <a:br>
              <a:rPr lang="en-US" sz="2400" b="1" dirty="0">
                <a:solidFill>
                  <a:schemeClr val="accent5"/>
                </a:solidFill>
              </a:rPr>
            </a:br>
            <a:r>
              <a:rPr lang="en-US" sz="2400" b="1" dirty="0">
                <a:solidFill>
                  <a:schemeClr val="accent5"/>
                </a:solidFill>
              </a:rPr>
              <a:t>and continues on Frontera!</a:t>
            </a:r>
          </a:p>
        </p:txBody>
      </p:sp>
    </p:spTree>
    <p:extLst>
      <p:ext uri="{BB962C8B-B14F-4D97-AF65-F5344CB8AC3E}">
        <p14:creationId xmlns:p14="http://schemas.microsoft.com/office/powerpoint/2010/main" val="388068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14E966A-BF45-F742-A8E4-1685430C89F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499536"/>
            <a:ext cx="12192000" cy="6358467"/>
          </a:xfrm>
        </p:spPr>
      </p:pic>
      <p:sp>
        <p:nvSpPr>
          <p:cNvPr id="4" name="Title 3"/>
          <p:cNvSpPr>
            <a:spLocks noGrp="1"/>
          </p:cNvSpPr>
          <p:nvPr>
            <p:ph type="title"/>
          </p:nvPr>
        </p:nvSpPr>
        <p:spPr>
          <a:xfrm>
            <a:off x="0" y="2"/>
            <a:ext cx="12192000" cy="970156"/>
          </a:xfrm>
          <a:solidFill>
            <a:schemeClr val="accent1">
              <a:lumMod val="50000"/>
            </a:schemeClr>
          </a:solidFill>
        </p:spPr>
        <p:txBody>
          <a:bodyPr/>
          <a:lstStyle/>
          <a:p>
            <a:pPr algn="ctr"/>
            <a:r>
              <a:rPr lang="en-US" sz="3600" dirty="0">
                <a:solidFill>
                  <a:srgbClr val="FFFFFF"/>
                </a:solidFill>
                <a:latin typeface="+mj-lt"/>
                <a:ea typeface="Intel Clear Pro"/>
                <a:cs typeface="Intel Clear Pro"/>
                <a:sym typeface="Intel Clear Pro"/>
              </a:rPr>
              <a:t>Intel® Embree Ray Tracing Kernel Library</a:t>
            </a:r>
            <a:br>
              <a:rPr lang="en-US" sz="4763" dirty="0">
                <a:solidFill>
                  <a:srgbClr val="FFFFFF"/>
                </a:solidFill>
                <a:latin typeface="Intel Clear Pro"/>
                <a:ea typeface="Intel Clear Pro"/>
                <a:cs typeface="Intel Clear Pro"/>
                <a:sym typeface="Intel Clear Pro"/>
              </a:rPr>
            </a:br>
            <a:r>
              <a:rPr lang="en-US" dirty="0">
                <a:solidFill>
                  <a:srgbClr val="FFFFFF"/>
                </a:solidFill>
                <a:latin typeface="+mn-lt"/>
                <a:ea typeface="Intel Clear Pro"/>
                <a:cs typeface="Intel Clear Pro"/>
                <a:sym typeface="Intel Clear Pro"/>
              </a:rPr>
              <a:t>Open Source,  High Performance, Feature Rich</a:t>
            </a:r>
            <a:endParaRPr lang="en-US" sz="2800" dirty="0">
              <a:solidFill>
                <a:schemeClr val="bg1"/>
              </a:solidFill>
              <a:latin typeface="+mn-lt"/>
            </a:endParaRPr>
          </a:p>
        </p:txBody>
      </p:sp>
      <p:sp>
        <p:nvSpPr>
          <p:cNvPr id="8" name="TextBox 7"/>
          <p:cNvSpPr txBox="1"/>
          <p:nvPr/>
        </p:nvSpPr>
        <p:spPr>
          <a:xfrm>
            <a:off x="8510957" y="6101147"/>
            <a:ext cx="3487759" cy="671979"/>
          </a:xfrm>
          <a:prstGeom prst="rect">
            <a:avLst/>
          </a:prstGeom>
          <a:noFill/>
          <a:ln>
            <a:noFill/>
          </a:ln>
        </p:spPr>
        <p:txBody>
          <a:bodyPr wrap="square" rtlCol="0">
            <a:spAutoFit/>
          </a:bodyPr>
          <a:lstStyle/>
          <a:p>
            <a:pPr marL="0" marR="0" lvl="0" indent="0" algn="l" defTabSz="754572" rtl="0" eaLnBrk="1" fontAlgn="auto" latinLnBrk="0" hangingPunct="1">
              <a:lnSpc>
                <a:spcPct val="100000"/>
              </a:lnSpc>
              <a:spcBef>
                <a:spcPts val="0"/>
              </a:spcBef>
              <a:spcAft>
                <a:spcPts val="136"/>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t>How to Train Your Dragon: The Hidden World</a:t>
            </a:r>
          </a:p>
          <a:p>
            <a:pPr marL="0" marR="0" lvl="0" indent="0" algn="l" defTabSz="754572" rtl="0" eaLnBrk="1" fontAlgn="auto" latinLnBrk="0" hangingPunct="1">
              <a:lnSpc>
                <a:spcPct val="100000"/>
              </a:lnSpc>
              <a:spcBef>
                <a:spcPts val="0"/>
              </a:spcBef>
              <a:spcAft>
                <a:spcPts val="136"/>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t>Scene rendered by </a:t>
            </a:r>
            <a:r>
              <a:rPr kumimoji="0" lang="en-US" sz="1200" b="1" i="0" u="none" strike="noStrike" kern="1200" cap="none" spc="0" normalizeH="0" baseline="0" noProof="0" dirty="0" err="1">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t>MoonRay</a:t>
            </a:r>
            <a:r>
              <a:rPr kumimoji="0" lang="en-US" sz="1200" b="1" i="0" u="none" strike="noStrike" kern="1200" cap="none" spc="0" normalizeH="0" baseline="0" noProof="0" dirty="0">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t> (with Intel</a:t>
            </a:r>
            <a:r>
              <a:rPr kumimoji="0" lang="en-US" sz="1200" b="0" i="0" u="none" strike="noStrike" kern="1200" cap="none" spc="0" normalizeH="0" baseline="0" noProof="0" dirty="0">
                <a:ln>
                  <a:noFill/>
                </a:ln>
                <a:solidFill>
                  <a:srgbClr val="FFFFFF"/>
                </a:solidFill>
                <a:effectLst/>
                <a:uLnTx/>
                <a:uFillTx/>
                <a:latin typeface="Calibri" panose="020F0502020204030204"/>
                <a:ea typeface="Intel Clear Pro"/>
                <a:cs typeface="Intel Clear Pro"/>
                <a:sym typeface="Intel Clear Pro"/>
              </a:rPr>
              <a:t>® </a:t>
            </a:r>
            <a:r>
              <a:rPr kumimoji="0" lang="en-US" sz="1200" b="1" i="0" u="none" strike="noStrike" kern="1200" cap="none" spc="0" normalizeH="0" baseline="0" noProof="0" dirty="0">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t>Embree): </a:t>
            </a:r>
          </a:p>
          <a:p>
            <a:pPr marL="0" marR="0" lvl="0" indent="0" algn="l" defTabSz="754572" rtl="0" eaLnBrk="1" fontAlgn="auto" latinLnBrk="0" hangingPunct="1">
              <a:lnSpc>
                <a:spcPct val="100000"/>
              </a:lnSpc>
              <a:spcBef>
                <a:spcPts val="0"/>
              </a:spcBef>
              <a:spcAft>
                <a:spcPts val="136"/>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t>Property of  DreamWorks Animation</a:t>
            </a:r>
          </a:p>
        </p:txBody>
      </p:sp>
      <p:pic>
        <p:nvPicPr>
          <p:cNvPr id="11" name="Picture 10"/>
          <p:cNvPicPr>
            <a:picLocks noChangeAspect="1"/>
          </p:cNvPicPr>
          <p:nvPr/>
        </p:nvPicPr>
        <p:blipFill>
          <a:blip r:embed="rId4" cstate="screen">
            <a:biLevel thresh="75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33527" y="5958847"/>
            <a:ext cx="1402124" cy="570095"/>
          </a:xfrm>
          <a:prstGeom prst="rect">
            <a:avLst/>
          </a:prstGeom>
        </p:spPr>
      </p:pic>
      <p:pic>
        <p:nvPicPr>
          <p:cNvPr id="10" name="Picture 9">
            <a:extLst>
              <a:ext uri="{FF2B5EF4-FFF2-40B4-BE49-F238E27FC236}">
                <a16:creationId xmlns:a16="http://schemas.microsoft.com/office/drawing/2014/main" id="{A2D02BAF-325D-1641-B58E-15721347393C}"/>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315495" y="5930660"/>
            <a:ext cx="1102541" cy="675307"/>
          </a:xfrm>
          <a:prstGeom prst="rect">
            <a:avLst/>
          </a:prstGeom>
        </p:spPr>
      </p:pic>
    </p:spTree>
    <p:extLst>
      <p:ext uri="{BB962C8B-B14F-4D97-AF65-F5344CB8AC3E}">
        <p14:creationId xmlns:p14="http://schemas.microsoft.com/office/powerpoint/2010/main" val="34201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12749"/>
            <a:ext cx="10972800" cy="666786"/>
          </a:xfrm>
        </p:spPr>
        <p:txBody>
          <a:bodyPr/>
          <a:lstStyle/>
          <a:p>
            <a:r>
              <a:rPr lang="en-US" dirty="0">
                <a:solidFill>
                  <a:schemeClr val="tx1"/>
                </a:solidFill>
              </a:rPr>
              <a:t>The In Situ Vis Analysis Advantage</a:t>
            </a:r>
            <a:endParaRPr lang="en-US" i="1" dirty="0">
              <a:solidFill>
                <a:schemeClr val="tx1"/>
              </a:solidFill>
            </a:endParaRPr>
          </a:p>
        </p:txBody>
      </p:sp>
      <p:pic>
        <p:nvPicPr>
          <p:cNvPr id="4"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85791" y="3136908"/>
            <a:ext cx="1585383"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3690554" y="3848163"/>
            <a:ext cx="1598141" cy="164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descr="FIU.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5457550" y="3543837"/>
            <a:ext cx="753113" cy="518512"/>
          </a:xfrm>
          <a:prstGeom prst="rect">
            <a:avLst/>
          </a:prstGeom>
          <a:ln w="12700" cmpd="sng">
            <a:solidFill>
              <a:schemeClr val="tx1"/>
            </a:solidFill>
          </a:ln>
        </p:spPr>
      </p:pic>
      <p:pic>
        <p:nvPicPr>
          <p:cNvPr id="8"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5011" y="2242755"/>
            <a:ext cx="351155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81235" y="5561624"/>
            <a:ext cx="4366053" cy="748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Intel Clear"/>
                <a:ea typeface="+mn-ea"/>
                <a:cs typeface="+mn-cs"/>
              </a:rPr>
              <a:t>Visualization performed in-situ on the HPC Cluster </a:t>
            </a:r>
          </a:p>
        </p:txBody>
      </p:sp>
      <p:sp>
        <p:nvSpPr>
          <p:cNvPr id="19" name="TextBox 18"/>
          <p:cNvSpPr txBox="1"/>
          <p:nvPr/>
        </p:nvSpPr>
        <p:spPr>
          <a:xfrm>
            <a:off x="4433655" y="5561623"/>
            <a:ext cx="3289644" cy="748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Intel Clear"/>
                <a:ea typeface="+mn-ea"/>
                <a:cs typeface="+mn-cs"/>
              </a:rPr>
              <a:t>Client devices view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Intel Clear"/>
                <a:ea typeface="+mn-ea"/>
                <a:cs typeface="+mn-cs"/>
              </a:rPr>
              <a:t>the final images</a:t>
            </a:r>
          </a:p>
        </p:txBody>
      </p:sp>
      <p:sp>
        <p:nvSpPr>
          <p:cNvPr id="20" name="TextBox 19"/>
          <p:cNvSpPr txBox="1"/>
          <p:nvPr/>
        </p:nvSpPr>
        <p:spPr>
          <a:xfrm>
            <a:off x="7740352" y="1562725"/>
            <a:ext cx="4451648" cy="50171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prstClr val="white"/>
              </a:solidFill>
              <a:effectLst/>
              <a:uLnTx/>
              <a:uFillTx/>
              <a:latin typeface="Intel Cle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Intel Clear"/>
                <a:ea typeface="+mn-ea"/>
                <a:cs typeface="+mn-cs"/>
              </a:rPr>
              <a:t>High Fidelity </a:t>
            </a:r>
          </a:p>
          <a:p>
            <a:pPr marL="380981" marR="0" lvl="0" indent="-380981"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AEEF"/>
                </a:solidFill>
                <a:effectLst/>
                <a:uLnTx/>
                <a:uFillTx/>
                <a:latin typeface="Intel Clear"/>
                <a:ea typeface="+mn-ea"/>
                <a:cs typeface="+mn-cs"/>
              </a:rPr>
              <a:t>Work with larger data sets – not constrained by GPU memory</a:t>
            </a:r>
          </a:p>
          <a:p>
            <a:pPr marL="380981" marR="0" lvl="0" indent="-380981"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AEEF"/>
                </a:solidFill>
                <a:effectLst/>
                <a:uLnTx/>
                <a:uFillTx/>
                <a:latin typeface="Intel Clear"/>
                <a:ea typeface="+mn-ea"/>
                <a:cs typeface="+mn-cs"/>
              </a:rPr>
              <a:t>Continuously improving state-of-the-art algorithms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prstClr val="white"/>
              </a:solidFill>
              <a:effectLst/>
              <a:uLnTx/>
              <a:uFillTx/>
              <a:latin typeface="Intel Cle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Intel Clear"/>
                <a:ea typeface="+mn-ea"/>
                <a:cs typeface="+mn-cs"/>
              </a:rPr>
              <a:t>Excellent Performance</a:t>
            </a:r>
          </a:p>
          <a:p>
            <a:pPr marL="380981" marR="0" lvl="0" indent="-380981"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AEEF"/>
                </a:solidFill>
                <a:effectLst/>
                <a:uLnTx/>
                <a:uFillTx/>
                <a:latin typeface="Intel Clear"/>
                <a:ea typeface="+mn-ea"/>
                <a:cs typeface="+mn-cs"/>
              </a:rPr>
              <a:t>Less data movement, I/O</a:t>
            </a:r>
          </a:p>
          <a:p>
            <a:pPr marL="380981" marR="0" lvl="0" indent="-380981"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AEEF"/>
                </a:solidFill>
                <a:effectLst/>
                <a:uLnTx/>
                <a:uFillTx/>
                <a:latin typeface="Intel Clear"/>
                <a:ea typeface="+mn-ea"/>
                <a:cs typeface="+mn-cs"/>
              </a:rPr>
              <a:t>Invest power, space, budget in greater compute capability</a:t>
            </a:r>
          </a:p>
          <a:p>
            <a:pPr marL="380981" marR="0" lvl="0" indent="-380981"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AEEF"/>
                </a:solidFill>
                <a:effectLst/>
                <a:uLnTx/>
                <a:uFillTx/>
                <a:latin typeface="Intel Clear"/>
                <a:ea typeface="+mn-ea"/>
                <a:cs typeface="+mn-cs"/>
              </a:rPr>
              <a:t>Dynamically allocate resources</a:t>
            </a:r>
          </a:p>
          <a:p>
            <a:pPr marL="380981" marR="0" lvl="0" indent="-380981"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AEEF"/>
                </a:solidFill>
                <a:effectLst/>
                <a:uLnTx/>
                <a:uFillTx/>
                <a:latin typeface="Intel Clear"/>
                <a:ea typeface="+mn-ea"/>
                <a:cs typeface="+mn-cs"/>
              </a:rPr>
              <a:t>Enables efficient ‘in situ’ use cases</a:t>
            </a:r>
          </a:p>
          <a:p>
            <a:pPr marL="380981" marR="0" lvl="0" indent="-38098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prstClr val="white"/>
              </a:solidFill>
              <a:effectLst/>
              <a:uLnTx/>
              <a:uFillTx/>
              <a:latin typeface="Intel Cle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Intel Clear"/>
                <a:ea typeface="+mn-ea"/>
                <a:cs typeface="+mn-cs"/>
              </a:rPr>
              <a:t>Resource Efficient</a:t>
            </a:r>
          </a:p>
          <a:p>
            <a:pPr marL="380981" marR="0" lvl="0" indent="-380981"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AEEF"/>
                </a:solidFill>
                <a:effectLst/>
                <a:uLnTx/>
                <a:uFillTx/>
                <a:latin typeface="Intel Clear"/>
                <a:ea typeface="+mn-ea"/>
                <a:cs typeface="+mn-cs"/>
              </a:rPr>
              <a:t>No dedicated visualization cluster</a:t>
            </a:r>
          </a:p>
          <a:p>
            <a:pPr marL="380981" marR="0" lvl="0" indent="-380981"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AEEF"/>
                </a:solidFill>
                <a:effectLst/>
                <a:uLnTx/>
                <a:uFillTx/>
                <a:latin typeface="Intel Clear"/>
                <a:ea typeface="+mn-ea"/>
                <a:cs typeface="+mn-cs"/>
              </a:rPr>
              <a:t>Save power, operations costs</a:t>
            </a:r>
          </a:p>
          <a:p>
            <a:pPr marL="380981" marR="0" lvl="0" indent="-380981"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AEEF"/>
                </a:solidFill>
                <a:effectLst/>
                <a:uLnTx/>
                <a:uFillTx/>
                <a:latin typeface="Intel Clear"/>
                <a:ea typeface="+mn-ea"/>
                <a:cs typeface="+mn-cs"/>
              </a:rPr>
              <a:t>Simplified cluster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22" name="TextBox 21"/>
          <p:cNvSpPr txBox="1"/>
          <p:nvPr/>
        </p:nvSpPr>
        <p:spPr>
          <a:xfrm>
            <a:off x="385011" y="1729990"/>
            <a:ext cx="309251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Intel Clear"/>
                <a:ea typeface="+mn-ea"/>
                <a:cs typeface="+mn-cs"/>
              </a:rPr>
              <a:t>Cluster enabled with</a:t>
            </a:r>
            <a:br>
              <a:rPr kumimoji="0" lang="en-US" sz="1600" b="0" i="0" u="none" strike="noStrike" kern="1200" cap="none" spc="0" normalizeH="0" baseline="0" noProof="0" dirty="0">
                <a:ln>
                  <a:noFill/>
                </a:ln>
                <a:solidFill>
                  <a:prstClr val="white"/>
                </a:solidFill>
                <a:effectLst/>
                <a:uLnTx/>
                <a:uFillTx/>
                <a:latin typeface="Intel Clear"/>
                <a:ea typeface="+mn-ea"/>
                <a:cs typeface="+mn-cs"/>
              </a:rPr>
            </a:br>
            <a:r>
              <a:rPr lang="en-US" sz="1600" dirty="0">
                <a:solidFill>
                  <a:prstClr val="white"/>
                </a:solidFill>
                <a:latin typeface="Intel Clear"/>
              </a:rPr>
              <a:t>Intel </a:t>
            </a:r>
            <a:r>
              <a:rPr lang="en-US" sz="1600" dirty="0" err="1">
                <a:solidFill>
                  <a:prstClr val="white"/>
                </a:solidFill>
                <a:latin typeface="Intel Clear"/>
              </a:rPr>
              <a:t>oneAPI</a:t>
            </a:r>
            <a:r>
              <a:rPr lang="en-US" sz="1600" dirty="0">
                <a:solidFill>
                  <a:prstClr val="white"/>
                </a:solidFill>
                <a:latin typeface="Intel Clear"/>
              </a:rPr>
              <a:t> Rendering </a:t>
            </a:r>
            <a:r>
              <a:rPr lang="en-US" sz="1600" dirty="0" err="1">
                <a:solidFill>
                  <a:prstClr val="white"/>
                </a:solidFill>
                <a:latin typeface="Intel Clear"/>
              </a:rPr>
              <a:t>ToolKit</a:t>
            </a:r>
            <a:r>
              <a:rPr lang="en-US" sz="1600" dirty="0">
                <a:solidFill>
                  <a:prstClr val="white"/>
                </a:solidFill>
                <a:latin typeface="Intel Clear"/>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Intel Clear"/>
              </a:rPr>
              <a:t>supported Apps</a:t>
            </a:r>
            <a:endParaRPr kumimoji="0" lang="en-US" sz="1600" b="0" i="0" u="none" strike="noStrike" kern="1200" cap="none" spc="0" normalizeH="0" baseline="0" noProof="0" dirty="0">
              <a:ln>
                <a:noFill/>
              </a:ln>
              <a:solidFill>
                <a:prstClr val="white"/>
              </a:solidFill>
              <a:effectLst/>
              <a:uLnTx/>
              <a:uFillTx/>
              <a:latin typeface="Intel Clear"/>
              <a:ea typeface="+mn-ea"/>
              <a:cs typeface="+mn-cs"/>
            </a:endParaRPr>
          </a:p>
        </p:txBody>
      </p:sp>
      <p:pic>
        <p:nvPicPr>
          <p:cNvPr id="3074"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02446" y="3594784"/>
            <a:ext cx="897924" cy="618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2"/>
          <p:cNvSpPr txBox="1">
            <a:spLocks/>
          </p:cNvSpPr>
          <p:nvPr/>
        </p:nvSpPr>
        <p:spPr>
          <a:xfrm>
            <a:off x="1187455" y="1292567"/>
            <a:ext cx="10919487" cy="47515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b="0" kern="1200">
                <a:solidFill>
                  <a:schemeClr val="bg2"/>
                </a:solidFill>
                <a:latin typeface="+mn-lt"/>
                <a:ea typeface="+mn-ea"/>
                <a:cs typeface="+mn-cs"/>
              </a:defRPr>
            </a:lvl1pPr>
            <a:lvl2pPr marL="100013" indent="-100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34290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3pPr>
            <a:lvl4pPr marL="557213" indent="-171450" algn="l" defTabSz="685800"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4pPr>
            <a:lvl5pPr marL="771525" indent="-171450" algn="l" defTabSz="685800"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AEEF"/>
                </a:solidFill>
                <a:effectLst/>
                <a:uLnTx/>
                <a:uFillTx/>
                <a:latin typeface="Intel Clear"/>
                <a:ea typeface="+mn-ea"/>
                <a:cs typeface="+mn-cs"/>
              </a:rPr>
              <a:t>General Purpose Hardware and Open Software</a:t>
            </a:r>
          </a:p>
        </p:txBody>
      </p:sp>
    </p:spTree>
    <p:extLst>
      <p:ext uri="{BB962C8B-B14F-4D97-AF65-F5344CB8AC3E}">
        <p14:creationId xmlns:p14="http://schemas.microsoft.com/office/powerpoint/2010/main" val="377753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38D9C9-61F9-294C-BD79-3315584A35F3}"/>
              </a:ext>
            </a:extLst>
          </p:cNvPr>
          <p:cNvSpPr>
            <a:spLocks noGrp="1"/>
          </p:cNvSpPr>
          <p:nvPr>
            <p:ph type="title"/>
          </p:nvPr>
        </p:nvSpPr>
        <p:spPr>
          <a:xfrm>
            <a:off x="438147" y="381793"/>
            <a:ext cx="10515600" cy="334963"/>
          </a:xfrm>
        </p:spPr>
        <p:txBody>
          <a:bodyPr anchor="t">
            <a:noAutofit/>
          </a:bodyPr>
          <a:lstStyle/>
          <a:p>
            <a:r>
              <a:rPr lang="en-US" sz="2800" dirty="0"/>
              <a:t>Intel® </a:t>
            </a:r>
            <a:r>
              <a:rPr lang="en-US" sz="2800" dirty="0" err="1"/>
              <a:t>oneAPI</a:t>
            </a:r>
            <a:r>
              <a:rPr lang="en-US" sz="2800" dirty="0"/>
              <a:t> Rendering Toolkit</a:t>
            </a:r>
            <a:br>
              <a:rPr lang="en-US" sz="2800" dirty="0"/>
            </a:br>
            <a:r>
              <a:rPr lang="en-US" sz="2800" dirty="0"/>
              <a:t>Open Source Software for Advanced Rendering and Visualization</a:t>
            </a:r>
          </a:p>
        </p:txBody>
      </p:sp>
      <p:sp>
        <p:nvSpPr>
          <p:cNvPr id="7" name="TextBox 6">
            <a:extLst>
              <a:ext uri="{FF2B5EF4-FFF2-40B4-BE49-F238E27FC236}">
                <a16:creationId xmlns:a16="http://schemas.microsoft.com/office/drawing/2014/main" id="{51D9C4AB-4D0D-5B49-B091-5B9254DC8320}"/>
              </a:ext>
            </a:extLst>
          </p:cNvPr>
          <p:cNvSpPr txBox="1"/>
          <p:nvPr/>
        </p:nvSpPr>
        <p:spPr>
          <a:xfrm>
            <a:off x="2703600" y="1438398"/>
            <a:ext cx="4100047" cy="1585049"/>
          </a:xfrm>
          <a:prstGeom prst="rect">
            <a:avLst/>
          </a:prstGeom>
          <a:noFill/>
        </p:spPr>
        <p:txBody>
          <a:bodyPr wrap="square" lIns="0" tIns="0" rIns="0" bIns="0" rtlCol="0">
            <a:spAutoFit/>
          </a:bodyPr>
          <a:lstStyle/>
          <a:p>
            <a:pPr marL="0" marR="0" lvl="0" indent="0" algn="l" defTabSz="914317" rtl="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Intel® Embree</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Optimized Geometric Ray Tracing Algorithms </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‘Toolkit’ for Building GI Rendering Apps</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Broad Adoption</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More at </a:t>
            </a: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hlinkClick r:id="rId3">
                  <a:extLst>
                    <a:ext uri="{A12FA001-AC4F-418D-AE19-62706E023703}">
                      <ahyp:hlinkClr xmlns:ahyp="http://schemas.microsoft.com/office/drawing/2018/hyperlinkcolor" val="tx"/>
                    </a:ext>
                  </a:extLst>
                </a:hlinkClick>
              </a:rPr>
              <a:t>http://embree.github.io</a:t>
            </a:r>
            <a:endPar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grpSp>
        <p:nvGrpSpPr>
          <p:cNvPr id="26" name="Group 25">
            <a:extLst>
              <a:ext uri="{FF2B5EF4-FFF2-40B4-BE49-F238E27FC236}">
                <a16:creationId xmlns:a16="http://schemas.microsoft.com/office/drawing/2014/main" id="{51B4491A-296F-2D4D-BE32-76A4CFCCC923}"/>
              </a:ext>
            </a:extLst>
          </p:cNvPr>
          <p:cNvGrpSpPr/>
          <p:nvPr/>
        </p:nvGrpSpPr>
        <p:grpSpPr>
          <a:xfrm>
            <a:off x="2449755" y="1556899"/>
            <a:ext cx="169831" cy="1380127"/>
            <a:chOff x="1370266" y="1700784"/>
            <a:chExt cx="339662" cy="3877056"/>
          </a:xfrm>
        </p:grpSpPr>
        <p:cxnSp>
          <p:nvCxnSpPr>
            <p:cNvPr id="16" name="Straight Connector 15">
              <a:extLst>
                <a:ext uri="{FF2B5EF4-FFF2-40B4-BE49-F238E27FC236}">
                  <a16:creationId xmlns:a16="http://schemas.microsoft.com/office/drawing/2014/main" id="{5E3E9095-2B66-2642-B98B-46FC705F4E5A}"/>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534906-92E0-814B-8EB2-871F340C0572}"/>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4C770-5CBE-5E41-90CC-73202E79BE7C}"/>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E4392718-156D-6B4A-9A92-DC545E654E28}"/>
              </a:ext>
            </a:extLst>
          </p:cNvPr>
          <p:cNvCxnSpPr>
            <a:cxnSpLocks/>
          </p:cNvCxnSpPr>
          <p:nvPr/>
        </p:nvCxnSpPr>
        <p:spPr>
          <a:xfrm>
            <a:off x="0" y="3792719"/>
            <a:ext cx="244090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598C8D2-94AA-0949-A692-249B5159A227}"/>
              </a:ext>
            </a:extLst>
          </p:cNvPr>
          <p:cNvSpPr txBox="1"/>
          <p:nvPr/>
        </p:nvSpPr>
        <p:spPr>
          <a:xfrm>
            <a:off x="2610736" y="3318754"/>
            <a:ext cx="4256989" cy="1338828"/>
          </a:xfrm>
          <a:prstGeom prst="rect">
            <a:avLst/>
          </a:prstGeom>
          <a:noFill/>
        </p:spPr>
        <p:txBody>
          <a:bodyPr wrap="square" lIns="0" tIns="0" rIns="0" bIns="0" rtlCol="0">
            <a:spAutoFit/>
          </a:bodyPr>
          <a:lstStyle>
            <a:defPPr>
              <a:defRPr lang="en-US"/>
            </a:defPPr>
            <a:lvl1pPr>
              <a:defRPr sz="1200" kern="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pPr marL="0" marR="0" lvl="0" indent="0" algn="l" defTabSz="914317" rtl="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Intel® OSPRay</a:t>
            </a:r>
          </a:p>
          <a:p>
            <a:pPr marL="171442" indent="-171442" defTabSz="914317">
              <a:buFont typeface="System Font"/>
              <a:buChar char="-"/>
              <a:defRPr/>
            </a:pPr>
            <a:r>
              <a:rPr lang="en-US" sz="1600" dirty="0" err="1">
                <a:solidFill>
                  <a:srgbClr val="FFC000"/>
                </a:solidFill>
              </a:rPr>
              <a:t>OSPRay</a:t>
            </a:r>
            <a:r>
              <a:rPr lang="en-US" sz="1600" dirty="0">
                <a:solidFill>
                  <a:srgbClr val="FFC000"/>
                </a:solidFill>
              </a:rPr>
              <a:t> 2.0 Release coming  Monday!</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Scalable Rendering Engine Based on Embree</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API and SDK to Ease Integration into Apps</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More at </a:t>
            </a:r>
            <a:r>
              <a:rPr kumimoji="0" lang="en-US" sz="1600" b="0" i="0" u="sng"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hlinkClick r:id="rId4">
                  <a:extLst>
                    <a:ext uri="{A12FA001-AC4F-418D-AE19-62706E023703}">
                      <ahyp:hlinkClr xmlns:ahyp="http://schemas.microsoft.com/office/drawing/2018/hyperlinkcolor" val="tx"/>
                    </a:ext>
                  </a:extLst>
                </a:hlinkClick>
              </a:rPr>
              <a:t>www.</a:t>
            </a:r>
            <a:r>
              <a:rPr kumimoji="0" lang="en-US" sz="1600" b="0" i="0" u="sng"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ospray</a:t>
            </a:r>
            <a:r>
              <a:rPr kumimoji="0" lang="en-US" sz="1600" b="0" i="0" u="sng"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hlinkClick r:id="rId4">
                  <a:extLst>
                    <a:ext uri="{A12FA001-AC4F-418D-AE19-62706E023703}">
                      <ahyp:hlinkClr xmlns:ahyp="http://schemas.microsoft.com/office/drawing/2018/hyperlinkcolor" val="tx"/>
                    </a:ext>
                  </a:extLst>
                </a:hlinkClick>
              </a:rPr>
              <a:t>.org</a:t>
            </a:r>
            <a:r>
              <a:rPr kumimoji="0" lang="en-US" sz="1600" b="0" i="0" u="sng"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t>
            </a:r>
          </a:p>
        </p:txBody>
      </p:sp>
      <p:sp>
        <p:nvSpPr>
          <p:cNvPr id="19" name="TextBox 18">
            <a:extLst>
              <a:ext uri="{FF2B5EF4-FFF2-40B4-BE49-F238E27FC236}">
                <a16:creationId xmlns:a16="http://schemas.microsoft.com/office/drawing/2014/main" id="{C71BD8AD-0080-0841-A94C-95370DFA411B}"/>
              </a:ext>
            </a:extLst>
          </p:cNvPr>
          <p:cNvSpPr txBox="1"/>
          <p:nvPr/>
        </p:nvSpPr>
        <p:spPr>
          <a:xfrm>
            <a:off x="7196391" y="1689244"/>
            <a:ext cx="4691329" cy="1754326"/>
          </a:xfrm>
          <a:prstGeom prst="rect">
            <a:avLst/>
          </a:prstGeom>
          <a:noFill/>
        </p:spPr>
        <p:txBody>
          <a:bodyPr wrap="square" lIns="0" tIns="0" rIns="0" bIns="0" rtlCol="0">
            <a:spAutoFit/>
          </a:bodyPr>
          <a:lstStyle>
            <a:defPPr>
              <a:defRPr lang="en-US"/>
            </a:defPPr>
            <a:lvl1pPr>
              <a:defRPr sz="1200" kern="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Intel® Open Image Denoise</a:t>
            </a:r>
            <a:r>
              <a:rPr kumimoji="0" lang="en-US" sz="1800" b="1"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t>
            </a:r>
          </a:p>
          <a:p>
            <a:pPr marL="0" marR="0" lvl="0" indent="0" algn="l" defTabSz="914317"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Removes sampling ‘noise’</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1st release uses AI / DL Techniques</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High Quality – HDR capable</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Rapid ISV Adoption</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hlinkClick r:id="rId5">
                  <a:extLst>
                    <a:ext uri="{A12FA001-AC4F-418D-AE19-62706E023703}">
                      <ahyp:hlinkClr xmlns:ahyp="http://schemas.microsoft.com/office/drawing/2018/hyperlinkcolor" val="tx"/>
                    </a:ext>
                  </a:extLst>
                </a:hlinkClick>
              </a:rPr>
              <a:t>www.openimagedenoise.com</a:t>
            </a:r>
            <a:endPar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21" name="TextBox 20">
            <a:extLst>
              <a:ext uri="{FF2B5EF4-FFF2-40B4-BE49-F238E27FC236}">
                <a16:creationId xmlns:a16="http://schemas.microsoft.com/office/drawing/2014/main" id="{78522E60-4843-624F-ADBA-852FEEE5328B}"/>
              </a:ext>
            </a:extLst>
          </p:cNvPr>
          <p:cNvSpPr txBox="1"/>
          <p:nvPr/>
        </p:nvSpPr>
        <p:spPr>
          <a:xfrm>
            <a:off x="7139272" y="3802318"/>
            <a:ext cx="4691328" cy="2246769"/>
          </a:xfrm>
          <a:prstGeom prst="rect">
            <a:avLst/>
          </a:prstGeom>
          <a:noFill/>
        </p:spPr>
        <p:txBody>
          <a:bodyPr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Intel® </a:t>
            </a:r>
            <a:r>
              <a:rPr kumimoji="0" lang="en-US" sz="1800" b="1" i="0" u="none" strike="noStrike" kern="1200" cap="none" spc="0" normalizeH="0" baseline="0" noProof="0" dirty="0" err="1">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OpenSWR</a:t>
            </a:r>
            <a:endParaRPr kumimoji="0" lang="en-US" sz="1800" b="1"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a:p>
            <a:pPr marL="0" marR="0" lvl="0" indent="0" algn="l" defTabSz="914317"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OpenGL CPU SIMD ‘driver’ up-streamed to mesa3d.org</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Today: OpenGL* v3.3, </a:t>
            </a:r>
            <a:r>
              <a:rPr kumimoji="0" lang="en-US" sz="1600" b="0" i="0" u="none" strike="noStrike" kern="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ParaView</a:t>
            </a: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t>
            </a:r>
            <a:r>
              <a:rPr kumimoji="0" lang="en-US" sz="1600" b="0" i="0" u="none" strike="noStrike" kern="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VisIt</a:t>
            </a: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ANSYS </a:t>
            </a:r>
            <a:r>
              <a:rPr kumimoji="0" lang="en-US" sz="1600" b="0" i="0" u="none" strike="noStrike" kern="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EnSight</a:t>
            </a: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Q4’19: OpenGL* v4.6+ support matching Mesa..</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More at </a:t>
            </a: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hlinkClick r:id="rId6">
                  <a:extLst>
                    <a:ext uri="{A12FA001-AC4F-418D-AE19-62706E023703}">
                      <ahyp:hlinkClr xmlns:ahyp="http://schemas.microsoft.com/office/drawing/2018/hyperlinkcolor" val="tx"/>
                    </a:ext>
                  </a:extLst>
                </a:hlinkClick>
              </a:rPr>
              <a:t>www.openswr.org</a:t>
            </a: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t>
            </a:r>
          </a:p>
          <a:p>
            <a:pPr marL="285737" marR="0" lvl="0" indent="-285737" algn="l" defTabSz="91431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3C71"/>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B0C33730-DDBC-A24F-8036-4A13BBA6E5AC}"/>
              </a:ext>
            </a:extLst>
          </p:cNvPr>
          <p:cNvGrpSpPr/>
          <p:nvPr/>
        </p:nvGrpSpPr>
        <p:grpSpPr>
          <a:xfrm>
            <a:off x="2451417" y="3157788"/>
            <a:ext cx="169831" cy="1395993"/>
            <a:chOff x="1370266" y="1700784"/>
            <a:chExt cx="339662" cy="3877056"/>
          </a:xfrm>
        </p:grpSpPr>
        <p:cxnSp>
          <p:nvCxnSpPr>
            <p:cNvPr id="23" name="Straight Connector 22">
              <a:extLst>
                <a:ext uri="{FF2B5EF4-FFF2-40B4-BE49-F238E27FC236}">
                  <a16:creationId xmlns:a16="http://schemas.microsoft.com/office/drawing/2014/main" id="{CADCC8ED-E3EE-DF4B-91FC-0B6BE744126C}"/>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12C45FB-4D6C-4D41-9D1D-F5034799EA27}"/>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90775F8-33F6-0149-A1B0-C3F52BEF4D8B}"/>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A0C461B5-A8DE-0043-8614-FD4FC06C747F}"/>
              </a:ext>
            </a:extLst>
          </p:cNvPr>
          <p:cNvGrpSpPr/>
          <p:nvPr/>
        </p:nvGrpSpPr>
        <p:grpSpPr>
          <a:xfrm>
            <a:off x="2449755" y="4786663"/>
            <a:ext cx="169831" cy="1171964"/>
            <a:chOff x="1370266" y="1700784"/>
            <a:chExt cx="339662" cy="3877056"/>
          </a:xfrm>
        </p:grpSpPr>
        <p:cxnSp>
          <p:nvCxnSpPr>
            <p:cNvPr id="31" name="Straight Connector 30">
              <a:extLst>
                <a:ext uri="{FF2B5EF4-FFF2-40B4-BE49-F238E27FC236}">
                  <a16:creationId xmlns:a16="http://schemas.microsoft.com/office/drawing/2014/main" id="{D3DC15F2-F62A-1341-8410-99B90E269DFA}"/>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69CE10-532C-C044-9330-16AB3D64F4C0}"/>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98288D-EBA0-D94A-ABDD-F4CCA03C31D0}"/>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83A5FD2-BA4E-9D40-8DF9-E7E3CB3E01B9}"/>
              </a:ext>
            </a:extLst>
          </p:cNvPr>
          <p:cNvGrpSpPr/>
          <p:nvPr/>
        </p:nvGrpSpPr>
        <p:grpSpPr>
          <a:xfrm>
            <a:off x="6991173" y="1739137"/>
            <a:ext cx="205219" cy="1733623"/>
            <a:chOff x="1370266" y="1700784"/>
            <a:chExt cx="339662" cy="3877056"/>
          </a:xfrm>
        </p:grpSpPr>
        <p:cxnSp>
          <p:nvCxnSpPr>
            <p:cNvPr id="35" name="Straight Connector 34">
              <a:extLst>
                <a:ext uri="{FF2B5EF4-FFF2-40B4-BE49-F238E27FC236}">
                  <a16:creationId xmlns:a16="http://schemas.microsoft.com/office/drawing/2014/main" id="{34475A7D-1083-D240-8075-04380B785204}"/>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06981FD-C18C-344A-902B-C475592D52D8}"/>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6FF3A1-F5F9-DC4D-805D-9D7246792132}"/>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21335B6-AF1C-5B4A-9DC4-CF19DDAA2459}"/>
              </a:ext>
            </a:extLst>
          </p:cNvPr>
          <p:cNvGrpSpPr/>
          <p:nvPr/>
        </p:nvGrpSpPr>
        <p:grpSpPr>
          <a:xfrm>
            <a:off x="6991178" y="3714134"/>
            <a:ext cx="205214" cy="2458066"/>
            <a:chOff x="1370266" y="1700784"/>
            <a:chExt cx="339662" cy="3877056"/>
          </a:xfrm>
        </p:grpSpPr>
        <p:cxnSp>
          <p:nvCxnSpPr>
            <p:cNvPr id="39" name="Straight Connector 38">
              <a:extLst>
                <a:ext uri="{FF2B5EF4-FFF2-40B4-BE49-F238E27FC236}">
                  <a16:creationId xmlns:a16="http://schemas.microsoft.com/office/drawing/2014/main" id="{AB57C645-406C-EC49-9A33-9B1B93D3C811}"/>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7ED98F0-BAB1-BC43-980C-B5DA9B9D7D72}"/>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67C5587-201F-1D42-BB28-09C0F13807A2}"/>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45" name="Slide Number Placeholder 3">
            <a:extLst>
              <a:ext uri="{FF2B5EF4-FFF2-40B4-BE49-F238E27FC236}">
                <a16:creationId xmlns:a16="http://schemas.microsoft.com/office/drawing/2014/main" id="{BF71322B-3207-154D-B39E-2F73DE7D5AA6}"/>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42" name="With Progressive Refinement,  default view @4k, zoomed in portion of image shown.  2x Intel* Xeon* E5-2699 v3 @ 2.3Ghz, Geforce* GTX Titan X">
            <a:extLst>
              <a:ext uri="{FF2B5EF4-FFF2-40B4-BE49-F238E27FC236}">
                <a16:creationId xmlns:a16="http://schemas.microsoft.com/office/drawing/2014/main" id="{62802219-CFAB-4DA0-B15A-4F61760446EB}"/>
              </a:ext>
            </a:extLst>
          </p:cNvPr>
          <p:cNvSpPr txBox="1"/>
          <p:nvPr/>
        </p:nvSpPr>
        <p:spPr>
          <a:xfrm>
            <a:off x="695436" y="6368045"/>
            <a:ext cx="3873971"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3200">
                <a:solidFill>
                  <a:srgbClr val="535353"/>
                </a:solidFill>
              </a:defRPr>
            </a:lvl1pPr>
          </a:lstStyle>
          <a:p>
            <a:pPr marL="0" marR="0" lvl="0" indent="0" algn="l" defTabSz="457178" rtl="0" eaLnBrk="1" fontAlgn="auto" latinLnBrk="0" hangingPunct="0">
              <a:lnSpc>
                <a:spcPct val="100000"/>
              </a:lnSpc>
              <a:spcBef>
                <a:spcPts val="0"/>
              </a:spcBef>
              <a:spcAft>
                <a:spcPts val="0"/>
              </a:spcAft>
              <a:buClrTx/>
              <a:buSzTx/>
              <a:buFontTx/>
              <a:buNone/>
              <a:tabLst/>
              <a:defRPr/>
            </a:pPr>
            <a:r>
              <a:rPr kumimoji="0" lang="en-GB" sz="800" b="0" i="0" u="none" strike="noStrike" kern="18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*Other names and brands may be claimed as the property of others</a:t>
            </a:r>
          </a:p>
        </p:txBody>
      </p:sp>
      <p:sp>
        <p:nvSpPr>
          <p:cNvPr id="43" name="TextBox 42">
            <a:extLst>
              <a:ext uri="{FF2B5EF4-FFF2-40B4-BE49-F238E27FC236}">
                <a16:creationId xmlns:a16="http://schemas.microsoft.com/office/drawing/2014/main" id="{AEE7061A-CCC1-6044-98B6-A3944FAB6BF5}"/>
              </a:ext>
            </a:extLst>
          </p:cNvPr>
          <p:cNvSpPr txBox="1"/>
          <p:nvPr/>
        </p:nvSpPr>
        <p:spPr>
          <a:xfrm>
            <a:off x="2619583" y="4828494"/>
            <a:ext cx="4100047" cy="1092607"/>
          </a:xfrm>
          <a:prstGeom prst="rect">
            <a:avLst/>
          </a:prstGeom>
          <a:noFill/>
        </p:spPr>
        <p:txBody>
          <a:bodyPr wrap="square" lIns="0" tIns="0" rIns="0" bIns="0" rtlCol="0">
            <a:spAutoFit/>
          </a:bodyPr>
          <a:lstStyle>
            <a:defPPr>
              <a:defRPr lang="en-US"/>
            </a:defPPr>
            <a:lvl1pPr>
              <a:defRPr sz="1200" kern="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pPr marL="0" marR="0" lvl="0" indent="0" algn="l" defTabSz="914317" rtl="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Intel® Open Volume Kernel Library</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srgbClr val="FFC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NEW! </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Optimized 3D Volume Algorithms</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More at </a:t>
            </a:r>
            <a:r>
              <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hlinkClick r:id="rId7">
                  <a:extLst>
                    <a:ext uri="{A12FA001-AC4F-418D-AE19-62706E023703}">
                      <ahyp:hlinkClr xmlns:ahyp="http://schemas.microsoft.com/office/drawing/2018/hyperlinkcolor" val="tx"/>
                    </a:ext>
                  </a:extLst>
                </a:hlinkClick>
              </a:rPr>
              <a:t>www.openvkl.org</a:t>
            </a:r>
            <a:endParaRPr kumimoji="0" lang="en-US" sz="16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pic>
        <p:nvPicPr>
          <p:cNvPr id="44" name="Picture 43">
            <a:extLst>
              <a:ext uri="{FF2B5EF4-FFF2-40B4-BE49-F238E27FC236}">
                <a16:creationId xmlns:a16="http://schemas.microsoft.com/office/drawing/2014/main" id="{5A3FE8C1-D737-4E41-9931-E78B80D71A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9546" y="2490213"/>
            <a:ext cx="1787465" cy="2251215"/>
          </a:xfrm>
          <a:prstGeom prst="rect">
            <a:avLst/>
          </a:prstGeom>
        </p:spPr>
      </p:pic>
    </p:spTree>
    <p:extLst>
      <p:ext uri="{BB962C8B-B14F-4D97-AF65-F5344CB8AC3E}">
        <p14:creationId xmlns:p14="http://schemas.microsoft.com/office/powerpoint/2010/main" val="147518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222CA0F-7520-1C49-AB30-9772A8436D67}"/>
              </a:ext>
            </a:extLst>
          </p:cNvPr>
          <p:cNvGrpSpPr/>
          <p:nvPr/>
        </p:nvGrpSpPr>
        <p:grpSpPr>
          <a:xfrm rot="5400000">
            <a:off x="4231275" y="2051157"/>
            <a:ext cx="318228" cy="3708455"/>
            <a:chOff x="1370266" y="1700784"/>
            <a:chExt cx="339662" cy="3877056"/>
          </a:xfrm>
        </p:grpSpPr>
        <p:cxnSp>
          <p:nvCxnSpPr>
            <p:cNvPr id="26" name="Straight Connector 25">
              <a:extLst>
                <a:ext uri="{FF2B5EF4-FFF2-40B4-BE49-F238E27FC236}">
                  <a16:creationId xmlns:a16="http://schemas.microsoft.com/office/drawing/2014/main" id="{8091D1FD-737A-D040-87F6-6332C02612B7}"/>
                </a:ext>
              </a:extLst>
            </p:cNvPr>
            <p:cNvCxnSpPr>
              <a:cxnSpLocks/>
            </p:cNvCxnSpPr>
            <p:nvPr/>
          </p:nvCxnSpPr>
          <p:spPr>
            <a:xfrm rot="16200000" flipH="1">
              <a:off x="1069927" y="5277500"/>
              <a:ext cx="600679" cy="0"/>
            </a:xfrm>
            <a:prstGeom prst="line">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FBC5684-6620-784C-A1BA-5979BE5EDB13}"/>
                </a:ext>
              </a:extLst>
            </p:cNvPr>
            <p:cNvCxnSpPr/>
            <p:nvPr/>
          </p:nvCxnSpPr>
          <p:spPr>
            <a:xfrm flipH="1">
              <a:off x="1370266" y="1700784"/>
              <a:ext cx="339662" cy="0"/>
            </a:xfrm>
            <a:prstGeom prst="line">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3BE61F-BF6E-4A4B-A7F6-14AFF2F3F804}"/>
                </a:ext>
              </a:extLst>
            </p:cNvPr>
            <p:cNvCxnSpPr/>
            <p:nvPr/>
          </p:nvCxnSpPr>
          <p:spPr>
            <a:xfrm flipH="1">
              <a:off x="1370266" y="5577840"/>
              <a:ext cx="339662" cy="0"/>
            </a:xfrm>
            <a:prstGeom prst="line">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a:extLst>
              <a:ext uri="{FF2B5EF4-FFF2-40B4-BE49-F238E27FC236}">
                <a16:creationId xmlns:a16="http://schemas.microsoft.com/office/drawing/2014/main" id="{7007B3BA-9B0B-C24C-A655-C9509CA534E3}"/>
              </a:ext>
            </a:extLst>
          </p:cNvPr>
          <p:cNvCxnSpPr>
            <a:cxnSpLocks/>
          </p:cNvCxnSpPr>
          <p:nvPr/>
        </p:nvCxnSpPr>
        <p:spPr>
          <a:xfrm flipH="1">
            <a:off x="5670064" y="3746267"/>
            <a:ext cx="574557" cy="0"/>
          </a:xfrm>
          <a:prstGeom prst="line">
            <a:avLst/>
          </a:prstGeom>
          <a:ln w="63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2C3A96C-DE07-FA47-B068-5CAF7672798D}"/>
              </a:ext>
            </a:extLst>
          </p:cNvPr>
          <p:cNvSpPr>
            <a:spLocks noGrp="1"/>
          </p:cNvSpPr>
          <p:nvPr>
            <p:ph type="title"/>
          </p:nvPr>
        </p:nvSpPr>
        <p:spPr>
          <a:xfrm>
            <a:off x="438147" y="381793"/>
            <a:ext cx="10515600" cy="334963"/>
          </a:xfrm>
        </p:spPr>
        <p:txBody>
          <a:bodyPr>
            <a:noAutofit/>
          </a:bodyPr>
          <a:lstStyle/>
          <a:p>
            <a:r>
              <a:rPr lang="en-US" sz="2800" dirty="0"/>
              <a:t>Intel® </a:t>
            </a:r>
            <a:r>
              <a:rPr lang="en-US" sz="2800" dirty="0" err="1"/>
              <a:t>oneAPI</a:t>
            </a:r>
            <a:r>
              <a:rPr lang="en-US" sz="2800" dirty="0"/>
              <a:t> Rendering Toolkit</a:t>
            </a:r>
          </a:p>
        </p:txBody>
      </p:sp>
      <p:sp>
        <p:nvSpPr>
          <p:cNvPr id="4" name="Chevron 3">
            <a:extLst>
              <a:ext uri="{FF2B5EF4-FFF2-40B4-BE49-F238E27FC236}">
                <a16:creationId xmlns:a16="http://schemas.microsoft.com/office/drawing/2014/main" id="{164AAAF8-8910-464F-AE2C-24ED9C6D8B4F}"/>
              </a:ext>
            </a:extLst>
          </p:cNvPr>
          <p:cNvSpPr/>
          <p:nvPr/>
        </p:nvSpPr>
        <p:spPr>
          <a:xfrm>
            <a:off x="4349315" y="2319029"/>
            <a:ext cx="6707016" cy="970529"/>
          </a:xfrm>
          <a:prstGeom prst="chevron">
            <a:avLst>
              <a:gd name="adj" fmla="val 26348"/>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 rtlCol="0" anchor="ctr"/>
          <a:lstStyle/>
          <a:p>
            <a:pPr marL="285737" marR="0" lvl="0" indent="-285737" algn="l" defTabSz="609507" rtl="0" eaLnBrk="1" fontAlgn="auto" latinLnBrk="0" hangingPunct="1">
              <a:lnSpc>
                <a:spcPct val="100000"/>
              </a:lnSpc>
              <a:spcBef>
                <a:spcPts val="267"/>
              </a:spcBef>
              <a:spcAft>
                <a:spcPts val="0"/>
              </a:spcAft>
              <a:buClrTx/>
              <a:buSzTx/>
              <a:buFont typeface="System Font"/>
              <a:buChar char="-"/>
              <a:tabLst/>
              <a:defRPr/>
            </a:pPr>
            <a:endParaRPr kumimoji="0" lang="en-US" sz="1400" b="0"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5" name="Chevron 4">
            <a:extLst>
              <a:ext uri="{FF2B5EF4-FFF2-40B4-BE49-F238E27FC236}">
                <a16:creationId xmlns:a16="http://schemas.microsoft.com/office/drawing/2014/main" id="{B722F672-A7B6-7948-A1B2-6D89322C8AA7}"/>
              </a:ext>
            </a:extLst>
          </p:cNvPr>
          <p:cNvSpPr/>
          <p:nvPr/>
        </p:nvSpPr>
        <p:spPr>
          <a:xfrm>
            <a:off x="4349315" y="1243130"/>
            <a:ext cx="6707016" cy="970529"/>
          </a:xfrm>
          <a:prstGeom prst="chevron">
            <a:avLst>
              <a:gd name="adj" fmla="val 26348"/>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216000" rtlCol="0" anchor="ctr"/>
          <a:lstStyle/>
          <a:p>
            <a:pPr marL="285737" marR="0" lvl="0" indent="-285737" algn="l" defTabSz="609507" rtl="0" eaLnBrk="1" fontAlgn="auto" latinLnBrk="0" hangingPunct="1">
              <a:lnSpc>
                <a:spcPct val="100000"/>
              </a:lnSpc>
              <a:spcBef>
                <a:spcPts val="267"/>
              </a:spcBef>
              <a:spcAft>
                <a:spcPts val="0"/>
              </a:spcAft>
              <a:buClrTx/>
              <a:buSzTx/>
              <a:buFont typeface="System Font"/>
              <a:buChar char="-"/>
              <a:tabLst/>
              <a:defRPr/>
            </a:pPr>
            <a:r>
              <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Open Source Libraries Developed by Intel</a:t>
            </a:r>
          </a:p>
          <a:p>
            <a:pPr marL="285737" marR="0" lvl="0" indent="-285737" algn="l" defTabSz="609507" rtl="0" eaLnBrk="1" fontAlgn="auto" latinLnBrk="0" hangingPunct="1">
              <a:lnSpc>
                <a:spcPct val="100000"/>
              </a:lnSpc>
              <a:spcBef>
                <a:spcPts val="267"/>
              </a:spcBef>
              <a:spcAft>
                <a:spcPts val="0"/>
              </a:spcAft>
              <a:buClrTx/>
              <a:buSzTx/>
              <a:buFont typeface="System Font"/>
              <a:buChar char="-"/>
              <a:tabLst/>
              <a:defRPr/>
            </a:pPr>
            <a:r>
              <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Used in leading applications for prof. rendering &amp; vis</a:t>
            </a:r>
          </a:p>
          <a:p>
            <a:pPr marL="285737" marR="0" lvl="0" indent="-285737" algn="l" defTabSz="609507" rtl="0" eaLnBrk="1" fontAlgn="auto" latinLnBrk="0" hangingPunct="1">
              <a:lnSpc>
                <a:spcPct val="100000"/>
              </a:lnSpc>
              <a:spcBef>
                <a:spcPts val="267"/>
              </a:spcBef>
              <a:spcAft>
                <a:spcPts val="0"/>
              </a:spcAft>
              <a:buClrTx/>
              <a:buSzTx/>
              <a:buFont typeface="System Font"/>
              <a:buChar char="-"/>
              <a:tabLst/>
              <a:defRPr/>
            </a:pPr>
            <a:r>
              <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Optimized for parallel </a:t>
            </a:r>
            <a:r>
              <a:rPr kumimoji="0" lang="en-US" sz="1600" b="0"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processing architectures</a:t>
            </a:r>
            <a:endPar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6" name="Pentagon 5">
            <a:extLst>
              <a:ext uri="{FF2B5EF4-FFF2-40B4-BE49-F238E27FC236}">
                <a16:creationId xmlns:a16="http://schemas.microsoft.com/office/drawing/2014/main" id="{659D59CC-1586-C44B-86C3-1373EECA332C}"/>
              </a:ext>
            </a:extLst>
          </p:cNvPr>
          <p:cNvSpPr/>
          <p:nvPr/>
        </p:nvSpPr>
        <p:spPr>
          <a:xfrm>
            <a:off x="2326898" y="2319029"/>
            <a:ext cx="2180361" cy="970529"/>
          </a:xfrm>
          <a:prstGeom prst="homePlate">
            <a:avLst>
              <a:gd name="adj" fmla="val 2733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503999" rIns="0" bIns="468000" numCol="1" spcCol="0" rtlCol="0" fromWordArt="0" anchor="ctr" anchorCtr="0" forceAA="0" compatLnSpc="1">
            <a:prstTxWarp prst="textNoShape">
              <a:avLst/>
            </a:prstTxWarp>
            <a:no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600" b="0" i="0" u="none" strike="noStrike" kern="1800" cap="none" spc="14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Provides</a:t>
            </a:r>
            <a:endParaRPr kumimoji="0" lang="en-US" sz="1600" b="0" i="0" u="none" strike="noStrike" kern="1800" cap="none" spc="14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7" name="Pentagon 6">
            <a:extLst>
              <a:ext uri="{FF2B5EF4-FFF2-40B4-BE49-F238E27FC236}">
                <a16:creationId xmlns:a16="http://schemas.microsoft.com/office/drawing/2014/main" id="{60548486-BB30-C346-A5AA-81CC751441C1}"/>
              </a:ext>
            </a:extLst>
          </p:cNvPr>
          <p:cNvSpPr/>
          <p:nvPr/>
        </p:nvSpPr>
        <p:spPr>
          <a:xfrm>
            <a:off x="2326900" y="1243130"/>
            <a:ext cx="2180361" cy="970529"/>
          </a:xfrm>
          <a:prstGeom prst="homePlate">
            <a:avLst>
              <a:gd name="adj" fmla="val 2733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503999" rIns="0" bIns="468000" numCol="1" spcCol="0" rtlCol="0" fromWordArt="0" anchor="ctr" anchorCtr="0" forceAA="0" compatLnSpc="1">
            <a:prstTxWarp prst="textNoShape">
              <a:avLst/>
            </a:prstTxWarp>
            <a:no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600" b="0" i="0" u="none" strike="noStrike" kern="1800" cap="none" spc="14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What is it?</a:t>
            </a:r>
          </a:p>
        </p:txBody>
      </p:sp>
      <p:sp>
        <p:nvSpPr>
          <p:cNvPr id="11" name="Rectangle 10">
            <a:extLst>
              <a:ext uri="{FF2B5EF4-FFF2-40B4-BE49-F238E27FC236}">
                <a16:creationId xmlns:a16="http://schemas.microsoft.com/office/drawing/2014/main" id="{8B768B44-927C-434E-945C-CC2ADCD39180}"/>
              </a:ext>
            </a:extLst>
          </p:cNvPr>
          <p:cNvSpPr/>
          <p:nvPr/>
        </p:nvSpPr>
        <p:spPr>
          <a:xfrm>
            <a:off x="4709973" y="2327334"/>
            <a:ext cx="6406107" cy="970529"/>
          </a:xfrm>
          <a:prstGeom prst="rect">
            <a:avLst/>
          </a:prstGeom>
        </p:spPr>
        <p:txBody>
          <a:bodyPr wrap="square" anchor="ctr" anchorCtr="0">
            <a:noAutofit/>
          </a:bodyPr>
          <a:lstStyle/>
          <a:p>
            <a:pPr marL="285737" marR="0" lvl="0" indent="-285737" algn="l" defTabSz="609507" rtl="0" eaLnBrk="1" fontAlgn="auto" latinLnBrk="0" hangingPunct="1">
              <a:lnSpc>
                <a:spcPct val="100000"/>
              </a:lnSpc>
              <a:spcBef>
                <a:spcPts val="267"/>
              </a:spcBef>
              <a:spcAft>
                <a:spcPts val="0"/>
              </a:spcAft>
              <a:buClrTx/>
              <a:buSzTx/>
              <a:buFont typeface="System Font"/>
              <a:buChar char="-"/>
              <a:tabLst/>
              <a:defRPr/>
            </a:pPr>
            <a:r>
              <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Access to all system memory space for largest data sets</a:t>
            </a:r>
          </a:p>
          <a:p>
            <a:pPr marL="285737" marR="0" lvl="0" indent="-285737" algn="l" defTabSz="609507" rtl="0" eaLnBrk="1" fontAlgn="auto" latinLnBrk="0" hangingPunct="1">
              <a:lnSpc>
                <a:spcPct val="100000"/>
              </a:lnSpc>
              <a:spcBef>
                <a:spcPts val="267"/>
              </a:spcBef>
              <a:spcAft>
                <a:spcPts val="0"/>
              </a:spcAft>
              <a:buClrTx/>
              <a:buSzTx/>
              <a:buFont typeface="System Font"/>
              <a:buChar char="-"/>
              <a:tabLst/>
              <a:defRPr/>
            </a:pPr>
            <a:r>
              <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Improved visual fidelity via ray tracing with global illumination</a:t>
            </a:r>
          </a:p>
          <a:p>
            <a:pPr marL="285737" marR="0" lvl="0" indent="-285737" algn="l" defTabSz="609507" rtl="0" eaLnBrk="1" fontAlgn="auto" latinLnBrk="0" hangingPunct="1">
              <a:lnSpc>
                <a:spcPct val="100000"/>
              </a:lnSpc>
              <a:spcBef>
                <a:spcPts val="267"/>
              </a:spcBef>
              <a:spcAft>
                <a:spcPts val="0"/>
              </a:spcAft>
              <a:buClrTx/>
              <a:buSzTx/>
              <a:buFont typeface="System Font"/>
              <a:buChar char="-"/>
              <a:tabLst/>
              <a:defRPr/>
            </a:pPr>
            <a:r>
              <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Cost efficient, interactive performance for any size data</a:t>
            </a:r>
          </a:p>
        </p:txBody>
      </p:sp>
      <p:sp>
        <p:nvSpPr>
          <p:cNvPr id="13" name="Content Placeholder 2">
            <a:extLst>
              <a:ext uri="{FF2B5EF4-FFF2-40B4-BE49-F238E27FC236}">
                <a16:creationId xmlns:a16="http://schemas.microsoft.com/office/drawing/2014/main" id="{2EECF69D-375B-C04E-B902-53BE3CC9466B}"/>
              </a:ext>
            </a:extLst>
          </p:cNvPr>
          <p:cNvSpPr txBox="1">
            <a:spLocks/>
          </p:cNvSpPr>
          <p:nvPr/>
        </p:nvSpPr>
        <p:spPr>
          <a:xfrm>
            <a:off x="2322755" y="5645371"/>
            <a:ext cx="9416431" cy="323407"/>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8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8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ts val="1200"/>
              </a:spcBef>
              <a:spcAft>
                <a:spcPts val="0"/>
              </a:spcAft>
              <a:buClrTx/>
              <a:buSzTx/>
              <a:buFont typeface="Wingdings" charset="2"/>
              <a:buNone/>
              <a:tabLst/>
              <a:defRPr/>
            </a:pPr>
            <a:r>
              <a:rPr kumimoji="0" lang="en-US" sz="14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Using parallel processing optimized libraries to enable high-performance, high-fidelity applications on Intel® platforms</a:t>
            </a:r>
          </a:p>
        </p:txBody>
      </p:sp>
      <p:sp>
        <p:nvSpPr>
          <p:cNvPr id="17" name="Rounded Rectangle 16">
            <a:extLst>
              <a:ext uri="{FF2B5EF4-FFF2-40B4-BE49-F238E27FC236}">
                <a16:creationId xmlns:a16="http://schemas.microsoft.com/office/drawing/2014/main" id="{0FD782E1-57FE-534C-8ED6-247824331D80}"/>
              </a:ext>
            </a:extLst>
          </p:cNvPr>
          <p:cNvSpPr/>
          <p:nvPr/>
        </p:nvSpPr>
        <p:spPr>
          <a:xfrm>
            <a:off x="2322753" y="4256615"/>
            <a:ext cx="4175419" cy="284400"/>
          </a:xfrm>
          <a:prstGeom prst="roundRect">
            <a:avLst>
              <a:gd name="adj" fmla="val 50000"/>
            </a:avLst>
          </a:prstGeom>
          <a:solidFill>
            <a:srgbClr val="5B567A"/>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Renderer</a:t>
            </a:r>
          </a:p>
        </p:txBody>
      </p:sp>
      <p:sp>
        <p:nvSpPr>
          <p:cNvPr id="18" name="Rounded Rectangle 17">
            <a:extLst>
              <a:ext uri="{FF2B5EF4-FFF2-40B4-BE49-F238E27FC236}">
                <a16:creationId xmlns:a16="http://schemas.microsoft.com/office/drawing/2014/main" id="{7F4F51B5-4450-4146-B897-9F3FBBA8ABAD}"/>
              </a:ext>
            </a:extLst>
          </p:cNvPr>
          <p:cNvSpPr/>
          <p:nvPr/>
        </p:nvSpPr>
        <p:spPr>
          <a:xfrm>
            <a:off x="2322755" y="4572447"/>
            <a:ext cx="2032431" cy="284400"/>
          </a:xfrm>
          <a:prstGeom prst="roundRect">
            <a:avLst>
              <a:gd name="adj" fmla="val 50000"/>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 Embree Kernel Library</a:t>
            </a:r>
            <a:endPar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19" name="Rounded Rectangle 18">
            <a:extLst>
              <a:ext uri="{FF2B5EF4-FFF2-40B4-BE49-F238E27FC236}">
                <a16:creationId xmlns:a16="http://schemas.microsoft.com/office/drawing/2014/main" id="{4FC09333-8A27-4F41-AEF0-A92FE02D7631}"/>
              </a:ext>
            </a:extLst>
          </p:cNvPr>
          <p:cNvSpPr/>
          <p:nvPr/>
        </p:nvSpPr>
        <p:spPr>
          <a:xfrm>
            <a:off x="2314473" y="5192411"/>
            <a:ext cx="4183699" cy="323405"/>
          </a:xfrm>
          <a:prstGeom prst="roundRect">
            <a:avLst>
              <a:gd name="adj" fmla="val 50000"/>
            </a:avLst>
          </a:prstGeom>
          <a:solidFill>
            <a:schemeClr val="accent1">
              <a:lumMod val="5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 Xeon® processor + Intel® </a:t>
            </a:r>
            <a:r>
              <a:rPr kumimoji="0" lang="en-US" sz="1051" b="0" i="0" u="none" strike="noStrike" kern="120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Xe</a:t>
            </a:r>
            <a:r>
              <a:rPr kumimoji="0" lang="en-US" sz="1051"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architecture-based GPU</a:t>
            </a:r>
          </a:p>
        </p:txBody>
      </p:sp>
      <p:sp>
        <p:nvSpPr>
          <p:cNvPr id="20" name="Rounded Rectangle 19">
            <a:extLst>
              <a:ext uri="{FF2B5EF4-FFF2-40B4-BE49-F238E27FC236}">
                <a16:creationId xmlns:a16="http://schemas.microsoft.com/office/drawing/2014/main" id="{88C6C763-39EB-6B45-B0B0-CBF09634F03E}"/>
              </a:ext>
            </a:extLst>
          </p:cNvPr>
          <p:cNvSpPr/>
          <p:nvPr/>
        </p:nvSpPr>
        <p:spPr>
          <a:xfrm>
            <a:off x="2322753" y="3943512"/>
            <a:ext cx="4167139" cy="284400"/>
          </a:xfrm>
          <a:prstGeom prst="roundRect">
            <a:avLst>
              <a:gd name="adj" fmla="val 50000"/>
            </a:avLst>
          </a:prstGeom>
          <a:solidFill>
            <a:schemeClr val="bg1"/>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24651"/>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Application</a:t>
            </a:r>
            <a:endParaRPr kumimoji="0" lang="en-US" sz="1400" b="1" i="0" u="none" strike="noStrike" kern="1200" cap="none" spc="0" normalizeH="0" baseline="0" noProof="0" dirty="0">
              <a:ln>
                <a:noFill/>
              </a:ln>
              <a:solidFill>
                <a:srgbClr val="424651"/>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21" name="TextBox 20">
            <a:extLst>
              <a:ext uri="{FF2B5EF4-FFF2-40B4-BE49-F238E27FC236}">
                <a16:creationId xmlns:a16="http://schemas.microsoft.com/office/drawing/2014/main" id="{F7A29FB5-EB64-B74D-91AB-4C93889AE776}"/>
              </a:ext>
            </a:extLst>
          </p:cNvPr>
          <p:cNvSpPr txBox="1"/>
          <p:nvPr/>
        </p:nvSpPr>
        <p:spPr>
          <a:xfrm>
            <a:off x="2314473" y="3576989"/>
            <a:ext cx="4167139" cy="3385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Professional Rendering Stack</a:t>
            </a:r>
          </a:p>
        </p:txBody>
      </p:sp>
      <p:sp>
        <p:nvSpPr>
          <p:cNvPr id="22" name="Rounded Rectangle 21">
            <a:extLst>
              <a:ext uri="{FF2B5EF4-FFF2-40B4-BE49-F238E27FC236}">
                <a16:creationId xmlns:a16="http://schemas.microsoft.com/office/drawing/2014/main" id="{09073107-FBA4-624C-9FAE-5594A92D5D7B}"/>
              </a:ext>
            </a:extLst>
          </p:cNvPr>
          <p:cNvSpPr/>
          <p:nvPr/>
        </p:nvSpPr>
        <p:spPr>
          <a:xfrm>
            <a:off x="4402188" y="4601185"/>
            <a:ext cx="2091849" cy="255663"/>
          </a:xfrm>
          <a:prstGeom prst="roundRect">
            <a:avLst>
              <a:gd name="adj" fmla="val 50000"/>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 Open Volume Kernel Library</a:t>
            </a:r>
            <a:endPar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23" name="Rounded Rectangle 22">
            <a:extLst>
              <a:ext uri="{FF2B5EF4-FFF2-40B4-BE49-F238E27FC236}">
                <a16:creationId xmlns:a16="http://schemas.microsoft.com/office/drawing/2014/main" id="{F28994F0-9FF6-E74E-A1AF-849083B439DC}"/>
              </a:ext>
            </a:extLst>
          </p:cNvPr>
          <p:cNvSpPr/>
          <p:nvPr/>
        </p:nvSpPr>
        <p:spPr>
          <a:xfrm>
            <a:off x="2318613" y="4886215"/>
            <a:ext cx="4175419" cy="284400"/>
          </a:xfrm>
          <a:prstGeom prst="roundRect">
            <a:avLst>
              <a:gd name="adj" fmla="val 50000"/>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 Open Image Denoise</a:t>
            </a:r>
            <a:endPar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grpSp>
        <p:nvGrpSpPr>
          <p:cNvPr id="32" name="Group 31">
            <a:extLst>
              <a:ext uri="{FF2B5EF4-FFF2-40B4-BE49-F238E27FC236}">
                <a16:creationId xmlns:a16="http://schemas.microsoft.com/office/drawing/2014/main" id="{36E4C86E-6017-2C41-8318-8FC9D1328D57}"/>
              </a:ext>
            </a:extLst>
          </p:cNvPr>
          <p:cNvGrpSpPr/>
          <p:nvPr/>
        </p:nvGrpSpPr>
        <p:grpSpPr>
          <a:xfrm rot="5400000">
            <a:off x="8789435" y="2051157"/>
            <a:ext cx="318228" cy="3708455"/>
            <a:chOff x="1370266" y="1700784"/>
            <a:chExt cx="339662" cy="3877056"/>
          </a:xfrm>
        </p:grpSpPr>
        <p:cxnSp>
          <p:nvCxnSpPr>
            <p:cNvPr id="33" name="Straight Connector 32">
              <a:extLst>
                <a:ext uri="{FF2B5EF4-FFF2-40B4-BE49-F238E27FC236}">
                  <a16:creationId xmlns:a16="http://schemas.microsoft.com/office/drawing/2014/main" id="{F22AEB0F-AF1A-D149-8BA0-BA406265884C}"/>
                </a:ext>
              </a:extLst>
            </p:cNvPr>
            <p:cNvCxnSpPr>
              <a:cxnSpLocks/>
            </p:cNvCxnSpPr>
            <p:nvPr/>
          </p:nvCxnSpPr>
          <p:spPr>
            <a:xfrm rot="16200000" flipH="1">
              <a:off x="1069927" y="5277500"/>
              <a:ext cx="600679" cy="0"/>
            </a:xfrm>
            <a:prstGeom prst="line">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0339DC-7A03-1A4D-A513-4A15212A2B0A}"/>
                </a:ext>
              </a:extLst>
            </p:cNvPr>
            <p:cNvCxnSpPr/>
            <p:nvPr/>
          </p:nvCxnSpPr>
          <p:spPr>
            <a:xfrm flipH="1">
              <a:off x="1370266" y="1700784"/>
              <a:ext cx="339662" cy="0"/>
            </a:xfrm>
            <a:prstGeom prst="line">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B7A9F00-33D4-AA46-BD84-56F081ED53A6}"/>
                </a:ext>
              </a:extLst>
            </p:cNvPr>
            <p:cNvCxnSpPr/>
            <p:nvPr/>
          </p:nvCxnSpPr>
          <p:spPr>
            <a:xfrm flipH="1">
              <a:off x="1370266" y="5577840"/>
              <a:ext cx="339662" cy="0"/>
            </a:xfrm>
            <a:prstGeom prst="line">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C200AE8A-F6EB-9341-B516-A1AE478271C6}"/>
              </a:ext>
            </a:extLst>
          </p:cNvPr>
          <p:cNvCxnSpPr>
            <a:cxnSpLocks/>
          </p:cNvCxnSpPr>
          <p:nvPr/>
        </p:nvCxnSpPr>
        <p:spPr>
          <a:xfrm flipH="1">
            <a:off x="10228224" y="3746267"/>
            <a:ext cx="574557" cy="0"/>
          </a:xfrm>
          <a:prstGeom prst="line">
            <a:avLst/>
          </a:prstGeom>
          <a:ln w="63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8" name="Rounded Rectangle 37">
            <a:extLst>
              <a:ext uri="{FF2B5EF4-FFF2-40B4-BE49-F238E27FC236}">
                <a16:creationId xmlns:a16="http://schemas.microsoft.com/office/drawing/2014/main" id="{BB8FE3FE-9D7D-D548-8037-693D6B5865BD}"/>
              </a:ext>
            </a:extLst>
          </p:cNvPr>
          <p:cNvSpPr/>
          <p:nvPr/>
        </p:nvSpPr>
        <p:spPr>
          <a:xfrm>
            <a:off x="8943726" y="4275193"/>
            <a:ext cx="2306481" cy="498715"/>
          </a:xfrm>
          <a:prstGeom prst="roundRect">
            <a:avLst>
              <a:gd name="adj" fmla="val 50000"/>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 </a:t>
            </a:r>
            <a:r>
              <a:rPr kumimoji="0" lang="en-US" sz="1051" b="0" i="0" u="none" strike="noStrike" kern="120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OSPRay</a:t>
            </a:r>
            <a:r>
              <a:rPr kumimoji="0" lang="en-US" sz="1051"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Renderer</a:t>
            </a:r>
            <a:endPar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39" name="Rounded Rectangle 38">
            <a:extLst>
              <a:ext uri="{FF2B5EF4-FFF2-40B4-BE49-F238E27FC236}">
                <a16:creationId xmlns:a16="http://schemas.microsoft.com/office/drawing/2014/main" id="{8C2E73CF-0A26-8749-88F3-AB51458190DE}"/>
              </a:ext>
            </a:extLst>
          </p:cNvPr>
          <p:cNvSpPr/>
          <p:nvPr/>
        </p:nvSpPr>
        <p:spPr>
          <a:xfrm>
            <a:off x="6872635" y="5192411"/>
            <a:ext cx="4377568" cy="323405"/>
          </a:xfrm>
          <a:prstGeom prst="roundRect">
            <a:avLst>
              <a:gd name="adj" fmla="val 50000"/>
            </a:avLst>
          </a:prstGeom>
          <a:solidFill>
            <a:schemeClr val="accent1">
              <a:lumMod val="5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 Xeon® processor + Intel® </a:t>
            </a:r>
            <a:r>
              <a:rPr kumimoji="0" lang="en-US" sz="1051" b="0" i="0" u="none" strike="noStrike" kern="120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Xe</a:t>
            </a:r>
            <a:r>
              <a:rPr kumimoji="0" lang="en-US" sz="1051"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architecture-based GPU</a:t>
            </a:r>
          </a:p>
        </p:txBody>
      </p:sp>
      <p:sp>
        <p:nvSpPr>
          <p:cNvPr id="41" name="TextBox 40">
            <a:extLst>
              <a:ext uri="{FF2B5EF4-FFF2-40B4-BE49-F238E27FC236}">
                <a16:creationId xmlns:a16="http://schemas.microsoft.com/office/drawing/2014/main" id="{B8794C7E-B26B-CA4D-99CE-A03DA1CAE3A2}"/>
              </a:ext>
            </a:extLst>
          </p:cNvPr>
          <p:cNvSpPr txBox="1"/>
          <p:nvPr/>
        </p:nvSpPr>
        <p:spPr>
          <a:xfrm>
            <a:off x="6872633" y="3576989"/>
            <a:ext cx="4167139" cy="3385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Scientific  Rendering Stack</a:t>
            </a:r>
          </a:p>
        </p:txBody>
      </p:sp>
      <p:sp>
        <p:nvSpPr>
          <p:cNvPr id="42" name="Rounded Rectangle 41">
            <a:extLst>
              <a:ext uri="{FF2B5EF4-FFF2-40B4-BE49-F238E27FC236}">
                <a16:creationId xmlns:a16="http://schemas.microsoft.com/office/drawing/2014/main" id="{75237617-80A3-DE46-9299-B2C54324AE84}"/>
              </a:ext>
            </a:extLst>
          </p:cNvPr>
          <p:cNvSpPr/>
          <p:nvPr/>
        </p:nvSpPr>
        <p:spPr>
          <a:xfrm>
            <a:off x="8956203" y="4813213"/>
            <a:ext cx="2294000" cy="342473"/>
          </a:xfrm>
          <a:prstGeom prst="roundRect">
            <a:avLst>
              <a:gd name="adj" fmla="val 50000"/>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OSPRay+Embree+OpenVKL+OID</a:t>
            </a:r>
            <a:endParaRPr kumimoji="0" lang="en-US" sz="16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44" name="Rounded Rectangle 43">
            <a:extLst>
              <a:ext uri="{FF2B5EF4-FFF2-40B4-BE49-F238E27FC236}">
                <a16:creationId xmlns:a16="http://schemas.microsoft.com/office/drawing/2014/main" id="{BA8DC027-3321-904C-B061-BA63B257BC45}"/>
              </a:ext>
            </a:extLst>
          </p:cNvPr>
          <p:cNvSpPr/>
          <p:nvPr/>
        </p:nvSpPr>
        <p:spPr>
          <a:xfrm>
            <a:off x="6876779" y="4557474"/>
            <a:ext cx="2032431" cy="233063"/>
          </a:xfrm>
          <a:prstGeom prst="roundRect">
            <a:avLst>
              <a:gd name="adj" fmla="val 50000"/>
            </a:avLst>
          </a:prstGeom>
          <a:solidFill>
            <a:srgbClr val="5B567A"/>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OpenGL* (Mesa)</a:t>
            </a:r>
          </a:p>
        </p:txBody>
      </p:sp>
      <p:sp>
        <p:nvSpPr>
          <p:cNvPr id="45" name="Rounded Rectangle 44">
            <a:extLst>
              <a:ext uri="{FF2B5EF4-FFF2-40B4-BE49-F238E27FC236}">
                <a16:creationId xmlns:a16="http://schemas.microsoft.com/office/drawing/2014/main" id="{A9522031-C9ED-2146-985A-1A8B917D0AD5}"/>
              </a:ext>
            </a:extLst>
          </p:cNvPr>
          <p:cNvSpPr/>
          <p:nvPr/>
        </p:nvSpPr>
        <p:spPr>
          <a:xfrm>
            <a:off x="6872635" y="4832280"/>
            <a:ext cx="2032431" cy="323405"/>
          </a:xfrm>
          <a:prstGeom prst="roundRect">
            <a:avLst>
              <a:gd name="adj" fmla="val 50000"/>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OpenSWR</a:t>
            </a:r>
            <a:endParaRPr kumimoji="0" lang="en-US" sz="10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46" name="Rounded Rectangle 45">
            <a:extLst>
              <a:ext uri="{FF2B5EF4-FFF2-40B4-BE49-F238E27FC236}">
                <a16:creationId xmlns:a16="http://schemas.microsoft.com/office/drawing/2014/main" id="{9CD830AD-4AB5-EF42-89E3-B54238106954}"/>
              </a:ext>
            </a:extLst>
          </p:cNvPr>
          <p:cNvSpPr/>
          <p:nvPr/>
        </p:nvSpPr>
        <p:spPr>
          <a:xfrm>
            <a:off x="6872635" y="4277619"/>
            <a:ext cx="2032431" cy="233063"/>
          </a:xfrm>
          <a:prstGeom prst="roundRect">
            <a:avLst>
              <a:gd name="adj" fmla="val 50000"/>
            </a:avLst>
          </a:prstGeom>
          <a:solidFill>
            <a:srgbClr val="5B567A"/>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OpenGL* Renderer</a:t>
            </a:r>
          </a:p>
        </p:txBody>
      </p:sp>
      <p:sp>
        <p:nvSpPr>
          <p:cNvPr id="47" name="Rounded Rectangle 46">
            <a:extLst>
              <a:ext uri="{FF2B5EF4-FFF2-40B4-BE49-F238E27FC236}">
                <a16:creationId xmlns:a16="http://schemas.microsoft.com/office/drawing/2014/main" id="{DCD649FF-5F97-0544-8FC1-5AA17539BB80}"/>
              </a:ext>
            </a:extLst>
          </p:cNvPr>
          <p:cNvSpPr/>
          <p:nvPr/>
        </p:nvSpPr>
        <p:spPr>
          <a:xfrm>
            <a:off x="6872636" y="3936561"/>
            <a:ext cx="4377565" cy="284400"/>
          </a:xfrm>
          <a:prstGeom prst="roundRect">
            <a:avLst>
              <a:gd name="adj" fmla="val 50000"/>
            </a:avLst>
          </a:prstGeom>
          <a:solidFill>
            <a:schemeClr val="bg1"/>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24651"/>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Application</a:t>
            </a:r>
            <a:endParaRPr kumimoji="0" lang="en-US" sz="1400" b="1" i="0" u="none" strike="noStrike" kern="1200" cap="none" spc="0" normalizeH="0" baseline="0" noProof="0" dirty="0">
              <a:ln>
                <a:noFill/>
              </a:ln>
              <a:solidFill>
                <a:srgbClr val="424651"/>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grpSp>
        <p:nvGrpSpPr>
          <p:cNvPr id="49" name="Group 48">
            <a:extLst>
              <a:ext uri="{FF2B5EF4-FFF2-40B4-BE49-F238E27FC236}">
                <a16:creationId xmlns:a16="http://schemas.microsoft.com/office/drawing/2014/main" id="{122805AF-BB83-7043-8AA9-C360CC05DF33}"/>
              </a:ext>
            </a:extLst>
          </p:cNvPr>
          <p:cNvGrpSpPr/>
          <p:nvPr/>
        </p:nvGrpSpPr>
        <p:grpSpPr>
          <a:xfrm>
            <a:off x="1947029" y="1005793"/>
            <a:ext cx="173011" cy="5051499"/>
            <a:chOff x="1370266" y="1700784"/>
            <a:chExt cx="339662" cy="3877056"/>
          </a:xfrm>
        </p:grpSpPr>
        <p:cxnSp>
          <p:nvCxnSpPr>
            <p:cNvPr id="50" name="Straight Connector 49">
              <a:extLst>
                <a:ext uri="{FF2B5EF4-FFF2-40B4-BE49-F238E27FC236}">
                  <a16:creationId xmlns:a16="http://schemas.microsoft.com/office/drawing/2014/main" id="{28BA2100-E8C4-D24F-854E-628BD30221B3}"/>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E50215C-534F-4940-92AE-82832220FE6A}"/>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67D10B2-6371-894D-967B-2EFF6BCB8CBA}"/>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55" name="Slide Number Placeholder 3">
            <a:extLst>
              <a:ext uri="{FF2B5EF4-FFF2-40B4-BE49-F238E27FC236}">
                <a16:creationId xmlns:a16="http://schemas.microsoft.com/office/drawing/2014/main" id="{E9ABFA41-0CC7-AD49-BCB9-5CDDB49BB74D}"/>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cxnSp>
        <p:nvCxnSpPr>
          <p:cNvPr id="56" name="Straight Connector 55">
            <a:extLst>
              <a:ext uri="{FF2B5EF4-FFF2-40B4-BE49-F238E27FC236}">
                <a16:creationId xmlns:a16="http://schemas.microsoft.com/office/drawing/2014/main" id="{D98DB723-1E07-3144-BA55-547AE6FAEEFA}"/>
              </a:ext>
            </a:extLst>
          </p:cNvPr>
          <p:cNvCxnSpPr>
            <a:cxnSpLocks/>
          </p:cNvCxnSpPr>
          <p:nvPr/>
        </p:nvCxnSpPr>
        <p:spPr>
          <a:xfrm>
            <a:off x="2" y="3792719"/>
            <a:ext cx="1940388"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2C39DEE1-8BB1-4790-B3B3-07659AA574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35" y="2952203"/>
            <a:ext cx="1683527" cy="1549348"/>
          </a:xfrm>
          <a:prstGeom prst="rect">
            <a:avLst/>
          </a:prstGeom>
        </p:spPr>
      </p:pic>
      <p:sp>
        <p:nvSpPr>
          <p:cNvPr id="43" name="With Progressive Refinement,  default view @4k, zoomed in portion of image shown.  2x Intel* Xeon* E5-2699 v3 @ 2.3Ghz, Geforce* GTX Titan X">
            <a:extLst>
              <a:ext uri="{FF2B5EF4-FFF2-40B4-BE49-F238E27FC236}">
                <a16:creationId xmlns:a16="http://schemas.microsoft.com/office/drawing/2014/main" id="{04F27479-06A2-45A0-8118-BB292D4A946D}"/>
              </a:ext>
            </a:extLst>
          </p:cNvPr>
          <p:cNvSpPr txBox="1"/>
          <p:nvPr/>
        </p:nvSpPr>
        <p:spPr>
          <a:xfrm>
            <a:off x="695436" y="6368045"/>
            <a:ext cx="3873971"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3200">
                <a:solidFill>
                  <a:srgbClr val="535353"/>
                </a:solidFill>
              </a:defRPr>
            </a:lvl1pPr>
          </a:lstStyle>
          <a:p>
            <a:pPr marL="0" marR="0" lvl="0" indent="0" algn="l" defTabSz="457178" rtl="0" eaLnBrk="1" fontAlgn="auto" latinLnBrk="0" hangingPunct="0">
              <a:lnSpc>
                <a:spcPct val="100000"/>
              </a:lnSpc>
              <a:spcBef>
                <a:spcPts val="0"/>
              </a:spcBef>
              <a:spcAft>
                <a:spcPts val="0"/>
              </a:spcAft>
              <a:buClrTx/>
              <a:buSzTx/>
              <a:buFontTx/>
              <a:buNone/>
              <a:tabLst/>
              <a:defRPr/>
            </a:pPr>
            <a:r>
              <a:rPr kumimoji="0" lang="en-GB" sz="800" b="0" i="0" u="none" strike="noStrike" kern="18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*Other names and brands may be claimed as the property of others</a:t>
            </a:r>
          </a:p>
        </p:txBody>
      </p:sp>
    </p:spTree>
    <p:extLst>
      <p:ext uri="{BB962C8B-B14F-4D97-AF65-F5344CB8AC3E}">
        <p14:creationId xmlns:p14="http://schemas.microsoft.com/office/powerpoint/2010/main" val="259073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175A66-391E-1049-8A57-A24A05BAA9EC}"/>
              </a:ext>
            </a:extLst>
          </p:cNvPr>
          <p:cNvSpPr>
            <a:spLocks noGrp="1"/>
          </p:cNvSpPr>
          <p:nvPr>
            <p:ph type="title"/>
          </p:nvPr>
        </p:nvSpPr>
        <p:spPr>
          <a:xfrm>
            <a:off x="535551" y="5162704"/>
            <a:ext cx="10515600" cy="597251"/>
          </a:xfrm>
        </p:spPr>
        <p:txBody>
          <a:bodyPr/>
          <a:lstStyle/>
          <a:p>
            <a:r>
              <a:rPr lang="en-US" dirty="0"/>
              <a:t>Intel® </a:t>
            </a:r>
            <a:r>
              <a:rPr lang="en-US" dirty="0" err="1"/>
              <a:t>oneAPI</a:t>
            </a:r>
            <a:r>
              <a:rPr lang="en-US" dirty="0"/>
              <a:t> Rendering Toolkit Overview</a:t>
            </a:r>
          </a:p>
        </p:txBody>
      </p:sp>
      <p:sp>
        <p:nvSpPr>
          <p:cNvPr id="2" name="Slide Number Placeholder 1">
            <a:extLst>
              <a:ext uri="{FF2B5EF4-FFF2-40B4-BE49-F238E27FC236}">
                <a16:creationId xmlns:a16="http://schemas.microsoft.com/office/drawing/2014/main" id="{1491AA3F-7161-424F-A070-4C22BCFD744E}"/>
              </a:ext>
            </a:extLst>
          </p:cNvPr>
          <p:cNvSpPr>
            <a:spLocks noGrp="1"/>
          </p:cNvSpPr>
          <p:nvPr>
            <p:ph type="sldNum" sz="quarter" idx="4294967295"/>
          </p:nvPr>
        </p:nvSpPr>
        <p:spPr/>
        <p:txBody>
          <a:bodyPr/>
          <a:lstStyle/>
          <a:p>
            <a:pPr marL="0" marR="0" lvl="0" indent="0" algn="l" defTabSz="9143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63E6CE2A-4E73-B74B-A5BF-D68AC829D5B2}"/>
              </a:ext>
            </a:extLst>
          </p:cNvPr>
          <p:cNvSpPr txBox="1">
            <a:spLocks/>
          </p:cNvSpPr>
          <p:nvPr/>
        </p:nvSpPr>
        <p:spPr>
          <a:xfrm>
            <a:off x="560789" y="5687883"/>
            <a:ext cx="10490363" cy="1158240"/>
          </a:xfrm>
          <a:prstGeom prst="rect">
            <a:avLst/>
          </a:prstGeom>
        </p:spPr>
        <p:txBody>
          <a:bodyPr vert="horz" lIns="0" tIns="0" rIns="0" bIns="0" rtlCol="0">
            <a:noAutofit/>
          </a:bodyPr>
          <a:lst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400"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133"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Intel Clear" panose="020B0604020203020204" pitchFamily="34" charset="0"/>
              </a:rPr>
              <a:t>Open source and IA optimized software for high fidelity rendering</a:t>
            </a:r>
          </a:p>
          <a:p>
            <a:pPr marL="0" marR="0" lvl="0" indent="0" algn="l" defTabSz="609585"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Intel Clear" panose="020B0604020203020204" pitchFamily="34" charset="0"/>
                <a:hlinkClick r:id="rId2">
                  <a:extLst>
                    <a:ext uri="{A12FA001-AC4F-418D-AE19-62706E023703}">
                      <ahyp:hlinkClr xmlns:ahyp="http://schemas.microsoft.com/office/drawing/2018/hyperlinkcolor" val="tx"/>
                    </a:ext>
                  </a:extLst>
                </a:hlinkClick>
              </a:rPr>
              <a:t>http://software.intel.com/intelrf</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Intel Clear" panose="020B0604020203020204" pitchFamily="34" charset="0"/>
              </a:rPr>
              <a:t> </a:t>
            </a:r>
          </a:p>
        </p:txBody>
      </p:sp>
      <p:pic>
        <p:nvPicPr>
          <p:cNvPr id="4" name="Picture 3">
            <a:extLst>
              <a:ext uri="{FF2B5EF4-FFF2-40B4-BE49-F238E27FC236}">
                <a16:creationId xmlns:a16="http://schemas.microsoft.com/office/drawing/2014/main" id="{5CDA9389-E243-384D-994C-B3E855B192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3843" y="476364"/>
            <a:ext cx="3084253" cy="3884450"/>
          </a:xfrm>
          <a:prstGeom prst="rect">
            <a:avLst/>
          </a:prstGeom>
        </p:spPr>
      </p:pic>
    </p:spTree>
    <p:extLst>
      <p:ext uri="{BB962C8B-B14F-4D97-AF65-F5344CB8AC3E}">
        <p14:creationId xmlns:p14="http://schemas.microsoft.com/office/powerpoint/2010/main" val="346947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175A66-391E-1049-8A57-A24A05BAA9EC}"/>
              </a:ext>
            </a:extLst>
          </p:cNvPr>
          <p:cNvSpPr>
            <a:spLocks noGrp="1"/>
          </p:cNvSpPr>
          <p:nvPr>
            <p:ph type="title"/>
          </p:nvPr>
        </p:nvSpPr>
        <p:spPr/>
        <p:txBody>
          <a:bodyPr/>
          <a:lstStyle/>
          <a:p>
            <a:r>
              <a:rPr lang="en-US" dirty="0"/>
              <a:t>Intel </a:t>
            </a:r>
            <a:r>
              <a:rPr lang="en-US" dirty="0" err="1"/>
              <a:t>oneAPI</a:t>
            </a:r>
            <a:r>
              <a:rPr lang="en-US" dirty="0"/>
              <a:t> Rendering Toolkit: </a:t>
            </a:r>
            <a:r>
              <a:rPr lang="en-US" dirty="0" err="1"/>
              <a:t>OpenSWR</a:t>
            </a:r>
            <a:endParaRPr lang="en-US" dirty="0"/>
          </a:p>
        </p:txBody>
      </p:sp>
      <p:sp>
        <p:nvSpPr>
          <p:cNvPr id="2" name="Slide Number Placeholder 1">
            <a:extLst>
              <a:ext uri="{FF2B5EF4-FFF2-40B4-BE49-F238E27FC236}">
                <a16:creationId xmlns:a16="http://schemas.microsoft.com/office/drawing/2014/main" id="{1491AA3F-7161-424F-A070-4C22BCFD744E}"/>
              </a:ext>
            </a:extLst>
          </p:cNvPr>
          <p:cNvSpPr>
            <a:spLocks noGrp="1"/>
          </p:cNvSpPr>
          <p:nvPr>
            <p:ph type="sldNum" sz="quarter" idx="4294967295"/>
          </p:nvPr>
        </p:nvSpPr>
        <p:spPr/>
        <p:txBody>
          <a:bodyPr/>
          <a:lstStyle/>
          <a:p>
            <a:pPr marL="0" marR="0" lvl="0" indent="0" algn="l" defTabSz="9143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l Clear"/>
              <a:ea typeface="+mn-ea"/>
              <a:cs typeface="+mn-cs"/>
            </a:endParaRPr>
          </a:p>
        </p:txBody>
      </p:sp>
      <p:grpSp>
        <p:nvGrpSpPr>
          <p:cNvPr id="19" name="Group 18">
            <a:extLst>
              <a:ext uri="{FF2B5EF4-FFF2-40B4-BE49-F238E27FC236}">
                <a16:creationId xmlns:a16="http://schemas.microsoft.com/office/drawing/2014/main" id="{2399106F-9053-7D42-868A-745126EF8658}"/>
              </a:ext>
            </a:extLst>
          </p:cNvPr>
          <p:cNvGrpSpPr/>
          <p:nvPr/>
        </p:nvGrpSpPr>
        <p:grpSpPr>
          <a:xfrm>
            <a:off x="6881960" y="2243250"/>
            <a:ext cx="4850968" cy="3067695"/>
            <a:chOff x="5596085" y="2474273"/>
            <a:chExt cx="4850968" cy="3067694"/>
          </a:xfrm>
        </p:grpSpPr>
        <p:sp>
          <p:nvSpPr>
            <p:cNvPr id="20" name="Rectangle 19">
              <a:extLst>
                <a:ext uri="{FF2B5EF4-FFF2-40B4-BE49-F238E27FC236}">
                  <a16:creationId xmlns:a16="http://schemas.microsoft.com/office/drawing/2014/main" id="{62881A2E-C2D6-9D4E-AAD2-A42D69C36D3A}"/>
                </a:ext>
              </a:extLst>
            </p:cNvPr>
            <p:cNvSpPr/>
            <p:nvPr/>
          </p:nvSpPr>
          <p:spPr>
            <a:xfrm>
              <a:off x="5596096" y="2991785"/>
              <a:ext cx="4848524" cy="510036"/>
            </a:xfrm>
            <a:prstGeom prst="rect">
              <a:avLst/>
            </a:prstGeom>
            <a:solidFill>
              <a:schemeClr val="tx2">
                <a:lumMod val="40000"/>
                <a:lumOff val="6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Application</a:t>
              </a:r>
            </a:p>
          </p:txBody>
        </p:sp>
        <p:sp>
          <p:nvSpPr>
            <p:cNvPr id="22" name="Rectangle 21">
              <a:extLst>
                <a:ext uri="{FF2B5EF4-FFF2-40B4-BE49-F238E27FC236}">
                  <a16:creationId xmlns:a16="http://schemas.microsoft.com/office/drawing/2014/main" id="{1F5F7032-DC01-254B-A225-A833572133B2}"/>
                </a:ext>
              </a:extLst>
            </p:cNvPr>
            <p:cNvSpPr/>
            <p:nvPr/>
          </p:nvSpPr>
          <p:spPr>
            <a:xfrm>
              <a:off x="5596093" y="4011857"/>
              <a:ext cx="2424261" cy="510036"/>
            </a:xfrm>
            <a:prstGeom prst="rect">
              <a:avLst/>
            </a:prstGeom>
            <a:solidFill>
              <a:schemeClr val="tx2">
                <a:lumMod val="60000"/>
                <a:lumOff val="4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Mesa3D</a:t>
              </a:r>
            </a:p>
          </p:txBody>
        </p:sp>
        <p:sp>
          <p:nvSpPr>
            <p:cNvPr id="23" name="Rectangle 22">
              <a:extLst>
                <a:ext uri="{FF2B5EF4-FFF2-40B4-BE49-F238E27FC236}">
                  <a16:creationId xmlns:a16="http://schemas.microsoft.com/office/drawing/2014/main" id="{9D89D5D3-40B1-0E48-B195-855637E21463}"/>
                </a:ext>
              </a:extLst>
            </p:cNvPr>
            <p:cNvSpPr/>
            <p:nvPr/>
          </p:nvSpPr>
          <p:spPr>
            <a:xfrm>
              <a:off x="5596088" y="5031931"/>
              <a:ext cx="4848533" cy="510036"/>
            </a:xfrm>
            <a:prstGeom prst="rect">
              <a:avLst/>
            </a:prstGeom>
            <a:solidFill>
              <a:schemeClr val="accent1">
                <a:lumMod val="5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Processor </a:t>
              </a:r>
              <a:r>
                <a:rPr kumimoji="0" lang="en-US" sz="1200" b="0" i="0" u="none" strike="noStrike" kern="1200" cap="none" spc="0" normalizeH="0" baseline="0" noProof="0" dirty="0">
                  <a:ln>
                    <a:noFill/>
                  </a:ln>
                  <a:solidFill>
                    <a:prstClr val="white"/>
                  </a:solidFill>
                  <a:effectLst/>
                  <a:uLnTx/>
                  <a:uFillTx/>
                  <a:latin typeface="Intel Clear"/>
                  <a:ea typeface="+mn-ea"/>
                  <a:cs typeface="+mn-cs"/>
                </a:rPr>
                <a:t>(Intel® Xeon ® and Intel® X</a:t>
              </a:r>
              <a:r>
                <a:rPr kumimoji="0" lang="en-US" sz="1200" b="0" i="0" u="none" strike="noStrike" kern="1200" cap="none" spc="0" normalizeH="0" baseline="30000" noProof="0" dirty="0">
                  <a:ln>
                    <a:noFill/>
                  </a:ln>
                  <a:solidFill>
                    <a:prstClr val="white"/>
                  </a:solidFill>
                  <a:effectLst/>
                  <a:uLnTx/>
                  <a:uFillTx/>
                  <a:latin typeface="Intel Clear"/>
                  <a:ea typeface="+mn-ea"/>
                  <a:cs typeface="+mn-cs"/>
                </a:rPr>
                <a:t>E </a:t>
              </a:r>
              <a:r>
                <a:rPr kumimoji="0" lang="en-US" sz="1200" b="0" i="0" u="none" strike="noStrike" kern="1200" cap="none" spc="0" normalizeH="0" baseline="0" noProof="0" dirty="0">
                  <a:ln>
                    <a:noFill/>
                  </a:ln>
                  <a:solidFill>
                    <a:prstClr val="white"/>
                  </a:solidFill>
                  <a:effectLst/>
                  <a:uLnTx/>
                  <a:uFillTx/>
                  <a:latin typeface="Intel Clear"/>
                  <a:ea typeface="+mn-ea"/>
                  <a:cs typeface="+mn-cs"/>
                </a:rPr>
                <a:t>Architecture GPU)</a:t>
              </a:r>
            </a:p>
          </p:txBody>
        </p:sp>
        <p:sp>
          <p:nvSpPr>
            <p:cNvPr id="24" name="Rectangle 23">
              <a:extLst>
                <a:ext uri="{FF2B5EF4-FFF2-40B4-BE49-F238E27FC236}">
                  <a16:creationId xmlns:a16="http://schemas.microsoft.com/office/drawing/2014/main" id="{5E89A0D9-CED8-FC47-9BB4-D25099F5D6D3}"/>
                </a:ext>
              </a:extLst>
            </p:cNvPr>
            <p:cNvSpPr/>
            <p:nvPr/>
          </p:nvSpPr>
          <p:spPr>
            <a:xfrm>
              <a:off x="5596096" y="3501821"/>
              <a:ext cx="2424257" cy="510036"/>
            </a:xfrm>
            <a:prstGeom prst="rect">
              <a:avLst/>
            </a:prstGeom>
            <a:solidFill>
              <a:schemeClr val="tx2">
                <a:lumMod val="60000"/>
                <a:lumOff val="4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OpenGL Renderer</a:t>
              </a:r>
            </a:p>
          </p:txBody>
        </p:sp>
        <p:sp>
          <p:nvSpPr>
            <p:cNvPr id="26" name="TextBox 25">
              <a:extLst>
                <a:ext uri="{FF2B5EF4-FFF2-40B4-BE49-F238E27FC236}">
                  <a16:creationId xmlns:a16="http://schemas.microsoft.com/office/drawing/2014/main" id="{9E8514F6-1206-D242-AB11-D90ADA383680}"/>
                </a:ext>
              </a:extLst>
            </p:cNvPr>
            <p:cNvSpPr txBox="1"/>
            <p:nvPr/>
          </p:nvSpPr>
          <p:spPr>
            <a:xfrm>
              <a:off x="5596085" y="2474273"/>
              <a:ext cx="4848669" cy="338554"/>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3C71"/>
                  </a:solidFill>
                  <a:effectLst/>
                  <a:uLnTx/>
                  <a:uFillTx/>
                  <a:latin typeface="Intel Clear"/>
                  <a:ea typeface="+mn-ea"/>
                  <a:cs typeface="+mn-cs"/>
                </a:rPr>
                <a:t>General Visualization / Rendering Stack</a:t>
              </a:r>
            </a:p>
          </p:txBody>
        </p:sp>
        <p:sp>
          <p:nvSpPr>
            <p:cNvPr id="28" name="Rectangle 27">
              <a:extLst>
                <a:ext uri="{FF2B5EF4-FFF2-40B4-BE49-F238E27FC236}">
                  <a16:creationId xmlns:a16="http://schemas.microsoft.com/office/drawing/2014/main" id="{9D87EBE5-8FBE-B34C-AAB5-91C5B013CF35}"/>
                </a:ext>
              </a:extLst>
            </p:cNvPr>
            <p:cNvSpPr/>
            <p:nvPr/>
          </p:nvSpPr>
          <p:spPr>
            <a:xfrm>
              <a:off x="8020353" y="3490097"/>
              <a:ext cx="2424267" cy="510039"/>
            </a:xfrm>
            <a:prstGeom prst="rect">
              <a:avLst/>
            </a:prstGeom>
            <a:solidFill>
              <a:schemeClr val="accent1">
                <a:lumMod val="75000"/>
              </a:schemeClr>
            </a:solidFill>
            <a:ln w="50800">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Intel Clear"/>
                  <a:ea typeface="+mn-ea"/>
                  <a:cs typeface="+mn-cs"/>
                </a:rPr>
                <a:t>OSPRay</a:t>
              </a:r>
              <a:r>
                <a:rPr kumimoji="0" lang="en-US" sz="1400" b="0" i="0" u="none" strike="noStrike" kern="1200" cap="none" spc="0" normalizeH="0" baseline="0" noProof="0" dirty="0">
                  <a:ln>
                    <a:noFill/>
                  </a:ln>
                  <a:solidFill>
                    <a:prstClr val="white"/>
                  </a:solidFill>
                  <a:effectLst/>
                  <a:uLnTx/>
                  <a:uFillTx/>
                  <a:latin typeface="Intel Clear"/>
                  <a:ea typeface="+mn-ea"/>
                  <a:cs typeface="+mn-cs"/>
                </a:rPr>
                <a:t> Renderer</a:t>
              </a:r>
            </a:p>
          </p:txBody>
        </p:sp>
        <p:sp>
          <p:nvSpPr>
            <p:cNvPr id="25" name="Rectangle 24">
              <a:extLst>
                <a:ext uri="{FF2B5EF4-FFF2-40B4-BE49-F238E27FC236}">
                  <a16:creationId xmlns:a16="http://schemas.microsoft.com/office/drawing/2014/main" id="{0C614D9E-7BEE-F546-9F15-A18754D375CF}"/>
                </a:ext>
              </a:extLst>
            </p:cNvPr>
            <p:cNvSpPr/>
            <p:nvPr/>
          </p:nvSpPr>
          <p:spPr>
            <a:xfrm>
              <a:off x="8020355" y="4023575"/>
              <a:ext cx="1214567" cy="1008355"/>
            </a:xfrm>
            <a:prstGeom prst="rect">
              <a:avLst/>
            </a:prstGeom>
            <a:solidFill>
              <a:schemeClr val="accent1">
                <a:lumMod val="75000"/>
              </a:schemeClr>
            </a:solidFill>
            <a:ln w="50800">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Intel Clear"/>
                  <a:ea typeface="+mn-ea"/>
                  <a:cs typeface="+mn-cs"/>
                </a:rPr>
                <a:t>Embree</a:t>
              </a:r>
              <a:endParaRPr kumimoji="0" lang="en-US" sz="14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27" name="Rectangle 26">
              <a:extLst>
                <a:ext uri="{FF2B5EF4-FFF2-40B4-BE49-F238E27FC236}">
                  <a16:creationId xmlns:a16="http://schemas.microsoft.com/office/drawing/2014/main" id="{4AAF7A70-2C83-2F4A-9B73-E8F973D85BF9}"/>
                </a:ext>
              </a:extLst>
            </p:cNvPr>
            <p:cNvSpPr/>
            <p:nvPr/>
          </p:nvSpPr>
          <p:spPr>
            <a:xfrm>
              <a:off x="9232486" y="4023574"/>
              <a:ext cx="1214567" cy="1008355"/>
            </a:xfrm>
            <a:prstGeom prst="rect">
              <a:avLst/>
            </a:prstGeom>
            <a:solidFill>
              <a:schemeClr val="accent1">
                <a:lumMod val="75000"/>
              </a:schemeClr>
            </a:solidFill>
            <a:ln w="50800">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Open Image Denoise</a:t>
              </a:r>
            </a:p>
          </p:txBody>
        </p:sp>
        <p:sp>
          <p:nvSpPr>
            <p:cNvPr id="21" name="Rectangle 20">
              <a:extLst>
                <a:ext uri="{FF2B5EF4-FFF2-40B4-BE49-F238E27FC236}">
                  <a16:creationId xmlns:a16="http://schemas.microsoft.com/office/drawing/2014/main" id="{6A9F8B6D-F6B1-7A41-8D5B-D6DEECBE391A}"/>
                </a:ext>
              </a:extLst>
            </p:cNvPr>
            <p:cNvSpPr/>
            <p:nvPr/>
          </p:nvSpPr>
          <p:spPr>
            <a:xfrm>
              <a:off x="5596088" y="4521894"/>
              <a:ext cx="2424267" cy="510036"/>
            </a:xfrm>
            <a:prstGeom prst="rect">
              <a:avLst/>
            </a:prstGeom>
            <a:solidFill>
              <a:schemeClr val="accent1">
                <a:lumMod val="75000"/>
              </a:schemeClr>
            </a:solidFill>
            <a:ln w="50800">
              <a:solidFill>
                <a:schemeClr val="accent3">
                  <a:lumMod val="75000"/>
                </a:schemeClr>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Intel Clear"/>
                  <a:ea typeface="+mn-ea"/>
                  <a:cs typeface="+mn-cs"/>
                </a:rPr>
                <a:t>OpenSWR</a:t>
              </a:r>
              <a:endParaRPr kumimoji="0" lang="en-US" sz="1400" b="1" i="0" u="none" strike="noStrike" kern="1200" cap="none" spc="0" normalizeH="0" baseline="0" noProof="0" dirty="0">
                <a:ln>
                  <a:noFill/>
                </a:ln>
                <a:solidFill>
                  <a:prstClr val="white"/>
                </a:solidFill>
                <a:effectLst/>
                <a:uLnTx/>
                <a:uFillTx/>
                <a:latin typeface="Intel Clear"/>
                <a:ea typeface="+mn-ea"/>
                <a:cs typeface="+mn-cs"/>
              </a:endParaRPr>
            </a:p>
          </p:txBody>
        </p:sp>
      </p:grpSp>
      <p:sp>
        <p:nvSpPr>
          <p:cNvPr id="15" name="Slide Number Placeholder 3">
            <a:extLst>
              <a:ext uri="{FF2B5EF4-FFF2-40B4-BE49-F238E27FC236}">
                <a16:creationId xmlns:a16="http://schemas.microsoft.com/office/drawing/2014/main" id="{1DC93210-E0BC-D448-8475-278035489D65}"/>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17" name="Content Placeholder 3">
            <a:extLst>
              <a:ext uri="{FF2B5EF4-FFF2-40B4-BE49-F238E27FC236}">
                <a16:creationId xmlns:a16="http://schemas.microsoft.com/office/drawing/2014/main" id="{64CB936B-B883-EA49-8066-5786AC9E49B9}"/>
              </a:ext>
            </a:extLst>
          </p:cNvPr>
          <p:cNvSpPr txBox="1">
            <a:spLocks/>
          </p:cNvSpPr>
          <p:nvPr/>
        </p:nvSpPr>
        <p:spPr>
          <a:xfrm>
            <a:off x="332174" y="1551651"/>
            <a:ext cx="4366524" cy="4248355"/>
          </a:xfrm>
          <a:prstGeom prst="rect">
            <a:avLst/>
          </a:prstGeom>
        </p:spPr>
        <p:txBody>
          <a:bodyPr vert="horz" lIns="0" tIns="0" rIns="0" bIns="0" rtlCol="0">
            <a:noAutofit/>
          </a:bodyPr>
          <a:lst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400"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133"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OpenSWR</a:t>
            </a:r>
            <a:endPar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endParaRP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High-performance CPU rasterization via OpenGL* standard</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Fully integrated and </a:t>
            </a:r>
            <a:r>
              <a:rPr kumimoji="0" lang="en-US" sz="2400" b="0"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upstreamed</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into OpenGL Mesa3D project</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Today: Supports OpenGL 3.3</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Future: OpenGL 4.6+</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hlinkClick r:id="rId3">
                  <a:extLst>
                    <a:ext uri="{A12FA001-AC4F-418D-AE19-62706E023703}">
                      <ahyp:hlinkClr xmlns:ahyp="http://schemas.microsoft.com/office/drawing/2018/hyperlinkcolor" val="tx"/>
                    </a:ext>
                  </a:extLst>
                </a:hlinkClick>
              </a:rPr>
              <a:t>http://mesa3d.org</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hlinkClick r:id="rId4">
                  <a:extLst>
                    <a:ext uri="{A12FA001-AC4F-418D-AE19-62706E023703}">
                      <ahyp:hlinkClr xmlns:ahyp="http://schemas.microsoft.com/office/drawing/2018/hyperlinkcolor" val="tx"/>
                    </a:ext>
                  </a:extLst>
                </a:hlinkClick>
              </a:rPr>
              <a:t>http://www.openswr.org</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a:t>
            </a:r>
          </a:p>
        </p:txBody>
      </p:sp>
    </p:spTree>
    <p:extLst>
      <p:ext uri="{BB962C8B-B14F-4D97-AF65-F5344CB8AC3E}">
        <p14:creationId xmlns:p14="http://schemas.microsoft.com/office/powerpoint/2010/main" val="156505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175A66-391E-1049-8A57-A24A05BAA9EC}"/>
              </a:ext>
            </a:extLst>
          </p:cNvPr>
          <p:cNvSpPr>
            <a:spLocks noGrp="1"/>
          </p:cNvSpPr>
          <p:nvPr>
            <p:ph type="title"/>
          </p:nvPr>
        </p:nvSpPr>
        <p:spPr/>
        <p:txBody>
          <a:bodyPr/>
          <a:lstStyle/>
          <a:p>
            <a:r>
              <a:rPr lang="en-US" dirty="0"/>
              <a:t>Intel </a:t>
            </a:r>
            <a:r>
              <a:rPr lang="en-US" dirty="0" err="1"/>
              <a:t>oneAPI</a:t>
            </a:r>
            <a:r>
              <a:rPr lang="en-US" dirty="0"/>
              <a:t> Rendering Toolkit: </a:t>
            </a:r>
            <a:r>
              <a:rPr lang="en-US" dirty="0" err="1"/>
              <a:t>openSWR</a:t>
            </a:r>
            <a:endParaRPr lang="en-US" dirty="0"/>
          </a:p>
        </p:txBody>
      </p:sp>
      <p:sp>
        <p:nvSpPr>
          <p:cNvPr id="2" name="Slide Number Placeholder 1">
            <a:extLst>
              <a:ext uri="{FF2B5EF4-FFF2-40B4-BE49-F238E27FC236}">
                <a16:creationId xmlns:a16="http://schemas.microsoft.com/office/drawing/2014/main" id="{1491AA3F-7161-424F-A070-4C22BCFD744E}"/>
              </a:ext>
            </a:extLst>
          </p:cNvPr>
          <p:cNvSpPr>
            <a:spLocks noGrp="1"/>
          </p:cNvSpPr>
          <p:nvPr>
            <p:ph type="sldNum" sz="quarter" idx="4294967295"/>
          </p:nvPr>
        </p:nvSpPr>
        <p:spPr/>
        <p:txBody>
          <a:bodyPr/>
          <a:lstStyle/>
          <a:p>
            <a:pPr marL="0" marR="0" lvl="0" indent="0" algn="l" defTabSz="9143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l Clear"/>
              <a:ea typeface="+mn-ea"/>
              <a:cs typeface="+mn-cs"/>
            </a:endParaRPr>
          </a:p>
        </p:txBody>
      </p:sp>
      <p:graphicFrame>
        <p:nvGraphicFramePr>
          <p:cNvPr id="30" name="Content Placeholder 4">
            <a:extLst>
              <a:ext uri="{FF2B5EF4-FFF2-40B4-BE49-F238E27FC236}">
                <a16:creationId xmlns:a16="http://schemas.microsoft.com/office/drawing/2014/main" id="{14DBBA66-F6CA-9B40-97A2-8FD93DE956E2}"/>
              </a:ext>
            </a:extLst>
          </p:cNvPr>
          <p:cNvGraphicFramePr>
            <a:graphicFrameLocks/>
          </p:cNvGraphicFramePr>
          <p:nvPr>
            <p:extLst/>
          </p:nvPr>
        </p:nvGraphicFramePr>
        <p:xfrm>
          <a:off x="4745789" y="1668163"/>
          <a:ext cx="7174571" cy="385958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EA603715-725D-284C-AED1-7DE41F7F05E2}"/>
              </a:ext>
            </a:extLst>
          </p:cNvPr>
          <p:cNvSpPr txBox="1"/>
          <p:nvPr/>
        </p:nvSpPr>
        <p:spPr>
          <a:xfrm>
            <a:off x="5085486" y="1922032"/>
            <a:ext cx="2021032" cy="181968"/>
          </a:xfrm>
          <a:prstGeom prst="rect">
            <a:avLst/>
          </a:prstGeom>
          <a:noFill/>
        </p:spPr>
        <p:txBody>
          <a:bodyPr wrap="square" lIns="43048" tIns="21524" rIns="43048" bIns="21524">
            <a:spAutoFit/>
          </a:bodyPr>
          <a:lstStyle/>
          <a:p>
            <a:pPr marL="0" marR="0" lvl="0" indent="0" algn="ctr" defTabSz="34288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Intel Clear"/>
                <a:ea typeface="+mn-ea"/>
                <a:cs typeface="+mn-cs"/>
              </a:rPr>
              <a:t>MPolys</a:t>
            </a:r>
            <a:r>
              <a:rPr kumimoji="0" lang="en-US" sz="900" b="0" i="0" u="none" strike="noStrike" kern="1200" cap="none" spc="0" normalizeH="0" baseline="0" noProof="0" dirty="0">
                <a:ln>
                  <a:noFill/>
                </a:ln>
                <a:solidFill>
                  <a:srgbClr val="000000"/>
                </a:solidFill>
                <a:effectLst/>
                <a:uLnTx/>
                <a:uFillTx/>
                <a:latin typeface="Intel Clear"/>
                <a:ea typeface="+mn-ea"/>
                <a:cs typeface="+mn-cs"/>
              </a:rPr>
              <a:t>/sec (higher is better)</a:t>
            </a:r>
          </a:p>
        </p:txBody>
      </p:sp>
      <p:sp>
        <p:nvSpPr>
          <p:cNvPr id="7" name="With Progressive Refinement,  default view @4k, zoomed in portion of image shown.  2x Intel* Xeon* E5-2699 v3 @ 2.3Ghz, Geforce* GTX Titan X">
            <a:extLst>
              <a:ext uri="{FF2B5EF4-FFF2-40B4-BE49-F238E27FC236}">
                <a16:creationId xmlns:a16="http://schemas.microsoft.com/office/drawing/2014/main" id="{B475A415-FBA5-4B4E-A8AC-C7961AFF488C}"/>
              </a:ext>
            </a:extLst>
          </p:cNvPr>
          <p:cNvSpPr txBox="1"/>
          <p:nvPr/>
        </p:nvSpPr>
        <p:spPr>
          <a:xfrm>
            <a:off x="346205" y="6008201"/>
            <a:ext cx="859841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3200">
                <a:solidFill>
                  <a:srgbClr val="535353"/>
                </a:solidFill>
              </a:defRPr>
            </a:lvl1pPr>
          </a:lstStyle>
          <a:p>
            <a:pPr marL="0" marR="0" lvl="0" indent="0" algn="l" defTabSz="609570" rtl="0" eaLnBrk="1" fontAlgn="auto" latinLnBrk="0" hangingPunct="0">
              <a:lnSpc>
                <a:spcPct val="100000"/>
              </a:lnSpc>
              <a:spcBef>
                <a:spcPts val="51"/>
              </a:spcBef>
              <a:spcAft>
                <a:spcPts val="0"/>
              </a:spcAft>
              <a:buClrTx/>
              <a:buSzTx/>
              <a:buFontTx/>
              <a:buNone/>
              <a:tabLst/>
              <a:defRPr/>
            </a:pPr>
            <a:r>
              <a:rPr kumimoji="0" lang="en-US" sz="7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Configuration Information: </a:t>
            </a:r>
            <a:r>
              <a:rPr kumimoji="0" lang="en-US" sz="700" b="0" i="0" u="none" strike="noStrike" kern="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Kitware</a:t>
            </a:r>
            <a:r>
              <a:rPr kumimoji="0" lang="en-US" sz="7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 VTK* Performance Tests</a:t>
            </a:r>
            <a:r>
              <a:rPr kumimoji="0" sz="7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 </a:t>
            </a:r>
            <a:r>
              <a:rPr kumimoji="0" lang="en-US" sz="7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 Intel tested 4/01/19,  Test Platform 2x Intel* Xeon Platinum 8180 processor @ 2.5 </a:t>
            </a:r>
            <a:r>
              <a:rPr kumimoji="0" lang="en-US" sz="700" b="0" i="0" u="none" strike="noStrike" kern="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Ghz</a:t>
            </a:r>
            <a:r>
              <a:rPr kumimoji="0" lang="en-US" sz="7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 CentOS v7.5.  Mesa v19.0.1.  </a:t>
            </a:r>
            <a:r>
              <a:rPr kumimoji="0" lang="en-US" sz="700" b="0" i="0" u="none" strike="noStrike" kern="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llvmpipe</a:t>
            </a:r>
            <a:r>
              <a:rPr kumimoji="0" lang="en-US" sz="7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 default config, </a:t>
            </a:r>
            <a:r>
              <a:rPr kumimoji="0" lang="en-US" sz="700" b="0" i="0" u="none" strike="noStrike" kern="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OpenSWR</a:t>
            </a:r>
            <a:r>
              <a:rPr kumimoji="0" lang="en-US" sz="7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 enabled via </a:t>
            </a:r>
            <a:r>
              <a:rPr kumimoji="0" lang="en-US" sz="700" b="0" i="0" u="none" strike="noStrike" kern="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env</a:t>
            </a:r>
            <a:r>
              <a:rPr kumimoji="0" lang="en-US" sz="7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 Variable, GALLIUM_DRIVER=</a:t>
            </a:r>
            <a:r>
              <a:rPr kumimoji="0" lang="en-US" sz="700" b="0" i="0" u="none" strike="noStrike" kern="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swr</a:t>
            </a:r>
            <a:r>
              <a:rPr kumimoji="0" lang="en-US" sz="7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 </a:t>
            </a:r>
            <a:endParaRPr kumimoji="0" sz="7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endParaRPr>
          </a:p>
        </p:txBody>
      </p:sp>
      <p:sp>
        <p:nvSpPr>
          <p:cNvPr id="8" name="With Progressive Refinement,  default view @4k, zoomed in portion of image shown.  2x Intel* Xeon* E5-2699 v3 @ 2.3Ghz, Geforce* GTX Titan X">
            <a:extLst>
              <a:ext uri="{FF2B5EF4-FFF2-40B4-BE49-F238E27FC236}">
                <a16:creationId xmlns:a16="http://schemas.microsoft.com/office/drawing/2014/main" id="{93C8958C-A025-8A45-AB91-1FD054B85FDE}"/>
              </a:ext>
            </a:extLst>
          </p:cNvPr>
          <p:cNvSpPr txBox="1"/>
          <p:nvPr/>
        </p:nvSpPr>
        <p:spPr>
          <a:xfrm>
            <a:off x="353759" y="6305362"/>
            <a:ext cx="1037902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3200">
                <a:solidFill>
                  <a:srgbClr val="535353"/>
                </a:solidFill>
              </a:defRPr>
            </a:lvl1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Software and workloads used in performance tests may have been optimized for performance only on Intel microprocessors.  Performance tests, such as </a:t>
            </a:r>
            <a:r>
              <a:rPr kumimoji="0" lang="en-US" sz="700" b="0" i="0" u="none" strike="noStrike" kern="120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SYSmark</a:t>
            </a:r>
            <a:r>
              <a:rPr kumimoji="0" lang="en-US" sz="7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and </a:t>
            </a:r>
            <a:r>
              <a:rPr kumimoji="0" lang="en-US" sz="700" b="0" i="0" u="none" strike="noStrike" kern="120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MobileMark</a:t>
            </a:r>
            <a:r>
              <a:rPr kumimoji="0" lang="en-US" sz="7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For more information go to </a:t>
            </a:r>
            <a:r>
              <a:rPr kumimoji="0" lang="en-US" sz="7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hlinkClick r:id="rId4">
                  <a:extLst>
                    <a:ext uri="{A12FA001-AC4F-418D-AE19-62706E023703}">
                      <ahyp:hlinkClr xmlns:ahyp="http://schemas.microsoft.com/office/drawing/2018/hyperlinkcolor" val="tx"/>
                    </a:ext>
                  </a:extLst>
                </a:hlinkClick>
              </a:rPr>
              <a:t>www.intel.com/benchmarks</a:t>
            </a:r>
            <a:r>
              <a:rPr kumimoji="0" lang="en-US" sz="7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Performance results are based Intel estimates and testing as of 04/24/2019 and may not reflect all publicly available security updates.  See configuration disclosure for details.  No product or component can be absolutely secure. Intel, the Intel logo, and others are trademarks of Intel Corporation in the U.S. and/or other countries.  *Other names and brands may be claimed as the property of others.</a:t>
            </a:r>
            <a:endParaRPr kumimoji="0" sz="7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endParaRPr>
          </a:p>
        </p:txBody>
      </p:sp>
      <p:sp>
        <p:nvSpPr>
          <p:cNvPr id="10" name="Content Placeholder 3">
            <a:extLst>
              <a:ext uri="{FF2B5EF4-FFF2-40B4-BE49-F238E27FC236}">
                <a16:creationId xmlns:a16="http://schemas.microsoft.com/office/drawing/2014/main" id="{C6D50ADA-C696-8E4E-8798-3F8FEF796B98}"/>
              </a:ext>
            </a:extLst>
          </p:cNvPr>
          <p:cNvSpPr txBox="1">
            <a:spLocks/>
          </p:cNvSpPr>
          <p:nvPr/>
        </p:nvSpPr>
        <p:spPr>
          <a:xfrm>
            <a:off x="332174" y="1551651"/>
            <a:ext cx="4366524" cy="4248355"/>
          </a:xfrm>
          <a:prstGeom prst="rect">
            <a:avLst/>
          </a:prstGeom>
        </p:spPr>
        <p:txBody>
          <a:bodyPr vert="horz" lIns="0" tIns="0" rIns="0" bIns="0" rtlCol="0">
            <a:noAutofit/>
          </a:bodyPr>
          <a:lst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400"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133"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OpenSWR</a:t>
            </a:r>
            <a:endPar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endParaRP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High-performance CPU rasterization via OpenGL* standard</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Fully integrated and </a:t>
            </a:r>
            <a:r>
              <a:rPr kumimoji="0" lang="en-US" sz="2400" b="0"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upstreamed</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into OpenGL Mesa3D project</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Today: Supports OpenGL 3.3</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Future: OpenGL 4.6+</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hlinkClick r:id="rId5">
                  <a:extLst>
                    <a:ext uri="{A12FA001-AC4F-418D-AE19-62706E023703}">
                      <ahyp:hlinkClr xmlns:ahyp="http://schemas.microsoft.com/office/drawing/2018/hyperlinkcolor" val="tx"/>
                    </a:ext>
                  </a:extLst>
                </a:hlinkClick>
              </a:rPr>
              <a:t>http://mesa3d.org</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hlinkClick r:id="rId6">
                  <a:extLst>
                    <a:ext uri="{A12FA001-AC4F-418D-AE19-62706E023703}">
                      <ahyp:hlinkClr xmlns:ahyp="http://schemas.microsoft.com/office/drawing/2018/hyperlinkcolor" val="tx"/>
                    </a:ext>
                  </a:extLst>
                </a:hlinkClick>
              </a:rPr>
              <a:t>http://www.openswr.org</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a:t>
            </a:r>
          </a:p>
        </p:txBody>
      </p:sp>
    </p:spTree>
    <p:extLst>
      <p:ext uri="{BB962C8B-B14F-4D97-AF65-F5344CB8AC3E}">
        <p14:creationId xmlns:p14="http://schemas.microsoft.com/office/powerpoint/2010/main" val="293684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175A66-391E-1049-8A57-A24A05BAA9EC}"/>
              </a:ext>
            </a:extLst>
          </p:cNvPr>
          <p:cNvSpPr>
            <a:spLocks noGrp="1"/>
          </p:cNvSpPr>
          <p:nvPr>
            <p:ph type="title"/>
          </p:nvPr>
        </p:nvSpPr>
        <p:spPr/>
        <p:txBody>
          <a:bodyPr/>
          <a:lstStyle/>
          <a:p>
            <a:r>
              <a:rPr lang="en-US" dirty="0"/>
              <a:t>Intel </a:t>
            </a:r>
            <a:r>
              <a:rPr lang="en-US" dirty="0" err="1"/>
              <a:t>oneAPI</a:t>
            </a:r>
            <a:r>
              <a:rPr lang="en-US" dirty="0"/>
              <a:t> Rendering Toolkit: EMBREE</a:t>
            </a:r>
          </a:p>
        </p:txBody>
      </p:sp>
      <p:grpSp>
        <p:nvGrpSpPr>
          <p:cNvPr id="19" name="Group 18">
            <a:extLst>
              <a:ext uri="{FF2B5EF4-FFF2-40B4-BE49-F238E27FC236}">
                <a16:creationId xmlns:a16="http://schemas.microsoft.com/office/drawing/2014/main" id="{2399106F-9053-7D42-868A-745126EF8658}"/>
              </a:ext>
            </a:extLst>
          </p:cNvPr>
          <p:cNvGrpSpPr/>
          <p:nvPr/>
        </p:nvGrpSpPr>
        <p:grpSpPr>
          <a:xfrm>
            <a:off x="6881960" y="2243250"/>
            <a:ext cx="4850968" cy="3067695"/>
            <a:chOff x="5596085" y="2474273"/>
            <a:chExt cx="4850968" cy="3067694"/>
          </a:xfrm>
        </p:grpSpPr>
        <p:sp>
          <p:nvSpPr>
            <p:cNvPr id="20" name="Rectangle 19">
              <a:extLst>
                <a:ext uri="{FF2B5EF4-FFF2-40B4-BE49-F238E27FC236}">
                  <a16:creationId xmlns:a16="http://schemas.microsoft.com/office/drawing/2014/main" id="{62881A2E-C2D6-9D4E-AAD2-A42D69C36D3A}"/>
                </a:ext>
              </a:extLst>
            </p:cNvPr>
            <p:cNvSpPr/>
            <p:nvPr/>
          </p:nvSpPr>
          <p:spPr>
            <a:xfrm>
              <a:off x="5596096" y="2991785"/>
              <a:ext cx="4848524" cy="510036"/>
            </a:xfrm>
            <a:prstGeom prst="rect">
              <a:avLst/>
            </a:prstGeom>
            <a:solidFill>
              <a:schemeClr val="tx2">
                <a:lumMod val="40000"/>
                <a:lumOff val="6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Application</a:t>
              </a:r>
            </a:p>
          </p:txBody>
        </p:sp>
        <p:sp>
          <p:nvSpPr>
            <p:cNvPr id="21" name="Rectangle 20">
              <a:extLst>
                <a:ext uri="{FF2B5EF4-FFF2-40B4-BE49-F238E27FC236}">
                  <a16:creationId xmlns:a16="http://schemas.microsoft.com/office/drawing/2014/main" id="{6A9F8B6D-F6B1-7A41-8D5B-D6DEECBE391A}"/>
                </a:ext>
              </a:extLst>
            </p:cNvPr>
            <p:cNvSpPr/>
            <p:nvPr/>
          </p:nvSpPr>
          <p:spPr>
            <a:xfrm>
              <a:off x="5596088" y="4521894"/>
              <a:ext cx="2424267" cy="510036"/>
            </a:xfrm>
            <a:prstGeom prst="rect">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Intel Clear"/>
                  <a:ea typeface="+mn-ea"/>
                  <a:cs typeface="+mn-cs"/>
                </a:rPr>
                <a:t>OpenSWR</a:t>
              </a:r>
              <a:endParaRPr kumimoji="0" lang="en-US" sz="14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22" name="Rectangle 21">
              <a:extLst>
                <a:ext uri="{FF2B5EF4-FFF2-40B4-BE49-F238E27FC236}">
                  <a16:creationId xmlns:a16="http://schemas.microsoft.com/office/drawing/2014/main" id="{1F5F7032-DC01-254B-A225-A833572133B2}"/>
                </a:ext>
              </a:extLst>
            </p:cNvPr>
            <p:cNvSpPr/>
            <p:nvPr/>
          </p:nvSpPr>
          <p:spPr>
            <a:xfrm>
              <a:off x="5596093" y="4011857"/>
              <a:ext cx="2424261" cy="510036"/>
            </a:xfrm>
            <a:prstGeom prst="rect">
              <a:avLst/>
            </a:prstGeom>
            <a:solidFill>
              <a:schemeClr val="tx2">
                <a:lumMod val="60000"/>
                <a:lumOff val="4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Mesa3D</a:t>
              </a:r>
            </a:p>
          </p:txBody>
        </p:sp>
        <p:sp>
          <p:nvSpPr>
            <p:cNvPr id="23" name="Rectangle 22">
              <a:extLst>
                <a:ext uri="{FF2B5EF4-FFF2-40B4-BE49-F238E27FC236}">
                  <a16:creationId xmlns:a16="http://schemas.microsoft.com/office/drawing/2014/main" id="{9D89D5D3-40B1-0E48-B195-855637E21463}"/>
                </a:ext>
              </a:extLst>
            </p:cNvPr>
            <p:cNvSpPr/>
            <p:nvPr/>
          </p:nvSpPr>
          <p:spPr>
            <a:xfrm>
              <a:off x="5596088" y="5031931"/>
              <a:ext cx="4848533" cy="510036"/>
            </a:xfrm>
            <a:prstGeom prst="rect">
              <a:avLst/>
            </a:prstGeom>
            <a:solidFill>
              <a:schemeClr val="accent1">
                <a:lumMod val="5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Processor </a:t>
              </a:r>
              <a:r>
                <a:rPr kumimoji="0" lang="en-US" sz="1200" b="0" i="0" u="none" strike="noStrike" kern="1200" cap="none" spc="0" normalizeH="0" baseline="0" noProof="0" dirty="0">
                  <a:ln>
                    <a:noFill/>
                  </a:ln>
                  <a:solidFill>
                    <a:prstClr val="white"/>
                  </a:solidFill>
                  <a:effectLst/>
                  <a:uLnTx/>
                  <a:uFillTx/>
                  <a:latin typeface="Intel Clear"/>
                  <a:ea typeface="+mn-ea"/>
                  <a:cs typeface="+mn-cs"/>
                </a:rPr>
                <a:t>(Intel® Xeon ®)</a:t>
              </a:r>
            </a:p>
          </p:txBody>
        </p:sp>
        <p:sp>
          <p:nvSpPr>
            <p:cNvPr id="24" name="Rectangle 23">
              <a:extLst>
                <a:ext uri="{FF2B5EF4-FFF2-40B4-BE49-F238E27FC236}">
                  <a16:creationId xmlns:a16="http://schemas.microsoft.com/office/drawing/2014/main" id="{5E89A0D9-CED8-FC47-9BB4-D25099F5D6D3}"/>
                </a:ext>
              </a:extLst>
            </p:cNvPr>
            <p:cNvSpPr/>
            <p:nvPr/>
          </p:nvSpPr>
          <p:spPr>
            <a:xfrm>
              <a:off x="5596096" y="3501821"/>
              <a:ext cx="2424257" cy="510036"/>
            </a:xfrm>
            <a:prstGeom prst="rect">
              <a:avLst/>
            </a:prstGeom>
            <a:solidFill>
              <a:schemeClr val="tx2">
                <a:lumMod val="60000"/>
                <a:lumOff val="4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OpenGL Renderer</a:t>
              </a:r>
            </a:p>
          </p:txBody>
        </p:sp>
        <p:sp>
          <p:nvSpPr>
            <p:cNvPr id="26" name="TextBox 25">
              <a:extLst>
                <a:ext uri="{FF2B5EF4-FFF2-40B4-BE49-F238E27FC236}">
                  <a16:creationId xmlns:a16="http://schemas.microsoft.com/office/drawing/2014/main" id="{9E8514F6-1206-D242-AB11-D90ADA383680}"/>
                </a:ext>
              </a:extLst>
            </p:cNvPr>
            <p:cNvSpPr txBox="1"/>
            <p:nvPr/>
          </p:nvSpPr>
          <p:spPr>
            <a:xfrm>
              <a:off x="5596085" y="2474273"/>
              <a:ext cx="4848669" cy="338554"/>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3C71"/>
                  </a:solidFill>
                  <a:effectLst/>
                  <a:uLnTx/>
                  <a:uFillTx/>
                  <a:latin typeface="Intel Clear"/>
                  <a:ea typeface="+mn-ea"/>
                  <a:cs typeface="+mn-cs"/>
                </a:rPr>
                <a:t>General Visualization / Rendering Stack</a:t>
              </a:r>
            </a:p>
          </p:txBody>
        </p:sp>
        <p:sp>
          <p:nvSpPr>
            <p:cNvPr id="27" name="Rectangle 26">
              <a:extLst>
                <a:ext uri="{FF2B5EF4-FFF2-40B4-BE49-F238E27FC236}">
                  <a16:creationId xmlns:a16="http://schemas.microsoft.com/office/drawing/2014/main" id="{4AAF7A70-2C83-2F4A-9B73-E8F973D85BF9}"/>
                </a:ext>
              </a:extLst>
            </p:cNvPr>
            <p:cNvSpPr/>
            <p:nvPr/>
          </p:nvSpPr>
          <p:spPr>
            <a:xfrm>
              <a:off x="9232486" y="4023574"/>
              <a:ext cx="1214567" cy="1008355"/>
            </a:xfrm>
            <a:prstGeom prst="rect">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Open Image Denoise</a:t>
              </a:r>
            </a:p>
          </p:txBody>
        </p:sp>
        <p:sp>
          <p:nvSpPr>
            <p:cNvPr id="28" name="Rectangle 27">
              <a:extLst>
                <a:ext uri="{FF2B5EF4-FFF2-40B4-BE49-F238E27FC236}">
                  <a16:creationId xmlns:a16="http://schemas.microsoft.com/office/drawing/2014/main" id="{9D87EBE5-8FBE-B34C-AAB5-91C5B013CF35}"/>
                </a:ext>
              </a:extLst>
            </p:cNvPr>
            <p:cNvSpPr/>
            <p:nvPr/>
          </p:nvSpPr>
          <p:spPr>
            <a:xfrm>
              <a:off x="8020353" y="3490097"/>
              <a:ext cx="2424267" cy="510039"/>
            </a:xfrm>
            <a:prstGeom prst="rect">
              <a:avLst/>
            </a:prstGeom>
            <a:solidFill>
              <a:schemeClr val="accent1">
                <a:lumMod val="75000"/>
              </a:schemeClr>
            </a:solidFill>
            <a:ln w="50800">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Intel Clear"/>
                  <a:ea typeface="+mn-ea"/>
                  <a:cs typeface="+mn-cs"/>
                </a:rPr>
                <a:t>OSPRay</a:t>
              </a:r>
              <a:r>
                <a:rPr kumimoji="0" lang="en-US" sz="1400" b="0" i="0" u="none" strike="noStrike" kern="1200" cap="none" spc="0" normalizeH="0" baseline="0" noProof="0" dirty="0">
                  <a:ln>
                    <a:noFill/>
                  </a:ln>
                  <a:solidFill>
                    <a:prstClr val="white"/>
                  </a:solidFill>
                  <a:effectLst/>
                  <a:uLnTx/>
                  <a:uFillTx/>
                  <a:latin typeface="Intel Clear"/>
                  <a:ea typeface="+mn-ea"/>
                  <a:cs typeface="+mn-cs"/>
                </a:rPr>
                <a:t> Renderer</a:t>
              </a:r>
            </a:p>
          </p:txBody>
        </p:sp>
        <p:sp>
          <p:nvSpPr>
            <p:cNvPr id="25" name="Rectangle 24">
              <a:extLst>
                <a:ext uri="{FF2B5EF4-FFF2-40B4-BE49-F238E27FC236}">
                  <a16:creationId xmlns:a16="http://schemas.microsoft.com/office/drawing/2014/main" id="{0C614D9E-7BEE-F546-9F15-A18754D375CF}"/>
                </a:ext>
              </a:extLst>
            </p:cNvPr>
            <p:cNvSpPr/>
            <p:nvPr/>
          </p:nvSpPr>
          <p:spPr>
            <a:xfrm>
              <a:off x="8020355" y="4023575"/>
              <a:ext cx="1214567" cy="1008355"/>
            </a:xfrm>
            <a:prstGeom prst="rect">
              <a:avLst/>
            </a:prstGeom>
            <a:solidFill>
              <a:schemeClr val="accent1">
                <a:lumMod val="75000"/>
              </a:schemeClr>
            </a:solidFill>
            <a:ln w="50800">
              <a:solidFill>
                <a:schemeClr val="accent3">
                  <a:lumMod val="75000"/>
                </a:schemeClr>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Intel Clear"/>
                  <a:ea typeface="+mn-ea"/>
                  <a:cs typeface="+mn-cs"/>
                </a:rPr>
                <a:t>Embree</a:t>
              </a:r>
              <a:endParaRPr kumimoji="0" lang="en-US" sz="1400" b="1" i="0" u="none" strike="noStrike" kern="1200" cap="none" spc="0" normalizeH="0" baseline="0" noProof="0" dirty="0">
                <a:ln>
                  <a:noFill/>
                </a:ln>
                <a:solidFill>
                  <a:prstClr val="white"/>
                </a:solidFill>
                <a:effectLst/>
                <a:uLnTx/>
                <a:uFillTx/>
                <a:latin typeface="Intel Clear"/>
                <a:ea typeface="+mn-ea"/>
                <a:cs typeface="+mn-cs"/>
              </a:endParaRPr>
            </a:p>
          </p:txBody>
        </p:sp>
      </p:grpSp>
      <p:sp>
        <p:nvSpPr>
          <p:cNvPr id="29" name="Content Placeholder 3">
            <a:extLst>
              <a:ext uri="{FF2B5EF4-FFF2-40B4-BE49-F238E27FC236}">
                <a16:creationId xmlns:a16="http://schemas.microsoft.com/office/drawing/2014/main" id="{D7D1F22D-DE5B-1C4A-9614-B070A1A44775}"/>
              </a:ext>
            </a:extLst>
          </p:cNvPr>
          <p:cNvSpPr txBox="1">
            <a:spLocks/>
          </p:cNvSpPr>
          <p:nvPr/>
        </p:nvSpPr>
        <p:spPr>
          <a:xfrm>
            <a:off x="587945" y="1743181"/>
            <a:ext cx="4578024" cy="3727707"/>
          </a:xfrm>
          <a:prstGeom prst="rect">
            <a:avLst/>
          </a:prstGeom>
        </p:spPr>
        <p:txBody>
          <a:bodyPr vert="horz" lIns="0" tIns="0" rIns="0" bIns="0" rtlCol="0">
            <a:noAutofit/>
          </a:bodyPr>
          <a:lst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400"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133"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Embree</a:t>
            </a:r>
            <a:endPar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endParaRP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Highly optimized ray tracing kernel library</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Low-level API for acceleration structures and ray / geometry intersections</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Broadly adopted in professional rendering space</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hlinkClick r:id="rId3">
                  <a:extLst>
                    <a:ext uri="{A12FA001-AC4F-418D-AE19-62706E023703}">
                      <ahyp:hlinkClr xmlns:ahyp="http://schemas.microsoft.com/office/drawing/2018/hyperlinkcolor" val="tx"/>
                    </a:ext>
                  </a:extLst>
                </a:hlinkClick>
              </a:rPr>
              <a:t>http://embree.github.io</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a:t>
            </a:r>
          </a:p>
        </p:txBody>
      </p:sp>
      <p:sp>
        <p:nvSpPr>
          <p:cNvPr id="15" name="Rectangle 14">
            <a:extLst>
              <a:ext uri="{FF2B5EF4-FFF2-40B4-BE49-F238E27FC236}">
                <a16:creationId xmlns:a16="http://schemas.microsoft.com/office/drawing/2014/main" id="{1B5D8662-A657-B44C-9721-2BAF8F2DE5D5}"/>
              </a:ext>
            </a:extLst>
          </p:cNvPr>
          <p:cNvSpPr/>
          <p:nvPr/>
        </p:nvSpPr>
        <p:spPr>
          <a:xfrm>
            <a:off x="6881964" y="4824343"/>
            <a:ext cx="4848533" cy="510036"/>
          </a:xfrm>
          <a:prstGeom prst="rect">
            <a:avLst/>
          </a:prstGeom>
          <a:solidFill>
            <a:schemeClr val="accent1">
              <a:lumMod val="5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Processor </a:t>
            </a:r>
            <a:r>
              <a:rPr kumimoji="0" lang="en-US" sz="1200" b="0" i="0" u="none" strike="noStrike" kern="1200" cap="none" spc="0" normalizeH="0" baseline="0" noProof="0" dirty="0">
                <a:ln>
                  <a:noFill/>
                </a:ln>
                <a:solidFill>
                  <a:prstClr val="white"/>
                </a:solidFill>
                <a:effectLst/>
                <a:uLnTx/>
                <a:uFillTx/>
                <a:latin typeface="Intel Clear"/>
                <a:ea typeface="+mn-ea"/>
                <a:cs typeface="+mn-cs"/>
              </a:rPr>
              <a:t>(Intel® Xeon ® and Intel® X</a:t>
            </a:r>
            <a:r>
              <a:rPr kumimoji="0" lang="en-US" sz="1200" b="0" i="0" u="none" strike="noStrike" kern="1200" cap="none" spc="0" normalizeH="0" baseline="30000" noProof="0" dirty="0">
                <a:ln>
                  <a:noFill/>
                </a:ln>
                <a:solidFill>
                  <a:prstClr val="white"/>
                </a:solidFill>
                <a:effectLst/>
                <a:uLnTx/>
                <a:uFillTx/>
                <a:latin typeface="Intel Clear"/>
                <a:ea typeface="+mn-ea"/>
                <a:cs typeface="+mn-cs"/>
              </a:rPr>
              <a:t>E </a:t>
            </a:r>
            <a:r>
              <a:rPr kumimoji="0" lang="en-US" sz="1200" b="0" i="0" u="none" strike="noStrike" kern="1200" cap="none" spc="0" normalizeH="0" baseline="0" noProof="0" dirty="0">
                <a:ln>
                  <a:noFill/>
                </a:ln>
                <a:solidFill>
                  <a:prstClr val="white"/>
                </a:solidFill>
                <a:effectLst/>
                <a:uLnTx/>
                <a:uFillTx/>
                <a:latin typeface="Intel Clear"/>
                <a:ea typeface="+mn-ea"/>
                <a:cs typeface="+mn-cs"/>
              </a:rPr>
              <a:t>Architecture GPU)</a:t>
            </a:r>
          </a:p>
        </p:txBody>
      </p:sp>
      <p:sp>
        <p:nvSpPr>
          <p:cNvPr id="16" name="Slide Number Placeholder 3">
            <a:extLst>
              <a:ext uri="{FF2B5EF4-FFF2-40B4-BE49-F238E27FC236}">
                <a16:creationId xmlns:a16="http://schemas.microsoft.com/office/drawing/2014/main" id="{53724F07-8F48-8648-B2F6-F029C98A24B6}"/>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Tree>
    <p:extLst>
      <p:ext uri="{BB962C8B-B14F-4D97-AF65-F5344CB8AC3E}">
        <p14:creationId xmlns:p14="http://schemas.microsoft.com/office/powerpoint/2010/main" val="95205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175A66-391E-1049-8A57-A24A05BAA9EC}"/>
              </a:ext>
            </a:extLst>
          </p:cNvPr>
          <p:cNvSpPr>
            <a:spLocks noGrp="1"/>
          </p:cNvSpPr>
          <p:nvPr>
            <p:ph type="title"/>
          </p:nvPr>
        </p:nvSpPr>
        <p:spPr/>
        <p:txBody>
          <a:bodyPr/>
          <a:lstStyle/>
          <a:p>
            <a:r>
              <a:rPr lang="en-US" dirty="0"/>
              <a:t>Intel </a:t>
            </a:r>
            <a:r>
              <a:rPr lang="en-US" dirty="0" err="1"/>
              <a:t>oneAPI</a:t>
            </a:r>
            <a:r>
              <a:rPr lang="en-US" dirty="0"/>
              <a:t> Rendering Toolkit: EMBREE</a:t>
            </a:r>
          </a:p>
        </p:txBody>
      </p:sp>
      <p:sp>
        <p:nvSpPr>
          <p:cNvPr id="2" name="Slide Number Placeholder 1">
            <a:extLst>
              <a:ext uri="{FF2B5EF4-FFF2-40B4-BE49-F238E27FC236}">
                <a16:creationId xmlns:a16="http://schemas.microsoft.com/office/drawing/2014/main" id="{1491AA3F-7161-424F-A070-4C22BCFD744E}"/>
              </a:ext>
            </a:extLst>
          </p:cNvPr>
          <p:cNvSpPr>
            <a:spLocks noGrp="1"/>
          </p:cNvSpPr>
          <p:nvPr>
            <p:ph type="sldNum" sz="quarter" idx="4294967295"/>
          </p:nvPr>
        </p:nvSpPr>
        <p:spPr/>
        <p:txBody>
          <a:bodyPr/>
          <a:lstStyle/>
          <a:p>
            <a:pPr marL="0" marR="0" lvl="0" indent="0" algn="l" defTabSz="9143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l Clear"/>
              <a:ea typeface="+mn-ea"/>
              <a:cs typeface="+mn-cs"/>
            </a:endParaRPr>
          </a:p>
        </p:txBody>
      </p:sp>
      <p:pic>
        <p:nvPicPr>
          <p:cNvPr id="30" name="Picture 29">
            <a:extLst>
              <a:ext uri="{FF2B5EF4-FFF2-40B4-BE49-F238E27FC236}">
                <a16:creationId xmlns:a16="http://schemas.microsoft.com/office/drawing/2014/main" id="{0EDFED21-6590-2B40-9598-F6AE7B7862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0154" y="1566975"/>
            <a:ext cx="2485148" cy="1397896"/>
          </a:xfrm>
          <a:prstGeom prst="rect">
            <a:avLst/>
          </a:prstGeom>
        </p:spPr>
      </p:pic>
      <p:pic>
        <p:nvPicPr>
          <p:cNvPr id="31" name="Picture 30">
            <a:extLst>
              <a:ext uri="{FF2B5EF4-FFF2-40B4-BE49-F238E27FC236}">
                <a16:creationId xmlns:a16="http://schemas.microsoft.com/office/drawing/2014/main" id="{1E8B7EE5-9F59-764B-8487-C4BE94F94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0153" y="3018869"/>
            <a:ext cx="2485147" cy="1863859"/>
          </a:xfrm>
          <a:prstGeom prst="rect">
            <a:avLst/>
          </a:prstGeom>
        </p:spPr>
      </p:pic>
      <p:pic>
        <p:nvPicPr>
          <p:cNvPr id="32" name="Picture 31">
            <a:extLst>
              <a:ext uri="{FF2B5EF4-FFF2-40B4-BE49-F238E27FC236}">
                <a16:creationId xmlns:a16="http://schemas.microsoft.com/office/drawing/2014/main" id="{1AA2097A-1860-7F41-9DA1-1C65053493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0153" y="4930411"/>
            <a:ext cx="2485147" cy="1397895"/>
          </a:xfrm>
          <a:prstGeom prst="rect">
            <a:avLst/>
          </a:prstGeom>
        </p:spPr>
      </p:pic>
      <p:grpSp>
        <p:nvGrpSpPr>
          <p:cNvPr id="5" name="Group 4">
            <a:extLst>
              <a:ext uri="{FF2B5EF4-FFF2-40B4-BE49-F238E27FC236}">
                <a16:creationId xmlns:a16="http://schemas.microsoft.com/office/drawing/2014/main" id="{777474F6-4CD8-6346-8A62-3A850F16C13D}"/>
              </a:ext>
            </a:extLst>
          </p:cNvPr>
          <p:cNvGrpSpPr/>
          <p:nvPr/>
        </p:nvGrpSpPr>
        <p:grpSpPr>
          <a:xfrm>
            <a:off x="6484774" y="4602649"/>
            <a:ext cx="2355908" cy="1456018"/>
            <a:chOff x="6763931" y="4740285"/>
            <a:chExt cx="2355908" cy="1456019"/>
          </a:xfrm>
        </p:grpSpPr>
        <p:pic>
          <p:nvPicPr>
            <p:cNvPr id="29" name="Picture 28">
              <a:extLst>
                <a:ext uri="{FF2B5EF4-FFF2-40B4-BE49-F238E27FC236}">
                  <a16:creationId xmlns:a16="http://schemas.microsoft.com/office/drawing/2014/main" id="{EE17799F-0522-5145-AB1A-B4D229D581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1435" y="4740285"/>
              <a:ext cx="2120900" cy="1181100"/>
            </a:xfrm>
            <a:prstGeom prst="rect">
              <a:avLst/>
            </a:prstGeom>
          </p:spPr>
        </p:pic>
        <p:sp>
          <p:nvSpPr>
            <p:cNvPr id="34" name="TextBox 33">
              <a:extLst>
                <a:ext uri="{FF2B5EF4-FFF2-40B4-BE49-F238E27FC236}">
                  <a16:creationId xmlns:a16="http://schemas.microsoft.com/office/drawing/2014/main" id="{5721FA8B-208D-6A4E-B158-2FA93BCFE4B9}"/>
                </a:ext>
              </a:extLst>
            </p:cNvPr>
            <p:cNvSpPr txBox="1"/>
            <p:nvPr/>
          </p:nvSpPr>
          <p:spPr>
            <a:xfrm>
              <a:off x="6763931" y="5919307"/>
              <a:ext cx="2355908" cy="276997"/>
            </a:xfrm>
            <a:prstGeom prst="rect">
              <a:avLst/>
            </a:prstGeom>
            <a:noFill/>
          </p:spPr>
          <p:txBody>
            <a:bodyPr wrap="square" lIns="121917" tIns="60959" rIns="121917" bIns="60959" rtlCol="0">
              <a:spAutoFit/>
            </a:bodyPr>
            <a:lstStyle/>
            <a:p>
              <a:pPr marL="0" marR="0" lvl="0" indent="0" algn="l" defTabSz="60952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Intel Clear"/>
                  <a:ea typeface="+mn-ea"/>
                  <a:cs typeface="+mn-cs"/>
                </a:rPr>
                <a:t>Embree</a:t>
              </a:r>
              <a:r>
                <a:rPr kumimoji="0" lang="en-US" sz="1000" b="0" i="0" u="none" strike="noStrike" kern="1200" cap="none" spc="0" normalizeH="0" baseline="0" noProof="0" dirty="0">
                  <a:ln>
                    <a:noFill/>
                  </a:ln>
                  <a:solidFill>
                    <a:prstClr val="white"/>
                  </a:solidFill>
                  <a:effectLst/>
                  <a:uLnTx/>
                  <a:uFillTx/>
                  <a:latin typeface="Intel Clear"/>
                  <a:ea typeface="+mn-ea"/>
                  <a:cs typeface="+mn-cs"/>
                </a:rPr>
                <a:t> with Corona Renderer</a:t>
              </a:r>
            </a:p>
          </p:txBody>
        </p:sp>
      </p:grpSp>
      <p:sp>
        <p:nvSpPr>
          <p:cNvPr id="39" name="Content Placeholder 3">
            <a:extLst>
              <a:ext uri="{FF2B5EF4-FFF2-40B4-BE49-F238E27FC236}">
                <a16:creationId xmlns:a16="http://schemas.microsoft.com/office/drawing/2014/main" id="{D96522C4-53EA-F245-9D36-393360F6A9E8}"/>
              </a:ext>
            </a:extLst>
          </p:cNvPr>
          <p:cNvSpPr txBox="1">
            <a:spLocks/>
          </p:cNvSpPr>
          <p:nvPr/>
        </p:nvSpPr>
        <p:spPr>
          <a:xfrm>
            <a:off x="587945" y="1743181"/>
            <a:ext cx="4578024" cy="3727707"/>
          </a:xfrm>
          <a:prstGeom prst="rect">
            <a:avLst/>
          </a:prstGeom>
        </p:spPr>
        <p:txBody>
          <a:bodyPr vert="horz" lIns="0" tIns="0" rIns="0" bIns="0" rtlCol="0">
            <a:noAutofit/>
          </a:bodyPr>
          <a:lst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400"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133"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Embree</a:t>
            </a:r>
            <a:endPar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endParaRP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Highly optimized ray tracing kernel library</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Low-level API for acceleration structures and ray / geometry intersections</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Broadly adopted in professional rendering space</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hlinkClick r:id="rId6">
                  <a:extLst>
                    <a:ext uri="{A12FA001-AC4F-418D-AE19-62706E023703}">
                      <ahyp:hlinkClr xmlns:ahyp="http://schemas.microsoft.com/office/drawing/2018/hyperlinkcolor" val="tx"/>
                    </a:ext>
                  </a:extLst>
                </a:hlinkClick>
              </a:rPr>
              <a:t>http://embree.github.io</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a:t>
            </a:r>
          </a:p>
        </p:txBody>
      </p:sp>
      <p:grpSp>
        <p:nvGrpSpPr>
          <p:cNvPr id="7" name="Group 6">
            <a:extLst>
              <a:ext uri="{FF2B5EF4-FFF2-40B4-BE49-F238E27FC236}">
                <a16:creationId xmlns:a16="http://schemas.microsoft.com/office/drawing/2014/main" id="{82C8F211-263F-4040-A1EC-4B3A8C3A552C}"/>
              </a:ext>
            </a:extLst>
          </p:cNvPr>
          <p:cNvGrpSpPr/>
          <p:nvPr/>
        </p:nvGrpSpPr>
        <p:grpSpPr>
          <a:xfrm>
            <a:off x="6484779" y="1815165"/>
            <a:ext cx="2105699" cy="2135633"/>
            <a:chOff x="7413106" y="725193"/>
            <a:chExt cx="2105697" cy="2135633"/>
          </a:xfrm>
        </p:grpSpPr>
        <p:pic>
          <p:nvPicPr>
            <p:cNvPr id="40" name="Picture 39">
              <a:extLst>
                <a:ext uri="{FF2B5EF4-FFF2-40B4-BE49-F238E27FC236}">
                  <a16:creationId xmlns:a16="http://schemas.microsoft.com/office/drawing/2014/main" id="{3ECA59DC-6B18-0548-B28D-57C4C041147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63516" y="725193"/>
              <a:ext cx="1743607" cy="1859441"/>
            </a:xfrm>
            <a:prstGeom prst="rect">
              <a:avLst/>
            </a:prstGeom>
          </p:spPr>
        </p:pic>
        <p:sp>
          <p:nvSpPr>
            <p:cNvPr id="41" name="TextBox 40">
              <a:extLst>
                <a:ext uri="{FF2B5EF4-FFF2-40B4-BE49-F238E27FC236}">
                  <a16:creationId xmlns:a16="http://schemas.microsoft.com/office/drawing/2014/main" id="{3C75FBFF-4BE3-A848-885E-39B24EBBCE64}"/>
                </a:ext>
              </a:extLst>
            </p:cNvPr>
            <p:cNvSpPr txBox="1"/>
            <p:nvPr/>
          </p:nvSpPr>
          <p:spPr>
            <a:xfrm>
              <a:off x="7413106" y="2583829"/>
              <a:ext cx="2105697" cy="276997"/>
            </a:xfrm>
            <a:prstGeom prst="rect">
              <a:avLst/>
            </a:prstGeom>
            <a:noFill/>
          </p:spPr>
          <p:txBody>
            <a:bodyPr wrap="none" lIns="121917" tIns="60959" rIns="121917" bIns="60959" rtlCol="0">
              <a:spAutoFit/>
            </a:bodyPr>
            <a:lstStyle/>
            <a:p>
              <a:pPr marL="0" marR="0" lvl="0" indent="0" algn="l" defTabSz="60952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Intel Clear"/>
                  <a:ea typeface="+mn-ea"/>
                  <a:cs typeface="+mn-cs"/>
                </a:rPr>
                <a:t>The Grinch, Illumination Studios</a:t>
              </a:r>
            </a:p>
          </p:txBody>
        </p:sp>
      </p:grpSp>
      <p:pic>
        <p:nvPicPr>
          <p:cNvPr id="10" name="Picture 9">
            <a:extLst>
              <a:ext uri="{FF2B5EF4-FFF2-40B4-BE49-F238E27FC236}">
                <a16:creationId xmlns:a16="http://schemas.microsoft.com/office/drawing/2014/main" id="{6392127A-EF0E-B24F-9735-8EB3D20915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25621" y="5812245"/>
            <a:ext cx="529699" cy="529699"/>
          </a:xfrm>
          <a:prstGeom prst="rect">
            <a:avLst/>
          </a:prstGeom>
        </p:spPr>
      </p:pic>
      <p:sp>
        <p:nvSpPr>
          <p:cNvPr id="15" name="Slide Number Placeholder 3">
            <a:extLst>
              <a:ext uri="{FF2B5EF4-FFF2-40B4-BE49-F238E27FC236}">
                <a16:creationId xmlns:a16="http://schemas.microsoft.com/office/drawing/2014/main" id="{4FA6B146-7F6C-1345-BC03-C123315E4556}"/>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Tree>
    <p:extLst>
      <p:ext uri="{BB962C8B-B14F-4D97-AF65-F5344CB8AC3E}">
        <p14:creationId xmlns:p14="http://schemas.microsoft.com/office/powerpoint/2010/main" val="321169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ACA25421-489A-1046-9D27-C896614C23E5}"/>
              </a:ext>
            </a:extLst>
          </p:cNvPr>
          <p:cNvPicPr>
            <a:picLocks noGrp="1" noChangeAspect="1"/>
          </p:cNvPicPr>
          <p:nvPr>
            <p:ph type="pic" sz="quarter" idx="13"/>
          </p:nvPr>
        </p:nvPicPr>
        <p:blipFill>
          <a:blip r:embed="rId3"/>
          <a:stretch>
            <a:fillRect/>
          </a:stretch>
        </p:blipFill>
        <p:spPr>
          <a:xfrm>
            <a:off x="0" y="-6627"/>
            <a:ext cx="12192000" cy="6864627"/>
          </a:xfrm>
        </p:spPr>
      </p:pic>
      <p:sp>
        <p:nvSpPr>
          <p:cNvPr id="4" name="Title 3"/>
          <p:cNvSpPr>
            <a:spLocks noGrp="1"/>
          </p:cNvSpPr>
          <p:nvPr>
            <p:ph type="title"/>
          </p:nvPr>
        </p:nvSpPr>
        <p:spPr>
          <a:xfrm>
            <a:off x="0" y="2"/>
            <a:ext cx="12192000" cy="970156"/>
          </a:xfrm>
          <a:solidFill>
            <a:schemeClr val="accent1">
              <a:lumMod val="50000"/>
            </a:schemeClr>
          </a:solidFill>
        </p:spPr>
        <p:txBody>
          <a:bodyPr/>
          <a:lstStyle/>
          <a:p>
            <a:pPr algn="ctr"/>
            <a:r>
              <a:rPr lang="en-US" sz="3600" dirty="0">
                <a:solidFill>
                  <a:srgbClr val="FFFFFF"/>
                </a:solidFill>
                <a:latin typeface="+mj-lt"/>
                <a:ea typeface="Intel Clear Pro"/>
                <a:cs typeface="Intel Clear Pro"/>
                <a:sym typeface="Intel Clear Pro"/>
              </a:rPr>
              <a:t>Intel® Embree Ray Tracing Kernel Library</a:t>
            </a:r>
            <a:br>
              <a:rPr lang="en-US" sz="4763" dirty="0">
                <a:solidFill>
                  <a:srgbClr val="FFFFFF"/>
                </a:solidFill>
                <a:latin typeface="Intel Clear Pro"/>
                <a:ea typeface="Intel Clear Pro"/>
                <a:cs typeface="Intel Clear Pro"/>
                <a:sym typeface="Intel Clear Pro"/>
              </a:rPr>
            </a:br>
            <a:r>
              <a:rPr lang="en-US" dirty="0">
                <a:solidFill>
                  <a:srgbClr val="FFFFFF"/>
                </a:solidFill>
                <a:latin typeface="+mn-lt"/>
                <a:ea typeface="Intel Clear Pro"/>
                <a:cs typeface="Intel Clear Pro"/>
                <a:sym typeface="Intel Clear Pro"/>
              </a:rPr>
              <a:t>Open Source,  High Performance, Feature Rich</a:t>
            </a:r>
            <a:endParaRPr lang="en-US" sz="2800" dirty="0">
              <a:solidFill>
                <a:schemeClr val="bg1"/>
              </a:solidFill>
              <a:latin typeface="+mn-lt"/>
            </a:endParaRPr>
          </a:p>
        </p:txBody>
      </p:sp>
      <p:sp>
        <p:nvSpPr>
          <p:cNvPr id="2" name="Slide Number Placeholder 1">
            <a:extLst>
              <a:ext uri="{FF2B5EF4-FFF2-40B4-BE49-F238E27FC236}">
                <a16:creationId xmlns:a16="http://schemas.microsoft.com/office/drawing/2014/main" id="{EE3A301F-9F75-004D-A430-A3718CDC79C6}"/>
              </a:ext>
            </a:extLst>
          </p:cNvPr>
          <p:cNvSpPr>
            <a:spLocks noGrp="1"/>
          </p:cNvSpPr>
          <p:nvPr>
            <p:ph type="sldNum" sz="quarter" idx="12"/>
          </p:nvPr>
        </p:nvSpPr>
        <p:spPr/>
        <p:txBody>
          <a:bodyPr/>
          <a:lstStyle/>
          <a:p>
            <a:pPr marL="0" marR="0" lvl="0" indent="0" algn="l" defTabSz="914317" rtl="0" eaLnBrk="1" fontAlgn="auto" latinLnBrk="0" hangingPunct="1">
              <a:lnSpc>
                <a:spcPct val="100000"/>
              </a:lnSpc>
              <a:spcBef>
                <a:spcPts val="0"/>
              </a:spcBef>
              <a:spcAft>
                <a:spcPts val="0"/>
              </a:spcAft>
              <a:buClrTx/>
              <a:buSzTx/>
              <a:buFontTx/>
              <a:buNone/>
              <a:tabLst/>
              <a:defRPr/>
            </a:pPr>
            <a:fld id="{0D7D2B07-4D3E-48CD-9234-A70AD62E7A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317"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39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19EB3FF-442A-D94A-8CDC-A5A2FD50A0D3}"/>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0" y="970160"/>
            <a:ext cx="12192000" cy="5887843"/>
          </a:xfrm>
          <a:prstGeom prst="rect">
            <a:avLst/>
          </a:prstGeom>
        </p:spPr>
      </p:pic>
      <p:sp>
        <p:nvSpPr>
          <p:cNvPr id="4" name="Title 3"/>
          <p:cNvSpPr>
            <a:spLocks noGrp="1"/>
          </p:cNvSpPr>
          <p:nvPr>
            <p:ph type="title"/>
          </p:nvPr>
        </p:nvSpPr>
        <p:spPr>
          <a:xfrm>
            <a:off x="0" y="2"/>
            <a:ext cx="12192000" cy="970156"/>
          </a:xfrm>
          <a:solidFill>
            <a:schemeClr val="accent1">
              <a:lumMod val="50000"/>
            </a:schemeClr>
          </a:solidFill>
        </p:spPr>
        <p:txBody>
          <a:bodyPr/>
          <a:lstStyle/>
          <a:p>
            <a:pPr algn="ctr"/>
            <a:r>
              <a:rPr lang="en-US" sz="3600" dirty="0">
                <a:solidFill>
                  <a:srgbClr val="FFFFFF"/>
                </a:solidFill>
                <a:latin typeface="+mj-lt"/>
                <a:ea typeface="Intel Clear Pro"/>
                <a:cs typeface="Intel Clear Pro"/>
                <a:sym typeface="Intel Clear Pro"/>
              </a:rPr>
              <a:t>Intel® Embree Ray Tracing Kernel Library</a:t>
            </a:r>
            <a:br>
              <a:rPr lang="en-US" sz="4763" dirty="0">
                <a:solidFill>
                  <a:srgbClr val="FFFFFF"/>
                </a:solidFill>
                <a:latin typeface="Intel Clear Pro"/>
                <a:ea typeface="Intel Clear Pro"/>
                <a:cs typeface="Intel Clear Pro"/>
                <a:sym typeface="Intel Clear Pro"/>
              </a:rPr>
            </a:br>
            <a:r>
              <a:rPr lang="en-US" dirty="0">
                <a:solidFill>
                  <a:srgbClr val="FFFFFF"/>
                </a:solidFill>
                <a:latin typeface="+mn-lt"/>
                <a:ea typeface="Intel Clear Pro"/>
                <a:cs typeface="Intel Clear Pro"/>
                <a:sym typeface="Intel Clear Pro"/>
              </a:rPr>
              <a:t>Open Source,  High Performance, Feature Rich</a:t>
            </a:r>
            <a:endParaRPr lang="en-US" dirty="0">
              <a:solidFill>
                <a:schemeClr val="bg1"/>
              </a:solidFill>
              <a:latin typeface="+mn-lt"/>
            </a:endParaRPr>
          </a:p>
        </p:txBody>
      </p:sp>
      <p:sp>
        <p:nvSpPr>
          <p:cNvPr id="8" name="TextBox 7"/>
          <p:cNvSpPr txBox="1"/>
          <p:nvPr/>
        </p:nvSpPr>
        <p:spPr>
          <a:xfrm>
            <a:off x="8279841" y="6306035"/>
            <a:ext cx="4099403" cy="461665"/>
          </a:xfrm>
          <a:prstGeom prst="rect">
            <a:avLst/>
          </a:prstGeom>
          <a:noFill/>
          <a:ln>
            <a:noFill/>
          </a:ln>
        </p:spPr>
        <p:txBody>
          <a:bodyPr wrap="square" rtlCol="0">
            <a:spAutoFit/>
          </a:bodyPr>
          <a:lstStyle/>
          <a:p>
            <a:pPr marL="0" marR="0" lvl="0" indent="0" algn="l" defTabSz="754572" rtl="0" eaLnBrk="1" fontAlgn="auto" latinLnBrk="0" hangingPunct="1">
              <a:lnSpc>
                <a:spcPct val="100000"/>
              </a:lnSpc>
              <a:spcBef>
                <a:spcPts val="0"/>
              </a:spcBef>
              <a:spcAft>
                <a:spcPts val="136"/>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t>Trolls  Image rendered by </a:t>
            </a:r>
            <a:r>
              <a:rPr kumimoji="0" lang="en-US" sz="1200" b="1" i="0" u="none" strike="noStrike" kern="1200" cap="none" spc="0" normalizeH="0" baseline="0" noProof="0" dirty="0" err="1">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t>MoonRay</a:t>
            </a:r>
            <a:r>
              <a:rPr kumimoji="0" lang="en-US" sz="1200" b="1" i="0" u="none" strike="noStrike" kern="1200" cap="none" spc="0" normalizeH="0" baseline="0" noProof="0" dirty="0">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t> (with Intel</a:t>
            </a:r>
            <a:r>
              <a:rPr kumimoji="0" lang="en-US" sz="1200" b="0" i="0" u="none" strike="noStrike" kern="1200" cap="none" spc="0" normalizeH="0" baseline="0" noProof="0" dirty="0">
                <a:ln>
                  <a:noFill/>
                </a:ln>
                <a:solidFill>
                  <a:srgbClr val="FFFFFF"/>
                </a:solidFill>
                <a:effectLst/>
                <a:uLnTx/>
                <a:uFillTx/>
                <a:latin typeface="Calibri" panose="020F0502020204030204"/>
                <a:ea typeface="Intel Clear Pro"/>
                <a:cs typeface="Intel Clear Pro"/>
                <a:sym typeface="Intel Clear Pro"/>
              </a:rPr>
              <a:t>®  </a:t>
            </a:r>
            <a:r>
              <a:rPr kumimoji="0" lang="en-US" sz="1200" b="1" i="0" u="none" strike="noStrike" kern="1200" cap="none" spc="0" normalizeH="0" baseline="0" noProof="0" dirty="0">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t>Embree) :</a:t>
            </a:r>
            <a:br>
              <a:rPr kumimoji="0" lang="en-US" sz="1200" b="1" i="0" u="none" strike="noStrike" kern="1200" cap="none" spc="0" normalizeH="0" baseline="0" noProof="0" dirty="0">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br>
            <a:r>
              <a:rPr kumimoji="0" lang="en-US" sz="1200" b="1" i="0" u="none" strike="noStrike" kern="1200" cap="none" spc="0" normalizeH="0" baseline="0" noProof="0" dirty="0">
                <a:ln>
                  <a:noFill/>
                </a:ln>
                <a:solidFill>
                  <a:prstClr val="white"/>
                </a:solidFill>
                <a:effectLst/>
                <a:uLnTx/>
                <a:uFillTx/>
                <a:latin typeface="Calibri" panose="020F0502020204030204"/>
                <a:ea typeface="Intel Clear" panose="020B0604020203020204" pitchFamily="34" charset="0"/>
                <a:cs typeface="Intel Clear" panose="020B0604020203020204" pitchFamily="34" charset="0"/>
              </a:rPr>
              <a:t>Property of  DreamWorks Animation</a:t>
            </a:r>
          </a:p>
        </p:txBody>
      </p:sp>
      <p:pic>
        <p:nvPicPr>
          <p:cNvPr id="7" name="Picture 6">
            <a:extLst>
              <a:ext uri="{FF2B5EF4-FFF2-40B4-BE49-F238E27FC236}">
                <a16:creationId xmlns:a16="http://schemas.microsoft.com/office/drawing/2014/main" id="{BCC2D57B-2A97-4F91-94D5-964D9246A8AA}"/>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93288" y="5853633"/>
            <a:ext cx="1102541" cy="675307"/>
          </a:xfrm>
          <a:prstGeom prst="rect">
            <a:avLst/>
          </a:prstGeom>
        </p:spPr>
      </p:pic>
      <p:pic>
        <p:nvPicPr>
          <p:cNvPr id="6" name="Picture 10">
            <a:extLst>
              <a:ext uri="{FF2B5EF4-FFF2-40B4-BE49-F238E27FC236}">
                <a16:creationId xmlns:a16="http://schemas.microsoft.com/office/drawing/2014/main" id="{A98ABD92-8B37-4B74-B5B3-D6568EF4F038}"/>
              </a:ext>
            </a:extLst>
          </p:cNvPr>
          <p:cNvPicPr>
            <a:picLocks noChangeAspect="1"/>
          </p:cNvPicPr>
          <p:nvPr/>
        </p:nvPicPr>
        <p:blipFill>
          <a:blip r:embed="rId5" cstate="screen">
            <a:biLevel thresh="75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18879" y="5966849"/>
            <a:ext cx="1402124" cy="570095"/>
          </a:xfrm>
          <a:prstGeom prst="rect">
            <a:avLst/>
          </a:prstGeom>
        </p:spPr>
      </p:pic>
    </p:spTree>
    <p:extLst>
      <p:ext uri="{BB962C8B-B14F-4D97-AF65-F5344CB8AC3E}">
        <p14:creationId xmlns:p14="http://schemas.microsoft.com/office/powerpoint/2010/main" val="286338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743D-7AD6-9047-9356-B205415BD29A}"/>
              </a:ext>
            </a:extLst>
          </p:cNvPr>
          <p:cNvSpPr>
            <a:spLocks noGrp="1"/>
          </p:cNvSpPr>
          <p:nvPr>
            <p:ph type="title"/>
          </p:nvPr>
        </p:nvSpPr>
        <p:spPr>
          <a:xfrm>
            <a:off x="414343" y="678629"/>
            <a:ext cx="10515600" cy="334963"/>
          </a:xfrm>
        </p:spPr>
        <p:txBody>
          <a:bodyPr>
            <a:normAutofit fontScale="90000"/>
          </a:bodyPr>
          <a:lstStyle/>
          <a:p>
            <a:r>
              <a:rPr lang="en-US" dirty="0"/>
              <a:t>Moana Island Scene* Rendered with Intel® </a:t>
            </a:r>
            <a:r>
              <a:rPr lang="en-US" dirty="0" err="1"/>
              <a:t>OSPRay</a:t>
            </a:r>
            <a:r>
              <a:rPr lang="en-US" dirty="0"/>
              <a:t>, </a:t>
            </a:r>
            <a:r>
              <a:rPr lang="en-US" dirty="0" err="1"/>
              <a:t>Embree</a:t>
            </a:r>
            <a:r>
              <a:rPr lang="en-US" dirty="0"/>
              <a:t>, Open Image Denoise</a:t>
            </a:r>
            <a:br>
              <a:rPr lang="en-US" dirty="0"/>
            </a:br>
            <a:br>
              <a:rPr lang="en-US" dirty="0"/>
            </a:br>
            <a:r>
              <a:rPr lang="en-US" dirty="0"/>
              <a:t>*</a:t>
            </a:r>
            <a:r>
              <a:rPr lang="en-US" sz="1800" dirty="0"/>
              <a:t>Public Dataset courtesy of Walt Disney Animation Studios</a:t>
            </a:r>
            <a:endParaRPr lang="en-US" dirty="0"/>
          </a:p>
        </p:txBody>
      </p:sp>
      <p:sp>
        <p:nvSpPr>
          <p:cNvPr id="3" name="Content Placeholder 2">
            <a:extLst>
              <a:ext uri="{FF2B5EF4-FFF2-40B4-BE49-F238E27FC236}">
                <a16:creationId xmlns:a16="http://schemas.microsoft.com/office/drawing/2014/main" id="{759763A4-4B59-FF4E-9812-6C1F626567E0}"/>
              </a:ext>
            </a:extLst>
          </p:cNvPr>
          <p:cNvSpPr>
            <a:spLocks noGrp="1"/>
          </p:cNvSpPr>
          <p:nvPr>
            <p:ph idx="1"/>
          </p:nvPr>
        </p:nvSpPr>
        <p:spPr>
          <a:xfrm>
            <a:off x="554043" y="4923539"/>
            <a:ext cx="9351957" cy="1604695"/>
          </a:xfrm>
        </p:spPr>
        <p:txBody>
          <a:bodyPr/>
          <a:lstStyle/>
          <a:p>
            <a:pPr algn="ctr"/>
            <a:r>
              <a:rPr lang="en-US" dirty="0">
                <a:solidFill>
                  <a:srgbClr val="FF0000"/>
                </a:solidFill>
              </a:rPr>
              <a:t>JIM!!!!</a:t>
            </a:r>
            <a:r>
              <a:rPr lang="en-US" dirty="0"/>
              <a:t>    These ”Pics” are Cool… Even Impressive… I’ve seen these movies!</a:t>
            </a:r>
          </a:p>
          <a:p>
            <a:pPr algn="ctr"/>
            <a:endParaRPr lang="en-US" dirty="0"/>
          </a:p>
          <a:p>
            <a:pPr algn="ctr"/>
            <a:r>
              <a:rPr lang="en-US" i="1" dirty="0">
                <a:solidFill>
                  <a:srgbClr val="FF0000"/>
                </a:solidFill>
              </a:rPr>
              <a:t>WHAT THE $%$^ DO THEY HAVE TO DO WITH HPC?!!?</a:t>
            </a:r>
          </a:p>
        </p:txBody>
      </p:sp>
    </p:spTree>
    <p:extLst>
      <p:ext uri="{BB962C8B-B14F-4D97-AF65-F5344CB8AC3E}">
        <p14:creationId xmlns:p14="http://schemas.microsoft.com/office/powerpoint/2010/main" val="325944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175A66-391E-1049-8A57-A24A05BAA9EC}"/>
              </a:ext>
            </a:extLst>
          </p:cNvPr>
          <p:cNvSpPr>
            <a:spLocks noGrp="1"/>
          </p:cNvSpPr>
          <p:nvPr>
            <p:ph type="title"/>
          </p:nvPr>
        </p:nvSpPr>
        <p:spPr>
          <a:xfrm>
            <a:off x="0" y="482027"/>
            <a:ext cx="12233189" cy="867327"/>
          </a:xfrm>
        </p:spPr>
        <p:txBody>
          <a:bodyPr/>
          <a:lstStyle/>
          <a:p>
            <a:r>
              <a:rPr lang="en-US" dirty="0"/>
              <a:t>Intel </a:t>
            </a:r>
            <a:r>
              <a:rPr lang="en-US" dirty="0" err="1"/>
              <a:t>oneAPI</a:t>
            </a:r>
            <a:r>
              <a:rPr lang="en-US" dirty="0"/>
              <a:t> Rendering Toolkit: Open Image Denoise</a:t>
            </a:r>
          </a:p>
        </p:txBody>
      </p:sp>
      <p:sp>
        <p:nvSpPr>
          <p:cNvPr id="2" name="Slide Number Placeholder 1">
            <a:extLst>
              <a:ext uri="{FF2B5EF4-FFF2-40B4-BE49-F238E27FC236}">
                <a16:creationId xmlns:a16="http://schemas.microsoft.com/office/drawing/2014/main" id="{1491AA3F-7161-424F-A070-4C22BCFD744E}"/>
              </a:ext>
            </a:extLst>
          </p:cNvPr>
          <p:cNvSpPr>
            <a:spLocks noGrp="1"/>
          </p:cNvSpPr>
          <p:nvPr>
            <p:ph type="sldNum" sz="quarter" idx="4294967295"/>
          </p:nvPr>
        </p:nvSpPr>
        <p:spPr/>
        <p:txBody>
          <a:bodyPr/>
          <a:lstStyle/>
          <a:p>
            <a:pPr marL="0" marR="0" lvl="0" indent="0" algn="l" defTabSz="914317" rtl="0" eaLnBrk="1" fontAlgn="auto" latinLnBrk="0" hangingPunct="1">
              <a:lnSpc>
                <a:spcPct val="100000"/>
              </a:lnSpc>
              <a:spcBef>
                <a:spcPts val="0"/>
              </a:spcBef>
              <a:spcAft>
                <a:spcPts val="0"/>
              </a:spcAft>
              <a:buClrTx/>
              <a:buSzTx/>
              <a:buFontTx/>
              <a:buNone/>
              <a:tabLst/>
              <a:defRPr/>
            </a:pPr>
            <a:fld id="{EE2556C5-CE8C-6547-B838-EA80C61A4AF7}" type="slidenum">
              <a:rPr kumimoji="0" lang="en-US" sz="1800" b="0" i="0" u="none" strike="noStrike" kern="1200" cap="none" spc="0" normalizeH="0" baseline="0" noProof="0" smtClean="0">
                <a:ln>
                  <a:noFill/>
                </a:ln>
                <a:solidFill>
                  <a:prstClr val="white"/>
                </a:solidFill>
                <a:effectLst/>
                <a:uLnTx/>
                <a:uFillTx/>
                <a:latin typeface="Intel Clear"/>
                <a:ea typeface="+mn-ea"/>
                <a:cs typeface="+mn-cs"/>
              </a:rPr>
              <a:pPr marL="0" marR="0" lvl="0" indent="0" algn="l" defTabSz="914317"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18" name="Content Placeholder 3">
            <a:extLst>
              <a:ext uri="{FF2B5EF4-FFF2-40B4-BE49-F238E27FC236}">
                <a16:creationId xmlns:a16="http://schemas.microsoft.com/office/drawing/2014/main" id="{00CA8A4A-728B-854E-B192-D2CE0DEA9C24}"/>
              </a:ext>
            </a:extLst>
          </p:cNvPr>
          <p:cNvSpPr txBox="1">
            <a:spLocks/>
          </p:cNvSpPr>
          <p:nvPr/>
        </p:nvSpPr>
        <p:spPr>
          <a:xfrm>
            <a:off x="587945" y="1728893"/>
            <a:ext cx="4578024" cy="3727707"/>
          </a:xfrm>
          <a:prstGeom prst="rect">
            <a:avLst/>
          </a:prstGeom>
        </p:spPr>
        <p:txBody>
          <a:bodyPr vert="horz" lIns="0" tIns="0" rIns="0" bIns="0" rtlCol="0">
            <a:noAutofit/>
          </a:bodyPr>
          <a:lst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400"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133"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Open Image Denoise</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High-performance denoising library for ray tracing using machine learning methods</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Improved quality images faster, without losing detail</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More denoising techniques coming</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v1.0 Just Released!</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hlinkClick r:id="rId3">
                  <a:extLst>
                    <a:ext uri="{A12FA001-AC4F-418D-AE19-62706E023703}">
                      <ahyp:hlinkClr xmlns:ahyp="http://schemas.microsoft.com/office/drawing/2018/hyperlinkcolor" val="tx"/>
                    </a:ext>
                  </a:extLst>
                </a:hlinkClick>
              </a:rPr>
              <a:t>http://openimagedenoise.org</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a:t>
            </a:r>
          </a:p>
        </p:txBody>
      </p:sp>
      <p:grpSp>
        <p:nvGrpSpPr>
          <p:cNvPr id="19" name="Group 18">
            <a:extLst>
              <a:ext uri="{FF2B5EF4-FFF2-40B4-BE49-F238E27FC236}">
                <a16:creationId xmlns:a16="http://schemas.microsoft.com/office/drawing/2014/main" id="{2399106F-9053-7D42-868A-745126EF8658}"/>
              </a:ext>
            </a:extLst>
          </p:cNvPr>
          <p:cNvGrpSpPr/>
          <p:nvPr/>
        </p:nvGrpSpPr>
        <p:grpSpPr>
          <a:xfrm>
            <a:off x="6881960" y="2243250"/>
            <a:ext cx="4850968" cy="3067695"/>
            <a:chOff x="5596085" y="2474273"/>
            <a:chExt cx="4850968" cy="3067694"/>
          </a:xfrm>
        </p:grpSpPr>
        <p:sp>
          <p:nvSpPr>
            <p:cNvPr id="20" name="Rectangle 19">
              <a:extLst>
                <a:ext uri="{FF2B5EF4-FFF2-40B4-BE49-F238E27FC236}">
                  <a16:creationId xmlns:a16="http://schemas.microsoft.com/office/drawing/2014/main" id="{62881A2E-C2D6-9D4E-AAD2-A42D69C36D3A}"/>
                </a:ext>
              </a:extLst>
            </p:cNvPr>
            <p:cNvSpPr/>
            <p:nvPr/>
          </p:nvSpPr>
          <p:spPr>
            <a:xfrm>
              <a:off x="5596096" y="2991785"/>
              <a:ext cx="4848524" cy="510036"/>
            </a:xfrm>
            <a:prstGeom prst="rect">
              <a:avLst/>
            </a:prstGeom>
            <a:solidFill>
              <a:schemeClr val="tx2">
                <a:lumMod val="40000"/>
                <a:lumOff val="6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Application</a:t>
              </a:r>
            </a:p>
          </p:txBody>
        </p:sp>
        <p:sp>
          <p:nvSpPr>
            <p:cNvPr id="21" name="Rectangle 20">
              <a:extLst>
                <a:ext uri="{FF2B5EF4-FFF2-40B4-BE49-F238E27FC236}">
                  <a16:creationId xmlns:a16="http://schemas.microsoft.com/office/drawing/2014/main" id="{6A9F8B6D-F6B1-7A41-8D5B-D6DEECBE391A}"/>
                </a:ext>
              </a:extLst>
            </p:cNvPr>
            <p:cNvSpPr/>
            <p:nvPr/>
          </p:nvSpPr>
          <p:spPr>
            <a:xfrm>
              <a:off x="5596088" y="4521894"/>
              <a:ext cx="2424267" cy="510036"/>
            </a:xfrm>
            <a:prstGeom prst="rect">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Intel Clear"/>
                  <a:ea typeface="+mn-ea"/>
                  <a:cs typeface="+mn-cs"/>
                </a:rPr>
                <a:t>OpenSWR</a:t>
              </a:r>
              <a:endParaRPr kumimoji="0" lang="en-US" sz="14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22" name="Rectangle 21">
              <a:extLst>
                <a:ext uri="{FF2B5EF4-FFF2-40B4-BE49-F238E27FC236}">
                  <a16:creationId xmlns:a16="http://schemas.microsoft.com/office/drawing/2014/main" id="{1F5F7032-DC01-254B-A225-A833572133B2}"/>
                </a:ext>
              </a:extLst>
            </p:cNvPr>
            <p:cNvSpPr/>
            <p:nvPr/>
          </p:nvSpPr>
          <p:spPr>
            <a:xfrm>
              <a:off x="5596093" y="4011857"/>
              <a:ext cx="2424261" cy="510036"/>
            </a:xfrm>
            <a:prstGeom prst="rect">
              <a:avLst/>
            </a:prstGeom>
            <a:solidFill>
              <a:schemeClr val="tx2">
                <a:lumMod val="60000"/>
                <a:lumOff val="4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Mesa3D</a:t>
              </a:r>
            </a:p>
          </p:txBody>
        </p:sp>
        <p:sp>
          <p:nvSpPr>
            <p:cNvPr id="23" name="Rectangle 22">
              <a:extLst>
                <a:ext uri="{FF2B5EF4-FFF2-40B4-BE49-F238E27FC236}">
                  <a16:creationId xmlns:a16="http://schemas.microsoft.com/office/drawing/2014/main" id="{9D89D5D3-40B1-0E48-B195-855637E21463}"/>
                </a:ext>
              </a:extLst>
            </p:cNvPr>
            <p:cNvSpPr/>
            <p:nvPr/>
          </p:nvSpPr>
          <p:spPr>
            <a:xfrm>
              <a:off x="5596088" y="5031931"/>
              <a:ext cx="4848533" cy="510036"/>
            </a:xfrm>
            <a:prstGeom prst="rect">
              <a:avLst/>
            </a:prstGeom>
            <a:solidFill>
              <a:schemeClr val="accent1">
                <a:lumMod val="5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Processor </a:t>
              </a:r>
              <a:r>
                <a:rPr kumimoji="0" lang="en-US" sz="1200" b="0" i="0" u="none" strike="noStrike" kern="1200" cap="none" spc="0" normalizeH="0" baseline="0" noProof="0" dirty="0">
                  <a:ln>
                    <a:noFill/>
                  </a:ln>
                  <a:solidFill>
                    <a:prstClr val="white"/>
                  </a:solidFill>
                  <a:effectLst/>
                  <a:uLnTx/>
                  <a:uFillTx/>
                  <a:latin typeface="Intel Clear"/>
                  <a:ea typeface="+mn-ea"/>
                  <a:cs typeface="+mn-cs"/>
                </a:rPr>
                <a:t>(Intel® Xeon ®)</a:t>
              </a:r>
            </a:p>
          </p:txBody>
        </p:sp>
        <p:sp>
          <p:nvSpPr>
            <p:cNvPr id="24" name="Rectangle 23">
              <a:extLst>
                <a:ext uri="{FF2B5EF4-FFF2-40B4-BE49-F238E27FC236}">
                  <a16:creationId xmlns:a16="http://schemas.microsoft.com/office/drawing/2014/main" id="{5E89A0D9-CED8-FC47-9BB4-D25099F5D6D3}"/>
                </a:ext>
              </a:extLst>
            </p:cNvPr>
            <p:cNvSpPr/>
            <p:nvPr/>
          </p:nvSpPr>
          <p:spPr>
            <a:xfrm>
              <a:off x="5596096" y="3501821"/>
              <a:ext cx="2424257" cy="510036"/>
            </a:xfrm>
            <a:prstGeom prst="rect">
              <a:avLst/>
            </a:prstGeom>
            <a:solidFill>
              <a:schemeClr val="tx2">
                <a:lumMod val="60000"/>
                <a:lumOff val="4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OpenGL Renderer</a:t>
              </a:r>
            </a:p>
          </p:txBody>
        </p:sp>
        <p:sp>
          <p:nvSpPr>
            <p:cNvPr id="26" name="TextBox 25">
              <a:extLst>
                <a:ext uri="{FF2B5EF4-FFF2-40B4-BE49-F238E27FC236}">
                  <a16:creationId xmlns:a16="http://schemas.microsoft.com/office/drawing/2014/main" id="{9E8514F6-1206-D242-AB11-D90ADA383680}"/>
                </a:ext>
              </a:extLst>
            </p:cNvPr>
            <p:cNvSpPr txBox="1"/>
            <p:nvPr/>
          </p:nvSpPr>
          <p:spPr>
            <a:xfrm>
              <a:off x="5596085" y="2474273"/>
              <a:ext cx="4848669" cy="338554"/>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3C71"/>
                  </a:solidFill>
                  <a:effectLst/>
                  <a:uLnTx/>
                  <a:uFillTx/>
                  <a:latin typeface="Intel Clear"/>
                  <a:ea typeface="+mn-ea"/>
                  <a:cs typeface="+mn-cs"/>
                </a:rPr>
                <a:t>General Visualization / Rendering Stack</a:t>
              </a:r>
            </a:p>
          </p:txBody>
        </p:sp>
        <p:sp>
          <p:nvSpPr>
            <p:cNvPr id="28" name="Rectangle 27">
              <a:extLst>
                <a:ext uri="{FF2B5EF4-FFF2-40B4-BE49-F238E27FC236}">
                  <a16:creationId xmlns:a16="http://schemas.microsoft.com/office/drawing/2014/main" id="{9D87EBE5-8FBE-B34C-AAB5-91C5B013CF35}"/>
                </a:ext>
              </a:extLst>
            </p:cNvPr>
            <p:cNvSpPr/>
            <p:nvPr/>
          </p:nvSpPr>
          <p:spPr>
            <a:xfrm>
              <a:off x="8020353" y="3490097"/>
              <a:ext cx="2424267" cy="510039"/>
            </a:xfrm>
            <a:prstGeom prst="rect">
              <a:avLst/>
            </a:prstGeom>
            <a:solidFill>
              <a:schemeClr val="accent1">
                <a:lumMod val="75000"/>
              </a:schemeClr>
            </a:solidFill>
            <a:ln w="50800">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Intel Clear"/>
                  <a:ea typeface="+mn-ea"/>
                  <a:cs typeface="+mn-cs"/>
                </a:rPr>
                <a:t>OSPRay</a:t>
              </a:r>
              <a:r>
                <a:rPr kumimoji="0" lang="en-US" sz="1400" b="0" i="0" u="none" strike="noStrike" kern="1200" cap="none" spc="0" normalizeH="0" baseline="0" noProof="0" dirty="0">
                  <a:ln>
                    <a:noFill/>
                  </a:ln>
                  <a:solidFill>
                    <a:prstClr val="white"/>
                  </a:solidFill>
                  <a:effectLst/>
                  <a:uLnTx/>
                  <a:uFillTx/>
                  <a:latin typeface="Intel Clear"/>
                  <a:ea typeface="+mn-ea"/>
                  <a:cs typeface="+mn-cs"/>
                </a:rPr>
                <a:t> Renderer</a:t>
              </a:r>
            </a:p>
          </p:txBody>
        </p:sp>
        <p:sp>
          <p:nvSpPr>
            <p:cNvPr id="25" name="Rectangle 24">
              <a:extLst>
                <a:ext uri="{FF2B5EF4-FFF2-40B4-BE49-F238E27FC236}">
                  <a16:creationId xmlns:a16="http://schemas.microsoft.com/office/drawing/2014/main" id="{0C614D9E-7BEE-F546-9F15-A18754D375CF}"/>
                </a:ext>
              </a:extLst>
            </p:cNvPr>
            <p:cNvSpPr/>
            <p:nvPr/>
          </p:nvSpPr>
          <p:spPr>
            <a:xfrm>
              <a:off x="8020355" y="4023575"/>
              <a:ext cx="1214567" cy="1008355"/>
            </a:xfrm>
            <a:prstGeom prst="rect">
              <a:avLst/>
            </a:prstGeom>
            <a:solidFill>
              <a:schemeClr val="accent1">
                <a:lumMod val="75000"/>
              </a:schemeClr>
            </a:solidFill>
            <a:ln w="50800">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Intel Clear"/>
                  <a:ea typeface="+mn-ea"/>
                  <a:cs typeface="+mn-cs"/>
                </a:rPr>
                <a:t>Embree</a:t>
              </a:r>
              <a:endParaRPr kumimoji="0" lang="en-US" sz="14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27" name="Rectangle 26">
              <a:extLst>
                <a:ext uri="{FF2B5EF4-FFF2-40B4-BE49-F238E27FC236}">
                  <a16:creationId xmlns:a16="http://schemas.microsoft.com/office/drawing/2014/main" id="{4AAF7A70-2C83-2F4A-9B73-E8F973D85BF9}"/>
                </a:ext>
              </a:extLst>
            </p:cNvPr>
            <p:cNvSpPr/>
            <p:nvPr/>
          </p:nvSpPr>
          <p:spPr>
            <a:xfrm>
              <a:off x="9232486" y="4023574"/>
              <a:ext cx="1214567" cy="1008355"/>
            </a:xfrm>
            <a:prstGeom prst="rect">
              <a:avLst/>
            </a:prstGeom>
            <a:solidFill>
              <a:schemeClr val="accent1">
                <a:lumMod val="75000"/>
              </a:schemeClr>
            </a:solidFill>
            <a:ln w="50800">
              <a:solidFill>
                <a:srgbClr val="FFC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tel Clear"/>
                  <a:ea typeface="+mn-ea"/>
                  <a:cs typeface="+mn-cs"/>
                </a:rPr>
                <a:t>Open Image Denoise</a:t>
              </a:r>
            </a:p>
          </p:txBody>
        </p:sp>
      </p:grpSp>
      <p:sp>
        <p:nvSpPr>
          <p:cNvPr id="15" name="Rectangle 14">
            <a:extLst>
              <a:ext uri="{FF2B5EF4-FFF2-40B4-BE49-F238E27FC236}">
                <a16:creationId xmlns:a16="http://schemas.microsoft.com/office/drawing/2014/main" id="{40FC894C-8465-1B49-A29B-CA8377131193}"/>
              </a:ext>
            </a:extLst>
          </p:cNvPr>
          <p:cNvSpPr/>
          <p:nvPr/>
        </p:nvSpPr>
        <p:spPr>
          <a:xfrm>
            <a:off x="6881964" y="4860067"/>
            <a:ext cx="4848533" cy="510036"/>
          </a:xfrm>
          <a:prstGeom prst="rect">
            <a:avLst/>
          </a:prstGeom>
          <a:solidFill>
            <a:schemeClr val="accent1">
              <a:lumMod val="5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Processor </a:t>
            </a:r>
            <a:r>
              <a:rPr kumimoji="0" lang="en-US" sz="1200" b="0" i="0" u="none" strike="noStrike" kern="1200" cap="none" spc="0" normalizeH="0" baseline="0" noProof="0" dirty="0">
                <a:ln>
                  <a:noFill/>
                </a:ln>
                <a:solidFill>
                  <a:prstClr val="white"/>
                </a:solidFill>
                <a:effectLst/>
                <a:uLnTx/>
                <a:uFillTx/>
                <a:latin typeface="Intel Clear"/>
                <a:ea typeface="+mn-ea"/>
                <a:cs typeface="+mn-cs"/>
              </a:rPr>
              <a:t>(Intel® Xeon ® and Intel® X</a:t>
            </a:r>
            <a:r>
              <a:rPr kumimoji="0" lang="en-US" sz="1200" b="0" i="0" u="none" strike="noStrike" kern="1200" cap="none" spc="0" normalizeH="0" baseline="30000" noProof="0" dirty="0">
                <a:ln>
                  <a:noFill/>
                </a:ln>
                <a:solidFill>
                  <a:prstClr val="white"/>
                </a:solidFill>
                <a:effectLst/>
                <a:uLnTx/>
                <a:uFillTx/>
                <a:latin typeface="Intel Clear"/>
                <a:ea typeface="+mn-ea"/>
                <a:cs typeface="+mn-cs"/>
              </a:rPr>
              <a:t>E </a:t>
            </a:r>
            <a:r>
              <a:rPr kumimoji="0" lang="en-US" sz="1200" b="0" i="0" u="none" strike="noStrike" kern="1200" cap="none" spc="0" normalizeH="0" baseline="0" noProof="0" dirty="0">
                <a:ln>
                  <a:noFill/>
                </a:ln>
                <a:solidFill>
                  <a:prstClr val="white"/>
                </a:solidFill>
                <a:effectLst/>
                <a:uLnTx/>
                <a:uFillTx/>
                <a:latin typeface="Intel Clear"/>
                <a:ea typeface="+mn-ea"/>
                <a:cs typeface="+mn-cs"/>
              </a:rPr>
              <a:t>Architecture GPU)</a:t>
            </a:r>
          </a:p>
        </p:txBody>
      </p:sp>
      <p:sp>
        <p:nvSpPr>
          <p:cNvPr id="16" name="Slide Number Placeholder 3">
            <a:extLst>
              <a:ext uri="{FF2B5EF4-FFF2-40B4-BE49-F238E27FC236}">
                <a16:creationId xmlns:a16="http://schemas.microsoft.com/office/drawing/2014/main" id="{E2D79D81-C05F-384E-9B97-60240D545227}"/>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Tree>
    <p:extLst>
      <p:ext uri="{BB962C8B-B14F-4D97-AF65-F5344CB8AC3E}">
        <p14:creationId xmlns:p14="http://schemas.microsoft.com/office/powerpoint/2010/main" val="112801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C129098-1141-9D45-9D94-53FD357FBBA0}"/>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96B95FA-5D49-A944-BE58-A6ED1E40BA7A}"/>
              </a:ext>
            </a:extLst>
          </p:cNvPr>
          <p:cNvSpPr>
            <a:spLocks noGrp="1"/>
          </p:cNvSpPr>
          <p:nvPr>
            <p:ph type="sldNum" sz="quarter" idx="4294967295"/>
          </p:nvPr>
        </p:nvSpPr>
        <p:spPr>
          <a:xfrm>
            <a:off x="9347200" y="6432552"/>
            <a:ext cx="2844800" cy="365125"/>
          </a:xfrm>
        </p:spPr>
        <p:txBody>
          <a:bodyPr/>
          <a:lstStyle/>
          <a:p>
            <a:pPr marL="0" marR="0" lvl="0" indent="0" algn="l" defTabSz="914317" rtl="0" eaLnBrk="1" fontAlgn="auto" latinLnBrk="0" hangingPunct="1">
              <a:lnSpc>
                <a:spcPct val="100000"/>
              </a:lnSpc>
              <a:spcBef>
                <a:spcPts val="0"/>
              </a:spcBef>
              <a:spcAft>
                <a:spcPts val="0"/>
              </a:spcAft>
              <a:buClrTx/>
              <a:buSzTx/>
              <a:buFontTx/>
              <a:buNone/>
              <a:tabLst/>
              <a:defRPr/>
            </a:pPr>
            <a:fld id="{EE2556C5-CE8C-6547-B838-EA80C61A4AF7}" type="slidenum">
              <a:rPr kumimoji="0" lang="en-US" sz="1800" b="0" i="0" u="none" strike="noStrike" kern="1200" cap="none" spc="0" normalizeH="0" baseline="0" noProof="0" smtClean="0">
                <a:ln>
                  <a:noFill/>
                </a:ln>
                <a:solidFill>
                  <a:prstClr val="white"/>
                </a:solidFill>
                <a:effectLst/>
                <a:uLnTx/>
                <a:uFillTx/>
                <a:latin typeface="Intel Clear"/>
                <a:ea typeface="+mn-ea"/>
                <a:cs typeface="+mn-cs"/>
              </a:rPr>
              <a:pPr marL="0" marR="0" lvl="0" indent="0" algn="l" defTabSz="914317"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white"/>
              </a:solidFill>
              <a:effectLst/>
              <a:uLnTx/>
              <a:uFillTx/>
              <a:latin typeface="Intel Clear"/>
              <a:ea typeface="+mn-ea"/>
              <a:cs typeface="+mn-cs"/>
            </a:endParaRPr>
          </a:p>
        </p:txBody>
      </p:sp>
      <p:pic>
        <p:nvPicPr>
          <p:cNvPr id="5" name="Picture 4">
            <a:extLst>
              <a:ext uri="{FF2B5EF4-FFF2-40B4-BE49-F238E27FC236}">
                <a16:creationId xmlns:a16="http://schemas.microsoft.com/office/drawing/2014/main" id="{CD050027-3596-F642-843F-2E54EBFA3F9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2087543-C921-F042-B0BB-47B71825102F}"/>
              </a:ext>
            </a:extLst>
          </p:cNvPr>
          <p:cNvSpPr txBox="1"/>
          <p:nvPr/>
        </p:nvSpPr>
        <p:spPr>
          <a:xfrm>
            <a:off x="184066" y="6530439"/>
            <a:ext cx="9179455" cy="169277"/>
          </a:xfrm>
          <a:prstGeom prst="rect">
            <a:avLst/>
          </a:prstGeom>
          <a:noFill/>
        </p:spPr>
        <p:txBody>
          <a:bodyPr vert="horz"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Intel Clear"/>
                <a:ea typeface="+mn-ea"/>
                <a:cs typeface="+mn-cs"/>
              </a:rPr>
              <a:t>Crytek </a:t>
            </a:r>
            <a:r>
              <a:rPr kumimoji="0" lang="en-US" sz="1100" b="0" i="0" u="none" strike="noStrike" kern="1200" cap="none" spc="0" normalizeH="0" baseline="0" noProof="0" dirty="0" err="1">
                <a:ln>
                  <a:noFill/>
                </a:ln>
                <a:solidFill>
                  <a:prstClr val="white"/>
                </a:solidFill>
                <a:effectLst/>
                <a:uLnTx/>
                <a:uFillTx/>
                <a:latin typeface="Intel Clear"/>
                <a:ea typeface="+mn-ea"/>
                <a:cs typeface="+mn-cs"/>
              </a:rPr>
              <a:t>Sponza</a:t>
            </a:r>
            <a:r>
              <a:rPr kumimoji="0" lang="en-US" sz="1100" b="0" i="0" u="none" strike="noStrike" kern="1200" cap="none" spc="0" normalizeH="0" baseline="0" noProof="0" dirty="0">
                <a:ln>
                  <a:noFill/>
                </a:ln>
                <a:solidFill>
                  <a:prstClr val="white"/>
                </a:solidFill>
                <a:effectLst/>
                <a:uLnTx/>
                <a:uFillTx/>
                <a:latin typeface="Intel Clear"/>
                <a:ea typeface="+mn-ea"/>
                <a:cs typeface="+mn-cs"/>
              </a:rPr>
              <a:t> rendered at 16spp. Scene courtesy of Frank </a:t>
            </a:r>
            <a:r>
              <a:rPr kumimoji="0" lang="en-US" sz="1100" b="0" i="0" u="none" strike="noStrike" kern="1200" cap="none" spc="0" normalizeH="0" baseline="0" noProof="0" dirty="0" err="1">
                <a:ln>
                  <a:noFill/>
                </a:ln>
                <a:solidFill>
                  <a:prstClr val="white"/>
                </a:solidFill>
                <a:effectLst/>
                <a:uLnTx/>
                <a:uFillTx/>
                <a:latin typeface="Intel Clear"/>
                <a:ea typeface="+mn-ea"/>
                <a:cs typeface="+mn-cs"/>
              </a:rPr>
              <a:t>Meinl</a:t>
            </a:r>
            <a:r>
              <a:rPr kumimoji="0" lang="en-US" sz="1100" b="0" i="0" u="none" strike="noStrike" kern="1200" cap="none" spc="0" normalizeH="0" baseline="0" noProof="0" dirty="0">
                <a:ln>
                  <a:noFill/>
                </a:ln>
                <a:solidFill>
                  <a:prstClr val="white"/>
                </a:solidFill>
                <a:effectLst/>
                <a:uLnTx/>
                <a:uFillTx/>
                <a:latin typeface="Intel Clear"/>
                <a:ea typeface="+mn-ea"/>
                <a:cs typeface="+mn-cs"/>
              </a:rPr>
              <a:t>, downloaded from Morgan McGuire’s Computer Graphics Archive.</a:t>
            </a:r>
          </a:p>
        </p:txBody>
      </p:sp>
      <p:sp>
        <p:nvSpPr>
          <p:cNvPr id="7" name="TextBox 6">
            <a:extLst>
              <a:ext uri="{FF2B5EF4-FFF2-40B4-BE49-F238E27FC236}">
                <a16:creationId xmlns:a16="http://schemas.microsoft.com/office/drawing/2014/main" id="{B8BD3E17-B7E4-6F44-81E8-4A3C507D9B3B}"/>
              </a:ext>
            </a:extLst>
          </p:cNvPr>
          <p:cNvSpPr txBox="1"/>
          <p:nvPr/>
        </p:nvSpPr>
        <p:spPr>
          <a:xfrm>
            <a:off x="371478" y="357190"/>
            <a:ext cx="2543175" cy="169277"/>
          </a:xfrm>
          <a:prstGeom prst="rect">
            <a:avLst/>
          </a:prstGeom>
          <a:noFill/>
        </p:spPr>
        <p:txBody>
          <a:bodyPr vert="horz"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3C71"/>
              </a:solidFill>
              <a:effectLst/>
              <a:uLnTx/>
              <a:uFillTx/>
              <a:latin typeface="Intel Clear"/>
              <a:ea typeface="+mn-ea"/>
              <a:cs typeface="+mn-cs"/>
            </a:endParaRPr>
          </a:p>
        </p:txBody>
      </p:sp>
      <p:sp>
        <p:nvSpPr>
          <p:cNvPr id="8" name="TextBox 7">
            <a:extLst>
              <a:ext uri="{FF2B5EF4-FFF2-40B4-BE49-F238E27FC236}">
                <a16:creationId xmlns:a16="http://schemas.microsoft.com/office/drawing/2014/main" id="{D8C80793-034D-B948-8276-B9B71E2957C6}"/>
              </a:ext>
            </a:extLst>
          </p:cNvPr>
          <p:cNvSpPr txBox="1"/>
          <p:nvPr/>
        </p:nvSpPr>
        <p:spPr>
          <a:xfrm>
            <a:off x="184065" y="308364"/>
            <a:ext cx="1801491" cy="369332"/>
          </a:xfrm>
          <a:prstGeom prst="rect">
            <a:avLst/>
          </a:prstGeom>
          <a:noFill/>
        </p:spPr>
        <p:txBody>
          <a:bodyPr vert="horz"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Intel Clear"/>
                <a:ea typeface="+mn-ea"/>
                <a:cs typeface="+mn-cs"/>
              </a:rPr>
              <a:t>Original</a:t>
            </a:r>
          </a:p>
        </p:txBody>
      </p:sp>
    </p:spTree>
    <p:extLst>
      <p:ext uri="{BB962C8B-B14F-4D97-AF65-F5344CB8AC3E}">
        <p14:creationId xmlns:p14="http://schemas.microsoft.com/office/powerpoint/2010/main" val="362050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C82D6E2-EE24-6045-AF31-E1D6B9D55DA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131989AF-7AFF-494F-8D8F-2C96559188DB}"/>
              </a:ext>
            </a:extLst>
          </p:cNvPr>
          <p:cNvSpPr>
            <a:spLocks noGrp="1"/>
          </p:cNvSpPr>
          <p:nvPr>
            <p:ph type="sldNum" sz="quarter" idx="4294967295"/>
          </p:nvPr>
        </p:nvSpPr>
        <p:spPr>
          <a:xfrm>
            <a:off x="9347200" y="6432552"/>
            <a:ext cx="2844800" cy="365125"/>
          </a:xfrm>
        </p:spPr>
        <p:txBody>
          <a:bodyPr/>
          <a:lstStyle/>
          <a:p>
            <a:pPr marL="0" marR="0" lvl="0" indent="0" algn="l" defTabSz="914317" rtl="0" eaLnBrk="1" fontAlgn="auto" latinLnBrk="0" hangingPunct="1">
              <a:lnSpc>
                <a:spcPct val="100000"/>
              </a:lnSpc>
              <a:spcBef>
                <a:spcPts val="0"/>
              </a:spcBef>
              <a:spcAft>
                <a:spcPts val="0"/>
              </a:spcAft>
              <a:buClrTx/>
              <a:buSzTx/>
              <a:buFontTx/>
              <a:buNone/>
              <a:tabLst/>
              <a:defRPr/>
            </a:pPr>
            <a:fld id="{EE2556C5-CE8C-6547-B838-EA80C61A4AF7}" type="slidenum">
              <a:rPr kumimoji="0" lang="en-US" sz="1800" b="0" i="0" u="none" strike="noStrike" kern="1200" cap="none" spc="0" normalizeH="0" baseline="0" noProof="0" smtClean="0">
                <a:ln>
                  <a:noFill/>
                </a:ln>
                <a:solidFill>
                  <a:prstClr val="white"/>
                </a:solidFill>
                <a:effectLst/>
                <a:uLnTx/>
                <a:uFillTx/>
                <a:latin typeface="Intel Clear"/>
                <a:ea typeface="+mn-ea"/>
                <a:cs typeface="+mn-cs"/>
              </a:rPr>
              <a:pPr marL="0" marR="0" lvl="0" indent="0" algn="l" defTabSz="914317"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white"/>
              </a:solidFill>
              <a:effectLst/>
              <a:uLnTx/>
              <a:uFillTx/>
              <a:latin typeface="Intel Clear"/>
              <a:ea typeface="+mn-ea"/>
              <a:cs typeface="+mn-cs"/>
            </a:endParaRPr>
          </a:p>
        </p:txBody>
      </p:sp>
      <p:pic>
        <p:nvPicPr>
          <p:cNvPr id="5" name="Picture 4">
            <a:extLst>
              <a:ext uri="{FF2B5EF4-FFF2-40B4-BE49-F238E27FC236}">
                <a16:creationId xmlns:a16="http://schemas.microsoft.com/office/drawing/2014/main" id="{AC0E29E1-F767-D24E-B772-B0D6F0B7D9A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DF7EA9-1C33-394A-AEC0-F0C957DECC21}"/>
              </a:ext>
            </a:extLst>
          </p:cNvPr>
          <p:cNvSpPr txBox="1"/>
          <p:nvPr/>
        </p:nvSpPr>
        <p:spPr>
          <a:xfrm>
            <a:off x="184065" y="308364"/>
            <a:ext cx="1801491" cy="369332"/>
          </a:xfrm>
          <a:prstGeom prst="rect">
            <a:avLst/>
          </a:prstGeom>
          <a:noFill/>
        </p:spPr>
        <p:txBody>
          <a:bodyPr vert="horz"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Intel Clear"/>
                <a:ea typeface="+mn-ea"/>
                <a:cs typeface="+mn-cs"/>
              </a:rPr>
              <a:t>Denoised</a:t>
            </a:r>
          </a:p>
        </p:txBody>
      </p:sp>
      <p:sp>
        <p:nvSpPr>
          <p:cNvPr id="7" name="TextBox 6">
            <a:extLst>
              <a:ext uri="{FF2B5EF4-FFF2-40B4-BE49-F238E27FC236}">
                <a16:creationId xmlns:a16="http://schemas.microsoft.com/office/drawing/2014/main" id="{2ED20498-5377-FD44-868E-1F9795DCAB2F}"/>
              </a:ext>
            </a:extLst>
          </p:cNvPr>
          <p:cNvSpPr txBox="1"/>
          <p:nvPr/>
        </p:nvSpPr>
        <p:spPr>
          <a:xfrm>
            <a:off x="184066" y="6530439"/>
            <a:ext cx="9179455" cy="169277"/>
          </a:xfrm>
          <a:prstGeom prst="rect">
            <a:avLst/>
          </a:prstGeom>
          <a:noFill/>
        </p:spPr>
        <p:txBody>
          <a:bodyPr vert="horz"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Intel Clear"/>
                <a:ea typeface="+mn-ea"/>
                <a:cs typeface="+mn-cs"/>
              </a:rPr>
              <a:t>Crytek </a:t>
            </a:r>
            <a:r>
              <a:rPr kumimoji="0" lang="en-US" sz="1100" b="0" i="0" u="none" strike="noStrike" kern="1200" cap="none" spc="0" normalizeH="0" baseline="0" noProof="0" dirty="0" err="1">
                <a:ln>
                  <a:noFill/>
                </a:ln>
                <a:solidFill>
                  <a:prstClr val="white"/>
                </a:solidFill>
                <a:effectLst/>
                <a:uLnTx/>
                <a:uFillTx/>
                <a:latin typeface="Intel Clear"/>
                <a:ea typeface="+mn-ea"/>
                <a:cs typeface="+mn-cs"/>
              </a:rPr>
              <a:t>Sponza</a:t>
            </a:r>
            <a:r>
              <a:rPr kumimoji="0" lang="en-US" sz="1100" b="0" i="0" u="none" strike="noStrike" kern="1200" cap="none" spc="0" normalizeH="0" baseline="0" noProof="0" dirty="0">
                <a:ln>
                  <a:noFill/>
                </a:ln>
                <a:solidFill>
                  <a:prstClr val="white"/>
                </a:solidFill>
                <a:effectLst/>
                <a:uLnTx/>
                <a:uFillTx/>
                <a:latin typeface="Intel Clear"/>
                <a:ea typeface="+mn-ea"/>
                <a:cs typeface="+mn-cs"/>
              </a:rPr>
              <a:t> rendered at 16spp. Scene courtesy of Frank </a:t>
            </a:r>
            <a:r>
              <a:rPr kumimoji="0" lang="en-US" sz="1100" b="0" i="0" u="none" strike="noStrike" kern="1200" cap="none" spc="0" normalizeH="0" baseline="0" noProof="0" dirty="0" err="1">
                <a:ln>
                  <a:noFill/>
                </a:ln>
                <a:solidFill>
                  <a:prstClr val="white"/>
                </a:solidFill>
                <a:effectLst/>
                <a:uLnTx/>
                <a:uFillTx/>
                <a:latin typeface="Intel Clear"/>
                <a:ea typeface="+mn-ea"/>
                <a:cs typeface="+mn-cs"/>
              </a:rPr>
              <a:t>Meinl</a:t>
            </a:r>
            <a:r>
              <a:rPr kumimoji="0" lang="en-US" sz="1100" b="0" i="0" u="none" strike="noStrike" kern="1200" cap="none" spc="0" normalizeH="0" baseline="0" noProof="0" dirty="0">
                <a:ln>
                  <a:noFill/>
                </a:ln>
                <a:solidFill>
                  <a:prstClr val="white"/>
                </a:solidFill>
                <a:effectLst/>
                <a:uLnTx/>
                <a:uFillTx/>
                <a:latin typeface="Intel Clear"/>
                <a:ea typeface="+mn-ea"/>
                <a:cs typeface="+mn-cs"/>
              </a:rPr>
              <a:t>, downloaded from Morgan McGuire’s Computer Graphics Archive.</a:t>
            </a:r>
          </a:p>
        </p:txBody>
      </p:sp>
    </p:spTree>
    <p:extLst>
      <p:ext uri="{BB962C8B-B14F-4D97-AF65-F5344CB8AC3E}">
        <p14:creationId xmlns:p14="http://schemas.microsoft.com/office/powerpoint/2010/main" val="227257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147" y="381793"/>
            <a:ext cx="10515600" cy="334963"/>
          </a:xfrm>
        </p:spPr>
        <p:txBody>
          <a:bodyPr>
            <a:noAutofit/>
          </a:bodyPr>
          <a:lstStyle/>
          <a:p>
            <a:r>
              <a:rPr lang="en-US" sz="2800" dirty="0"/>
              <a:t>Coming Soon: Intel® Open Volume Kernel Library</a:t>
            </a:r>
          </a:p>
        </p:txBody>
      </p:sp>
      <p:sp>
        <p:nvSpPr>
          <p:cNvPr id="8" name="Text Placeholder 3">
            <a:extLst>
              <a:ext uri="{FF2B5EF4-FFF2-40B4-BE49-F238E27FC236}">
                <a16:creationId xmlns:a16="http://schemas.microsoft.com/office/drawing/2014/main" id="{7E4C4E6A-3813-413A-B50D-E6936EF9A0DC}"/>
              </a:ext>
            </a:extLst>
          </p:cNvPr>
          <p:cNvSpPr txBox="1">
            <a:spLocks/>
          </p:cNvSpPr>
          <p:nvPr/>
        </p:nvSpPr>
        <p:spPr>
          <a:xfrm>
            <a:off x="414342" y="1385889"/>
            <a:ext cx="8554401" cy="451485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vl2pPr marL="457200" indent="0" algn="l" defTabSz="914400"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2pPr>
            <a:lvl3pPr marL="914400" indent="0" algn="l" defTabSz="914400"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3pPr>
            <a:lvl4pPr marL="1371600" indent="0" algn="l" defTabSz="914400"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4pPr>
            <a:lvl5pPr marL="1828800" indent="0" algn="l" defTabSz="914400" rtl="0" eaLnBrk="1" latinLnBrk="0" hangingPunct="1">
              <a:lnSpc>
                <a:spcPct val="90000"/>
              </a:lnSpc>
              <a:spcBef>
                <a:spcPts val="500"/>
              </a:spcBef>
              <a:buFontTx/>
              <a:buNone/>
              <a:defRPr sz="12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72" marR="0" lvl="0" indent="-380972" algn="l" defTabSz="914400" rtl="0" eaLnBrk="1" fontAlgn="auto" latinLnBrk="0" hangingPunct="1">
              <a:lnSpc>
                <a:spcPts val="1600"/>
              </a:lnSpc>
              <a:spcBef>
                <a:spcPts val="100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Coming by “Monday” Sept 30.</a:t>
            </a:r>
          </a:p>
          <a:p>
            <a:pPr marL="380972" marR="0" lvl="0" indent="-380972" algn="l" defTabSz="914400" rtl="0" eaLnBrk="1" fontAlgn="auto" latinLnBrk="0" hangingPunct="1">
              <a:lnSpc>
                <a:spcPts val="1600"/>
              </a:lnSpc>
              <a:spcBef>
                <a:spcPts val="100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Free and Open Source under Apache 2.0* license</a:t>
            </a:r>
          </a:p>
          <a:p>
            <a:pPr marL="380972" marR="0" lvl="0" indent="-380972" algn="l" defTabSz="914400" rtl="0" eaLnBrk="1" fontAlgn="auto" latinLnBrk="0" hangingPunct="1">
              <a:lnSpc>
                <a:spcPts val="1600"/>
              </a:lnSpc>
              <a:spcBef>
                <a:spcPts val="100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a:p>
            <a:pPr marL="380972" marR="0" lvl="0" indent="-380972" algn="l" defTabSz="914400" rtl="0" eaLnBrk="1" fontAlgn="auto" latinLnBrk="0" hangingPunct="1">
              <a:lnSpc>
                <a:spcPts val="1600"/>
              </a:lnSpc>
              <a:spcBef>
                <a:spcPts val="100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Optimized Volume kernels</a:t>
            </a:r>
          </a:p>
          <a:p>
            <a:pPr marL="742913" marR="0" lvl="1" indent="-285737" algn="l" defTabSz="914400" rtl="0" eaLnBrk="1" fontAlgn="auto" latinLnBrk="0" hangingPunct="1">
              <a:lnSpc>
                <a:spcPts val="1600"/>
              </a:lnSpc>
              <a:spcBef>
                <a:spcPts val="5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Structured </a:t>
            </a:r>
          </a:p>
          <a:p>
            <a:pPr marL="742913" marR="0" lvl="1" indent="-285737" algn="l" defTabSz="914400" rtl="0" eaLnBrk="1" fontAlgn="auto" latinLnBrk="0" hangingPunct="1">
              <a:lnSpc>
                <a:spcPts val="1600"/>
              </a:lnSpc>
              <a:spcBef>
                <a:spcPts val="5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Unstructured </a:t>
            </a:r>
          </a:p>
          <a:p>
            <a:pPr marL="742913" marR="0" lvl="1" indent="-285737" algn="l" defTabSz="914400" rtl="0" eaLnBrk="1" fontAlgn="auto" latinLnBrk="0" hangingPunct="1">
              <a:lnSpc>
                <a:spcPts val="1600"/>
              </a:lnSpc>
              <a:spcBef>
                <a:spcPts val="5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Adaptive Mesh Refinement(AMR) </a:t>
            </a:r>
          </a:p>
          <a:p>
            <a:pPr marL="742913" marR="0" lvl="1" indent="-285737" algn="l" defTabSz="914400" rtl="0" eaLnBrk="1" fontAlgn="auto" latinLnBrk="0" hangingPunct="1">
              <a:lnSpc>
                <a:spcPts val="1600"/>
              </a:lnSpc>
              <a:spcBef>
                <a:spcPts val="5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Volumetric Path Tracing Sample App</a:t>
            </a:r>
          </a:p>
          <a:p>
            <a:pPr marL="0" marR="0" lvl="0" indent="0" algn="l" defTabSz="914400" rtl="0" eaLnBrk="1" fontAlgn="auto" latinLnBrk="0" hangingPunct="1">
              <a:lnSpc>
                <a:spcPts val="1600"/>
              </a:lnSpc>
              <a:spcBef>
                <a:spcPts val="100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 </a:t>
            </a:r>
          </a:p>
          <a:p>
            <a:pPr marL="0" marR="0" lvl="0" indent="0" algn="l" defTabSz="914400" rtl="0" eaLnBrk="1" fontAlgn="auto" latinLnBrk="0" hangingPunct="1">
              <a:lnSpc>
                <a:spcPts val="1600"/>
              </a:lnSpc>
              <a:spcBef>
                <a:spcPts val="1000"/>
              </a:spcBef>
              <a:spcAft>
                <a:spcPts val="60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OpenVDB</a:t>
            </a:r>
            <a:r>
              <a:rPr kumimoji="0" lang="en-US" sz="20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 support in Q4’19</a:t>
            </a:r>
          </a:p>
          <a:p>
            <a:pPr marL="380972" marR="0" lvl="0" indent="-380972" algn="l" defTabSz="914400" rtl="0" eaLnBrk="1" fontAlgn="auto" latinLnBrk="0" hangingPunct="1">
              <a:lnSpc>
                <a:spcPts val="1600"/>
              </a:lnSpc>
              <a:spcBef>
                <a:spcPts val="100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10" name="Slide Number Placeholder 3">
            <a:extLst>
              <a:ext uri="{FF2B5EF4-FFF2-40B4-BE49-F238E27FC236}">
                <a16:creationId xmlns:a16="http://schemas.microsoft.com/office/drawing/2014/main" id="{102C3DBC-DF2B-438F-8304-D74F3603562A}"/>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13" name="With Progressive Refinement,  default view @4k, zoomed in portion of image shown.  2x Intel* Xeon* E5-2699 v3 @ 2.3Ghz, Geforce* GTX Titan X">
            <a:extLst>
              <a:ext uri="{FF2B5EF4-FFF2-40B4-BE49-F238E27FC236}">
                <a16:creationId xmlns:a16="http://schemas.microsoft.com/office/drawing/2014/main" id="{35198183-CE61-43B8-8542-759E4B6ACFE8}"/>
              </a:ext>
            </a:extLst>
          </p:cNvPr>
          <p:cNvSpPr txBox="1"/>
          <p:nvPr/>
        </p:nvSpPr>
        <p:spPr>
          <a:xfrm>
            <a:off x="695436" y="6368045"/>
            <a:ext cx="3873971"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3200">
                <a:solidFill>
                  <a:srgbClr val="535353"/>
                </a:solidFill>
              </a:defRPr>
            </a:lvl1pPr>
          </a:lstStyle>
          <a:p>
            <a:pPr marL="0" marR="0" lvl="0" indent="0" algn="l" defTabSz="457178" rtl="0" eaLnBrk="1" fontAlgn="auto" latinLnBrk="0" hangingPunct="0">
              <a:lnSpc>
                <a:spcPct val="100000"/>
              </a:lnSpc>
              <a:spcBef>
                <a:spcPts val="0"/>
              </a:spcBef>
              <a:spcAft>
                <a:spcPts val="0"/>
              </a:spcAft>
              <a:buClrTx/>
              <a:buSzTx/>
              <a:buFontTx/>
              <a:buNone/>
              <a:tabLst/>
              <a:defRPr/>
            </a:pPr>
            <a:r>
              <a:rPr kumimoji="0" lang="en-GB" sz="800" b="0" i="0" u="none" strike="noStrike" kern="18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*Other names and brands may be claimed as the property of others</a:t>
            </a:r>
          </a:p>
        </p:txBody>
      </p:sp>
      <p:pic>
        <p:nvPicPr>
          <p:cNvPr id="2" name="Picture 1">
            <a:extLst>
              <a:ext uri="{FF2B5EF4-FFF2-40B4-BE49-F238E27FC236}">
                <a16:creationId xmlns:a16="http://schemas.microsoft.com/office/drawing/2014/main" id="{1E638D81-643A-C340-AA26-4D17FAA3FC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1484" y="1581150"/>
            <a:ext cx="5910465" cy="3733800"/>
          </a:xfrm>
          <a:prstGeom prst="rect">
            <a:avLst/>
          </a:prstGeom>
        </p:spPr>
      </p:pic>
    </p:spTree>
    <p:extLst>
      <p:ext uri="{BB962C8B-B14F-4D97-AF65-F5344CB8AC3E}">
        <p14:creationId xmlns:p14="http://schemas.microsoft.com/office/powerpoint/2010/main" val="79852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C6E1F0-9D9F-914B-A43C-C94DA565F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1067" b="0" i="0" u="none" strike="noStrike" kern="1200" cap="none" spc="0" normalizeH="0" baseline="0" noProof="0" smtClean="0">
                <a:ln>
                  <a:noFill/>
                </a:ln>
                <a:solidFill>
                  <a:prstClr val="white"/>
                </a:solidFill>
                <a:effectLst/>
                <a:uLnTx/>
                <a:uFillTx/>
                <a:latin typeface="Intel Clear"/>
                <a:ea typeface="+mn-ea"/>
                <a:cs typeface="Intel Clear"/>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67" b="0" i="0" u="none" strike="noStrike" kern="1200" cap="none" spc="0" normalizeH="0" baseline="0" noProof="0" dirty="0">
              <a:ln>
                <a:noFill/>
              </a:ln>
              <a:solidFill>
                <a:prstClr val="white"/>
              </a:solidFill>
              <a:effectLst/>
              <a:uLnTx/>
              <a:uFillTx/>
              <a:latin typeface="Intel Clear"/>
              <a:ea typeface="+mn-ea"/>
              <a:cs typeface="Intel Clear"/>
            </a:endParaRPr>
          </a:p>
        </p:txBody>
      </p:sp>
      <p:sp>
        <p:nvSpPr>
          <p:cNvPr id="3" name="Title 2">
            <a:extLst>
              <a:ext uri="{FF2B5EF4-FFF2-40B4-BE49-F238E27FC236}">
                <a16:creationId xmlns:a16="http://schemas.microsoft.com/office/drawing/2014/main" id="{2E4CBA2C-F1CC-2642-B347-CDBAC499CBBC}"/>
              </a:ext>
            </a:extLst>
          </p:cNvPr>
          <p:cNvSpPr>
            <a:spLocks noGrp="1"/>
          </p:cNvSpPr>
          <p:nvPr>
            <p:ph type="title"/>
          </p:nvPr>
        </p:nvSpPr>
        <p:spPr>
          <a:xfrm>
            <a:off x="607484" y="118901"/>
            <a:ext cx="10972800" cy="1158240"/>
          </a:xfrm>
        </p:spPr>
        <p:txBody>
          <a:bodyPr/>
          <a:lstStyle/>
          <a:p>
            <a:r>
              <a:rPr lang="en-US" dirty="0"/>
              <a:t>Volume integration example</a:t>
            </a:r>
          </a:p>
        </p:txBody>
      </p:sp>
      <p:pic>
        <p:nvPicPr>
          <p:cNvPr id="12" name="Picture 11">
            <a:extLst>
              <a:ext uri="{FF2B5EF4-FFF2-40B4-BE49-F238E27FC236}">
                <a16:creationId xmlns:a16="http://schemas.microsoft.com/office/drawing/2014/main" id="{41889287-473E-074B-856D-247E8544FAA9}"/>
              </a:ext>
            </a:extLst>
          </p:cNvPr>
          <p:cNvPicPr>
            <a:picLocks noChangeAspect="1"/>
          </p:cNvPicPr>
          <p:nvPr/>
        </p:nvPicPr>
        <p:blipFill>
          <a:blip r:embed="rId3"/>
          <a:stretch>
            <a:fillRect/>
          </a:stretch>
        </p:blipFill>
        <p:spPr>
          <a:xfrm>
            <a:off x="127059" y="812030"/>
            <a:ext cx="7897602" cy="5353028"/>
          </a:xfrm>
          <a:prstGeom prst="rect">
            <a:avLst/>
          </a:prstGeom>
        </p:spPr>
      </p:pic>
      <p:pic>
        <p:nvPicPr>
          <p:cNvPr id="14" name="Picture 13">
            <a:extLst>
              <a:ext uri="{FF2B5EF4-FFF2-40B4-BE49-F238E27FC236}">
                <a16:creationId xmlns:a16="http://schemas.microsoft.com/office/drawing/2014/main" id="{DF626C83-9C17-7643-9018-92EFE002C1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2555" y="1624025"/>
            <a:ext cx="3725381" cy="3729037"/>
          </a:xfrm>
          <a:prstGeom prst="rect">
            <a:avLst/>
          </a:prstGeom>
        </p:spPr>
      </p:pic>
    </p:spTree>
    <p:extLst>
      <p:ext uri="{BB962C8B-B14F-4D97-AF65-F5344CB8AC3E}">
        <p14:creationId xmlns:p14="http://schemas.microsoft.com/office/powerpoint/2010/main" val="120515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C6E1F0-9D9F-914B-A43C-C94DA565F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1067" b="0" i="0" u="none" strike="noStrike" kern="1200" cap="none" spc="0" normalizeH="0" baseline="0" noProof="0" smtClean="0">
                <a:ln>
                  <a:noFill/>
                </a:ln>
                <a:solidFill>
                  <a:prstClr val="white"/>
                </a:solidFill>
                <a:effectLst/>
                <a:uLnTx/>
                <a:uFillTx/>
                <a:latin typeface="Intel Clear"/>
                <a:ea typeface="+mn-ea"/>
                <a:cs typeface="Intel Clear"/>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67" b="0" i="0" u="none" strike="noStrike" kern="1200" cap="none" spc="0" normalizeH="0" baseline="0" noProof="0" dirty="0">
              <a:ln>
                <a:noFill/>
              </a:ln>
              <a:solidFill>
                <a:prstClr val="white"/>
              </a:solidFill>
              <a:effectLst/>
              <a:uLnTx/>
              <a:uFillTx/>
              <a:latin typeface="Intel Clear"/>
              <a:ea typeface="+mn-ea"/>
              <a:cs typeface="Intel Clear"/>
            </a:endParaRPr>
          </a:p>
        </p:txBody>
      </p:sp>
      <p:sp>
        <p:nvSpPr>
          <p:cNvPr id="3" name="Title 2">
            <a:extLst>
              <a:ext uri="{FF2B5EF4-FFF2-40B4-BE49-F238E27FC236}">
                <a16:creationId xmlns:a16="http://schemas.microsoft.com/office/drawing/2014/main" id="{2E4CBA2C-F1CC-2642-B347-CDBAC499CBBC}"/>
              </a:ext>
            </a:extLst>
          </p:cNvPr>
          <p:cNvSpPr>
            <a:spLocks noGrp="1"/>
          </p:cNvSpPr>
          <p:nvPr>
            <p:ph type="title"/>
          </p:nvPr>
        </p:nvSpPr>
        <p:spPr>
          <a:xfrm>
            <a:off x="607484" y="118901"/>
            <a:ext cx="10972800" cy="1158240"/>
          </a:xfrm>
        </p:spPr>
        <p:txBody>
          <a:bodyPr/>
          <a:lstStyle/>
          <a:p>
            <a:r>
              <a:rPr lang="en-US" dirty="0" err="1"/>
              <a:t>Isosurface</a:t>
            </a:r>
            <a:r>
              <a:rPr lang="en-US" dirty="0"/>
              <a:t> rendering example</a:t>
            </a:r>
          </a:p>
        </p:txBody>
      </p:sp>
      <p:pic>
        <p:nvPicPr>
          <p:cNvPr id="6" name="Picture 5">
            <a:extLst>
              <a:ext uri="{FF2B5EF4-FFF2-40B4-BE49-F238E27FC236}">
                <a16:creationId xmlns:a16="http://schemas.microsoft.com/office/drawing/2014/main" id="{B2E7C060-6F20-F44D-8D1C-9DDF4658CA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522" y="1708151"/>
            <a:ext cx="3445081" cy="3441697"/>
          </a:xfrm>
          <a:prstGeom prst="rect">
            <a:avLst/>
          </a:prstGeom>
        </p:spPr>
      </p:pic>
      <p:pic>
        <p:nvPicPr>
          <p:cNvPr id="7" name="Picture 6">
            <a:extLst>
              <a:ext uri="{FF2B5EF4-FFF2-40B4-BE49-F238E27FC236}">
                <a16:creationId xmlns:a16="http://schemas.microsoft.com/office/drawing/2014/main" id="{6524A0CC-0325-194B-B91E-3B590CC22BFA}"/>
              </a:ext>
            </a:extLst>
          </p:cNvPr>
          <p:cNvPicPr>
            <a:picLocks noChangeAspect="1"/>
          </p:cNvPicPr>
          <p:nvPr/>
        </p:nvPicPr>
        <p:blipFill>
          <a:blip r:embed="rId4"/>
          <a:stretch>
            <a:fillRect/>
          </a:stretch>
        </p:blipFill>
        <p:spPr>
          <a:xfrm>
            <a:off x="0" y="1277140"/>
            <a:ext cx="8342532" cy="4266409"/>
          </a:xfrm>
          <a:prstGeom prst="rect">
            <a:avLst/>
          </a:prstGeom>
        </p:spPr>
      </p:pic>
    </p:spTree>
    <p:extLst>
      <p:ext uri="{BB962C8B-B14F-4D97-AF65-F5344CB8AC3E}">
        <p14:creationId xmlns:p14="http://schemas.microsoft.com/office/powerpoint/2010/main" val="329748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993CB9-C0D1-554D-A22E-5849078BF2F4}"/>
              </a:ext>
            </a:extLst>
          </p:cNvPr>
          <p:cNvSpPr>
            <a:spLocks noGrp="1"/>
          </p:cNvSpPr>
          <p:nvPr>
            <p:ph type="sldNum" sz="quarter" idx="12"/>
          </p:nvPr>
        </p:nvSpPr>
        <p:spPr/>
        <p:txBody>
          <a:bodyPr/>
          <a:lstStyle/>
          <a:p>
            <a:pPr marL="0" marR="0" lvl="0" indent="0" algn="r" defTabSz="914317" rtl="0" eaLnBrk="1" fontAlgn="auto" latinLnBrk="0" hangingPunct="1">
              <a:lnSpc>
                <a:spcPct val="100000"/>
              </a:lnSpc>
              <a:spcBef>
                <a:spcPts val="0"/>
              </a:spcBef>
              <a:spcAft>
                <a:spcPts val="0"/>
              </a:spcAft>
              <a:buClrTx/>
              <a:buSzTx/>
              <a:buFontTx/>
              <a:buNone/>
              <a:tabLst/>
              <a:defRPr/>
            </a:pPr>
            <a:fld id="{EE2556C5-CE8C-6547-B838-EA80C61A4AF7}" type="slidenum">
              <a:rPr kumimoji="0" lang="en-US" sz="1067" b="0" i="0" u="none" strike="noStrike" kern="1200" cap="none" spc="0" normalizeH="0" baseline="0" noProof="0" smtClean="0">
                <a:ln>
                  <a:noFill/>
                </a:ln>
                <a:solidFill>
                  <a:prstClr val="white"/>
                </a:solidFill>
                <a:effectLst/>
                <a:uLnTx/>
                <a:uFillTx/>
                <a:latin typeface="Intel Clear"/>
                <a:ea typeface="+mn-ea"/>
                <a:cs typeface="Intel Clear"/>
              </a:rPr>
              <a:pPr marL="0" marR="0" lvl="0" indent="0" algn="r" defTabSz="914317" rtl="0" eaLnBrk="1" fontAlgn="auto" latinLnBrk="0" hangingPunct="1">
                <a:lnSpc>
                  <a:spcPct val="100000"/>
                </a:lnSpc>
                <a:spcBef>
                  <a:spcPts val="0"/>
                </a:spcBef>
                <a:spcAft>
                  <a:spcPts val="0"/>
                </a:spcAft>
                <a:buClrTx/>
                <a:buSzTx/>
                <a:buFontTx/>
                <a:buNone/>
                <a:tabLst/>
                <a:defRPr/>
              </a:pPr>
              <a:t>36</a:t>
            </a:fld>
            <a:endParaRPr kumimoji="0" lang="en-US" sz="1067" b="0" i="0" u="none" strike="noStrike" kern="1200" cap="none" spc="0" normalizeH="0" baseline="0" noProof="0" dirty="0">
              <a:ln>
                <a:noFill/>
              </a:ln>
              <a:solidFill>
                <a:prstClr val="white"/>
              </a:solidFill>
              <a:effectLst/>
              <a:uLnTx/>
              <a:uFillTx/>
              <a:latin typeface="Intel Clear"/>
              <a:ea typeface="+mn-ea"/>
              <a:cs typeface="Intel Clear"/>
            </a:endParaRPr>
          </a:p>
        </p:txBody>
      </p:sp>
      <p:sp>
        <p:nvSpPr>
          <p:cNvPr id="4" name="Content Placeholder 3">
            <a:extLst>
              <a:ext uri="{FF2B5EF4-FFF2-40B4-BE49-F238E27FC236}">
                <a16:creationId xmlns:a16="http://schemas.microsoft.com/office/drawing/2014/main" id="{C909585A-6AF1-F84B-AAB0-4AA8616D66B4}"/>
              </a:ext>
            </a:extLst>
          </p:cNvPr>
          <p:cNvSpPr>
            <a:spLocks noGrp="1"/>
          </p:cNvSpPr>
          <p:nvPr>
            <p:ph sz="quarter" idx="13"/>
          </p:nvPr>
        </p:nvSpPr>
        <p:spPr>
          <a:xfrm>
            <a:off x="607485" y="1604434"/>
            <a:ext cx="4414572" cy="4567767"/>
          </a:xfrm>
        </p:spPr>
        <p:txBody>
          <a:bodyPr/>
          <a:lstStyle/>
          <a:p>
            <a:pPr marL="342900" indent="-342900">
              <a:buFont typeface="Arial" panose="020B0604020202020204" pitchFamily="34" charset="0"/>
              <a:buChar char="•"/>
            </a:pPr>
            <a:r>
              <a:rPr lang="en-US" dirty="0"/>
              <a:t>Straightforward extension of previous code combining both forms of iteration</a:t>
            </a:r>
          </a:p>
        </p:txBody>
      </p:sp>
      <p:sp>
        <p:nvSpPr>
          <p:cNvPr id="5" name="Title 2">
            <a:extLst>
              <a:ext uri="{FF2B5EF4-FFF2-40B4-BE49-F238E27FC236}">
                <a16:creationId xmlns:a16="http://schemas.microsoft.com/office/drawing/2014/main" id="{A006D419-863D-C949-9D9A-5FDBADFB2694}"/>
              </a:ext>
            </a:extLst>
          </p:cNvPr>
          <p:cNvSpPr>
            <a:spLocks noGrp="1"/>
          </p:cNvSpPr>
          <p:nvPr>
            <p:ph type="title"/>
          </p:nvPr>
        </p:nvSpPr>
        <p:spPr>
          <a:xfrm>
            <a:off x="607484" y="118901"/>
            <a:ext cx="10972800" cy="1158240"/>
          </a:xfrm>
        </p:spPr>
        <p:txBody>
          <a:bodyPr/>
          <a:lstStyle/>
          <a:p>
            <a:r>
              <a:rPr lang="en-US" dirty="0"/>
              <a:t>Combined volume + </a:t>
            </a:r>
            <a:r>
              <a:rPr lang="en-US" dirty="0" err="1"/>
              <a:t>isosurface</a:t>
            </a:r>
            <a:r>
              <a:rPr lang="en-US" dirty="0"/>
              <a:t> rendering…</a:t>
            </a:r>
          </a:p>
        </p:txBody>
      </p:sp>
      <p:pic>
        <p:nvPicPr>
          <p:cNvPr id="6" name="Picture 5">
            <a:extLst>
              <a:ext uri="{FF2B5EF4-FFF2-40B4-BE49-F238E27FC236}">
                <a16:creationId xmlns:a16="http://schemas.microsoft.com/office/drawing/2014/main" id="{51D0A231-A03B-9F4E-9216-8D1DAB3CF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7151" y="1343024"/>
            <a:ext cx="4351969" cy="4364831"/>
          </a:xfrm>
          <a:prstGeom prst="rect">
            <a:avLst/>
          </a:prstGeom>
        </p:spPr>
      </p:pic>
    </p:spTree>
    <p:extLst>
      <p:ext uri="{BB962C8B-B14F-4D97-AF65-F5344CB8AC3E}">
        <p14:creationId xmlns:p14="http://schemas.microsoft.com/office/powerpoint/2010/main" val="64892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175A66-391E-1049-8A57-A24A05BAA9EC}"/>
              </a:ext>
            </a:extLst>
          </p:cNvPr>
          <p:cNvSpPr>
            <a:spLocks noGrp="1"/>
          </p:cNvSpPr>
          <p:nvPr>
            <p:ph type="title"/>
          </p:nvPr>
        </p:nvSpPr>
        <p:spPr/>
        <p:txBody>
          <a:bodyPr/>
          <a:lstStyle/>
          <a:p>
            <a:r>
              <a:rPr lang="en-US" dirty="0"/>
              <a:t>Intel </a:t>
            </a:r>
            <a:r>
              <a:rPr lang="en-US" dirty="0" err="1"/>
              <a:t>oneAPI</a:t>
            </a:r>
            <a:r>
              <a:rPr lang="en-US" dirty="0"/>
              <a:t> Rendering Toolkit: OSPRAY</a:t>
            </a:r>
          </a:p>
        </p:txBody>
      </p:sp>
      <p:sp>
        <p:nvSpPr>
          <p:cNvPr id="2" name="Slide Number Placeholder 1">
            <a:extLst>
              <a:ext uri="{FF2B5EF4-FFF2-40B4-BE49-F238E27FC236}">
                <a16:creationId xmlns:a16="http://schemas.microsoft.com/office/drawing/2014/main" id="{1491AA3F-7161-424F-A070-4C22BCFD744E}"/>
              </a:ext>
            </a:extLst>
          </p:cNvPr>
          <p:cNvSpPr>
            <a:spLocks noGrp="1"/>
          </p:cNvSpPr>
          <p:nvPr>
            <p:ph type="sldNum" sz="quarter" idx="4294967295"/>
          </p:nvPr>
        </p:nvSpPr>
        <p:spPr>
          <a:solidFill>
            <a:schemeClr val="accent2"/>
          </a:solidFill>
        </p:spPr>
        <p:txBody>
          <a:bodyPr/>
          <a:lstStyle/>
          <a:p>
            <a:pPr marL="0" marR="0" lvl="0" indent="0" algn="l" defTabSz="9143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16" name="Slide Number Placeholder 3">
            <a:extLst>
              <a:ext uri="{FF2B5EF4-FFF2-40B4-BE49-F238E27FC236}">
                <a16:creationId xmlns:a16="http://schemas.microsoft.com/office/drawing/2014/main" id="{C27DF976-A399-A04C-A9D5-F13D68BE8892}"/>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29" name="Content Placeholder 3">
            <a:extLst>
              <a:ext uri="{FF2B5EF4-FFF2-40B4-BE49-F238E27FC236}">
                <a16:creationId xmlns:a16="http://schemas.microsoft.com/office/drawing/2014/main" id="{2A306901-555C-2043-B5BD-95EB395E30A6}"/>
              </a:ext>
            </a:extLst>
          </p:cNvPr>
          <p:cNvSpPr txBox="1">
            <a:spLocks/>
          </p:cNvSpPr>
          <p:nvPr/>
        </p:nvSpPr>
        <p:spPr>
          <a:xfrm>
            <a:off x="548450" y="1560757"/>
            <a:ext cx="5313432" cy="4551427"/>
          </a:xfrm>
          <a:prstGeom prst="rect">
            <a:avLst/>
          </a:prstGeom>
        </p:spPr>
        <p:txBody>
          <a:bodyPr vert="horz" lIns="0" tIns="0" rIns="0" bIns="0" rtlCol="0">
            <a:noAutofit/>
          </a:bodyPr>
          <a:lst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400"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133"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OSPRay</a:t>
            </a:r>
            <a:endParaRPr kumimoji="0" lang="en-US" sz="2400" b="1"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endParaRP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Open, Scalable, Portable R</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ay tracing library</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High-level rendering API</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3D Geometry, Volumes or both!</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An SDK to develop Vis Apps </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Extensible via Plug-In Modules</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OSPRay</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Studio App Included</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Leverages </a:t>
            </a:r>
            <a:r>
              <a:rPr kumimoji="0" lang="en-US" sz="2400" b="0"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Embree</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 Open Image Denoise </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hlinkClick r:id="rId2">
                  <a:extLst>
                    <a:ext uri="{A12FA001-AC4F-418D-AE19-62706E023703}">
                      <ahyp:hlinkClr xmlns:ahyp="http://schemas.microsoft.com/office/drawing/2018/hyperlinkcolor" val="tx"/>
                    </a:ext>
                  </a:extLst>
                </a:hlinkClick>
              </a:rPr>
              <a:t>http://www.ospray.org</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a:t>
            </a:r>
          </a:p>
        </p:txBody>
      </p:sp>
      <p:grpSp>
        <p:nvGrpSpPr>
          <p:cNvPr id="4" name="Group 3">
            <a:extLst>
              <a:ext uri="{FF2B5EF4-FFF2-40B4-BE49-F238E27FC236}">
                <a16:creationId xmlns:a16="http://schemas.microsoft.com/office/drawing/2014/main" id="{E758ABB0-54EC-2B47-9285-0D60856CF235}"/>
              </a:ext>
            </a:extLst>
          </p:cNvPr>
          <p:cNvGrpSpPr/>
          <p:nvPr/>
        </p:nvGrpSpPr>
        <p:grpSpPr>
          <a:xfrm>
            <a:off x="6488260" y="2291394"/>
            <a:ext cx="4850968" cy="3078042"/>
            <a:chOff x="6488260" y="2291394"/>
            <a:chExt cx="4850968" cy="3078042"/>
          </a:xfrm>
        </p:grpSpPr>
        <p:grpSp>
          <p:nvGrpSpPr>
            <p:cNvPr id="19" name="Group 18">
              <a:extLst>
                <a:ext uri="{FF2B5EF4-FFF2-40B4-BE49-F238E27FC236}">
                  <a16:creationId xmlns:a16="http://schemas.microsoft.com/office/drawing/2014/main" id="{2399106F-9053-7D42-868A-745126EF8658}"/>
                </a:ext>
              </a:extLst>
            </p:cNvPr>
            <p:cNvGrpSpPr/>
            <p:nvPr/>
          </p:nvGrpSpPr>
          <p:grpSpPr>
            <a:xfrm>
              <a:off x="6488260" y="2291394"/>
              <a:ext cx="4850968" cy="3067695"/>
              <a:chOff x="5596085" y="2474273"/>
              <a:chExt cx="4850968" cy="3067694"/>
            </a:xfrm>
          </p:grpSpPr>
          <p:sp>
            <p:nvSpPr>
              <p:cNvPr id="20" name="Rectangle 19">
                <a:extLst>
                  <a:ext uri="{FF2B5EF4-FFF2-40B4-BE49-F238E27FC236}">
                    <a16:creationId xmlns:a16="http://schemas.microsoft.com/office/drawing/2014/main" id="{62881A2E-C2D6-9D4E-AAD2-A42D69C36D3A}"/>
                  </a:ext>
                </a:extLst>
              </p:cNvPr>
              <p:cNvSpPr/>
              <p:nvPr/>
            </p:nvSpPr>
            <p:spPr>
              <a:xfrm>
                <a:off x="5596096" y="2991785"/>
                <a:ext cx="4848524" cy="510036"/>
              </a:xfrm>
              <a:prstGeom prst="rect">
                <a:avLst/>
              </a:prstGeom>
              <a:solidFill>
                <a:schemeClr val="tx2">
                  <a:lumMod val="40000"/>
                  <a:lumOff val="6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Application</a:t>
                </a:r>
              </a:p>
            </p:txBody>
          </p:sp>
          <p:sp>
            <p:nvSpPr>
              <p:cNvPr id="21" name="Rectangle 20">
                <a:extLst>
                  <a:ext uri="{FF2B5EF4-FFF2-40B4-BE49-F238E27FC236}">
                    <a16:creationId xmlns:a16="http://schemas.microsoft.com/office/drawing/2014/main" id="{6A9F8B6D-F6B1-7A41-8D5B-D6DEECBE391A}"/>
                  </a:ext>
                </a:extLst>
              </p:cNvPr>
              <p:cNvSpPr/>
              <p:nvPr/>
            </p:nvSpPr>
            <p:spPr>
              <a:xfrm>
                <a:off x="5596088" y="4521894"/>
                <a:ext cx="2424267" cy="510036"/>
              </a:xfrm>
              <a:prstGeom prst="rect">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Intel Clear"/>
                    <a:ea typeface="+mn-ea"/>
                    <a:cs typeface="+mn-cs"/>
                  </a:rPr>
                  <a:t>OpenSWR</a:t>
                </a:r>
                <a:endParaRPr kumimoji="0" lang="en-US" sz="14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22" name="Rectangle 21">
                <a:extLst>
                  <a:ext uri="{FF2B5EF4-FFF2-40B4-BE49-F238E27FC236}">
                    <a16:creationId xmlns:a16="http://schemas.microsoft.com/office/drawing/2014/main" id="{1F5F7032-DC01-254B-A225-A833572133B2}"/>
                  </a:ext>
                </a:extLst>
              </p:cNvPr>
              <p:cNvSpPr/>
              <p:nvPr/>
            </p:nvSpPr>
            <p:spPr>
              <a:xfrm>
                <a:off x="5596093" y="4011857"/>
                <a:ext cx="2424261" cy="510036"/>
              </a:xfrm>
              <a:prstGeom prst="rect">
                <a:avLst/>
              </a:prstGeom>
              <a:solidFill>
                <a:schemeClr val="tx2">
                  <a:lumMod val="60000"/>
                  <a:lumOff val="4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Mesa3D</a:t>
                </a:r>
              </a:p>
            </p:txBody>
          </p:sp>
          <p:sp>
            <p:nvSpPr>
              <p:cNvPr id="23" name="Rectangle 22">
                <a:extLst>
                  <a:ext uri="{FF2B5EF4-FFF2-40B4-BE49-F238E27FC236}">
                    <a16:creationId xmlns:a16="http://schemas.microsoft.com/office/drawing/2014/main" id="{9D89D5D3-40B1-0E48-B195-855637E21463}"/>
                  </a:ext>
                </a:extLst>
              </p:cNvPr>
              <p:cNvSpPr/>
              <p:nvPr/>
            </p:nvSpPr>
            <p:spPr>
              <a:xfrm>
                <a:off x="5596088" y="5031931"/>
                <a:ext cx="4848533" cy="510036"/>
              </a:xfrm>
              <a:prstGeom prst="rect">
                <a:avLst/>
              </a:prstGeom>
              <a:solidFill>
                <a:schemeClr val="accent1">
                  <a:lumMod val="5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Processor </a:t>
                </a:r>
                <a:r>
                  <a:rPr kumimoji="0" lang="en-US" sz="1200" b="0" i="0" u="none" strike="noStrike" kern="1200" cap="none" spc="0" normalizeH="0" baseline="0" noProof="0" dirty="0">
                    <a:ln>
                      <a:noFill/>
                    </a:ln>
                    <a:solidFill>
                      <a:prstClr val="white"/>
                    </a:solidFill>
                    <a:effectLst/>
                    <a:uLnTx/>
                    <a:uFillTx/>
                    <a:latin typeface="Intel Clear"/>
                    <a:ea typeface="+mn-ea"/>
                    <a:cs typeface="+mn-cs"/>
                  </a:rPr>
                  <a:t>(Intel® Xeon ®)</a:t>
                </a:r>
              </a:p>
            </p:txBody>
          </p:sp>
          <p:sp>
            <p:nvSpPr>
              <p:cNvPr id="24" name="Rectangle 23">
                <a:extLst>
                  <a:ext uri="{FF2B5EF4-FFF2-40B4-BE49-F238E27FC236}">
                    <a16:creationId xmlns:a16="http://schemas.microsoft.com/office/drawing/2014/main" id="{5E89A0D9-CED8-FC47-9BB4-D25099F5D6D3}"/>
                  </a:ext>
                </a:extLst>
              </p:cNvPr>
              <p:cNvSpPr/>
              <p:nvPr/>
            </p:nvSpPr>
            <p:spPr>
              <a:xfrm>
                <a:off x="5596096" y="3501821"/>
                <a:ext cx="2424257" cy="510036"/>
              </a:xfrm>
              <a:prstGeom prst="rect">
                <a:avLst/>
              </a:prstGeom>
              <a:solidFill>
                <a:schemeClr val="tx2">
                  <a:lumMod val="60000"/>
                  <a:lumOff val="4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OpenGL Renderer</a:t>
                </a:r>
              </a:p>
            </p:txBody>
          </p:sp>
          <p:sp>
            <p:nvSpPr>
              <p:cNvPr id="25" name="Rectangle 24">
                <a:extLst>
                  <a:ext uri="{FF2B5EF4-FFF2-40B4-BE49-F238E27FC236}">
                    <a16:creationId xmlns:a16="http://schemas.microsoft.com/office/drawing/2014/main" id="{0C614D9E-7BEE-F546-9F15-A18754D375CF}"/>
                  </a:ext>
                </a:extLst>
              </p:cNvPr>
              <p:cNvSpPr/>
              <p:nvPr/>
            </p:nvSpPr>
            <p:spPr>
              <a:xfrm>
                <a:off x="8020355" y="4023576"/>
                <a:ext cx="1212129" cy="486596"/>
              </a:xfrm>
              <a:prstGeom prst="rect">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Intel Clear"/>
                    <a:ea typeface="+mn-ea"/>
                    <a:cs typeface="+mn-cs"/>
                  </a:rPr>
                  <a:t>Embree</a:t>
                </a:r>
                <a:endParaRPr kumimoji="0" lang="en-US" sz="14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26" name="TextBox 25">
                <a:extLst>
                  <a:ext uri="{FF2B5EF4-FFF2-40B4-BE49-F238E27FC236}">
                    <a16:creationId xmlns:a16="http://schemas.microsoft.com/office/drawing/2014/main" id="{9E8514F6-1206-D242-AB11-D90ADA383680}"/>
                  </a:ext>
                </a:extLst>
              </p:cNvPr>
              <p:cNvSpPr txBox="1"/>
              <p:nvPr/>
            </p:nvSpPr>
            <p:spPr>
              <a:xfrm>
                <a:off x="5596085" y="2474273"/>
                <a:ext cx="4848669" cy="338554"/>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3C71"/>
                    </a:solidFill>
                    <a:effectLst/>
                    <a:uLnTx/>
                    <a:uFillTx/>
                    <a:latin typeface="Intel Clear"/>
                    <a:ea typeface="+mn-ea"/>
                    <a:cs typeface="+mn-cs"/>
                  </a:rPr>
                  <a:t>General Visualization / Rendering Stack</a:t>
                </a:r>
              </a:p>
            </p:txBody>
          </p:sp>
          <p:sp>
            <p:nvSpPr>
              <p:cNvPr id="27" name="Rectangle 26">
                <a:extLst>
                  <a:ext uri="{FF2B5EF4-FFF2-40B4-BE49-F238E27FC236}">
                    <a16:creationId xmlns:a16="http://schemas.microsoft.com/office/drawing/2014/main" id="{4AAF7A70-2C83-2F4A-9B73-E8F973D85BF9}"/>
                  </a:ext>
                </a:extLst>
              </p:cNvPr>
              <p:cNvSpPr/>
              <p:nvPr/>
            </p:nvSpPr>
            <p:spPr>
              <a:xfrm>
                <a:off x="9232486" y="4023575"/>
                <a:ext cx="1214567" cy="486598"/>
              </a:xfrm>
              <a:prstGeom prst="rect">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Open VKL</a:t>
                </a:r>
              </a:p>
            </p:txBody>
          </p:sp>
          <p:sp>
            <p:nvSpPr>
              <p:cNvPr id="28" name="Rectangle 27">
                <a:extLst>
                  <a:ext uri="{FF2B5EF4-FFF2-40B4-BE49-F238E27FC236}">
                    <a16:creationId xmlns:a16="http://schemas.microsoft.com/office/drawing/2014/main" id="{9D87EBE5-8FBE-B34C-AAB5-91C5B013CF35}"/>
                  </a:ext>
                </a:extLst>
              </p:cNvPr>
              <p:cNvSpPr/>
              <p:nvPr/>
            </p:nvSpPr>
            <p:spPr>
              <a:xfrm>
                <a:off x="8020353" y="3490097"/>
                <a:ext cx="2424267" cy="510039"/>
              </a:xfrm>
              <a:prstGeom prst="rect">
                <a:avLst/>
              </a:prstGeom>
              <a:solidFill>
                <a:schemeClr val="accent1">
                  <a:lumMod val="75000"/>
                </a:schemeClr>
              </a:solidFill>
              <a:ln w="50800">
                <a:solidFill>
                  <a:srgbClr val="FFC000"/>
                </a:solid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Intel Clear"/>
                    <a:ea typeface="+mn-ea"/>
                    <a:cs typeface="+mn-cs"/>
                  </a:rPr>
                  <a:t>OSPRay</a:t>
                </a:r>
                <a:r>
                  <a:rPr kumimoji="0" lang="en-US" sz="1400" b="1" i="0" u="none" strike="noStrike" kern="1200" cap="none" spc="0" normalizeH="0" baseline="0" noProof="0" dirty="0">
                    <a:ln>
                      <a:noFill/>
                    </a:ln>
                    <a:solidFill>
                      <a:prstClr val="white"/>
                    </a:solidFill>
                    <a:effectLst/>
                    <a:uLnTx/>
                    <a:uFillTx/>
                    <a:latin typeface="Intel Clear"/>
                    <a:ea typeface="+mn-ea"/>
                    <a:cs typeface="+mn-cs"/>
                  </a:rPr>
                  <a:t> Renderer</a:t>
                </a:r>
              </a:p>
            </p:txBody>
          </p:sp>
        </p:grpSp>
        <p:sp>
          <p:nvSpPr>
            <p:cNvPr id="15" name="Rectangle 14">
              <a:extLst>
                <a:ext uri="{FF2B5EF4-FFF2-40B4-BE49-F238E27FC236}">
                  <a16:creationId xmlns:a16="http://schemas.microsoft.com/office/drawing/2014/main" id="{89A9421B-5795-A14E-8898-C0214FE98DD3}"/>
                </a:ext>
              </a:extLst>
            </p:cNvPr>
            <p:cNvSpPr/>
            <p:nvPr/>
          </p:nvSpPr>
          <p:spPr>
            <a:xfrm>
              <a:off x="6488262" y="4859400"/>
              <a:ext cx="4848533" cy="510036"/>
            </a:xfrm>
            <a:prstGeom prst="rect">
              <a:avLst/>
            </a:prstGeom>
            <a:solidFill>
              <a:schemeClr val="accent1">
                <a:lumMod val="50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Processor </a:t>
              </a:r>
              <a:r>
                <a:rPr kumimoji="0" lang="en-US" sz="1200" b="0" i="0" u="none" strike="noStrike" kern="1200" cap="none" spc="0" normalizeH="0" baseline="0" noProof="0" dirty="0">
                  <a:ln>
                    <a:noFill/>
                  </a:ln>
                  <a:solidFill>
                    <a:prstClr val="white"/>
                  </a:solidFill>
                  <a:effectLst/>
                  <a:uLnTx/>
                  <a:uFillTx/>
                  <a:latin typeface="Intel Clear"/>
                  <a:ea typeface="+mn-ea"/>
                  <a:cs typeface="+mn-cs"/>
                </a:rPr>
                <a:t>(Intel® Xeon ® and Intel® X</a:t>
              </a:r>
              <a:r>
                <a:rPr kumimoji="0" lang="en-US" sz="1200" b="0" i="0" u="none" strike="noStrike" kern="1200" cap="none" spc="0" normalizeH="0" baseline="30000" noProof="0" dirty="0">
                  <a:ln>
                    <a:noFill/>
                  </a:ln>
                  <a:solidFill>
                    <a:prstClr val="white"/>
                  </a:solidFill>
                  <a:effectLst/>
                  <a:uLnTx/>
                  <a:uFillTx/>
                  <a:latin typeface="Intel Clear"/>
                  <a:ea typeface="+mn-ea"/>
                  <a:cs typeface="+mn-cs"/>
                </a:rPr>
                <a:t>E </a:t>
              </a:r>
              <a:r>
                <a:rPr kumimoji="0" lang="en-US" sz="1200" b="0" i="0" u="none" strike="noStrike" kern="1200" cap="none" spc="0" normalizeH="0" baseline="0" noProof="0" dirty="0">
                  <a:ln>
                    <a:noFill/>
                  </a:ln>
                  <a:solidFill>
                    <a:prstClr val="white"/>
                  </a:solidFill>
                  <a:effectLst/>
                  <a:uLnTx/>
                  <a:uFillTx/>
                  <a:latin typeface="Intel Clear"/>
                  <a:ea typeface="+mn-ea"/>
                  <a:cs typeface="+mn-cs"/>
                </a:rPr>
                <a:t>Architecture GPU)</a:t>
              </a:r>
            </a:p>
          </p:txBody>
        </p:sp>
        <p:sp>
          <p:nvSpPr>
            <p:cNvPr id="17" name="Rectangle 16">
              <a:extLst>
                <a:ext uri="{FF2B5EF4-FFF2-40B4-BE49-F238E27FC236}">
                  <a16:creationId xmlns:a16="http://schemas.microsoft.com/office/drawing/2014/main" id="{38ADB2E5-E8C7-FA4F-BC92-6E2700EFBE4B}"/>
                </a:ext>
              </a:extLst>
            </p:cNvPr>
            <p:cNvSpPr/>
            <p:nvPr/>
          </p:nvSpPr>
          <p:spPr>
            <a:xfrm>
              <a:off x="8922074" y="4315569"/>
              <a:ext cx="2405169" cy="521763"/>
            </a:xfrm>
            <a:prstGeom prst="rect">
              <a:avLst/>
            </a:prstGeom>
            <a:solidFill>
              <a:schemeClr val="accent1">
                <a:lumMod val="75000"/>
              </a:schemeClr>
            </a:solidFill>
            <a:ln>
              <a:noFill/>
            </a:ln>
            <a:effectLst>
              <a:outerShdw blurRad="40005" dist="20320" dir="5400000" algn="ctr"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Open Image Denoise</a:t>
              </a:r>
            </a:p>
          </p:txBody>
        </p:sp>
      </p:grpSp>
    </p:spTree>
    <p:extLst>
      <p:ext uri="{BB962C8B-B14F-4D97-AF65-F5344CB8AC3E}">
        <p14:creationId xmlns:p14="http://schemas.microsoft.com/office/powerpoint/2010/main" val="163852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1AA3F-7161-424F-A070-4C22BCFD744E}"/>
              </a:ext>
            </a:extLst>
          </p:cNvPr>
          <p:cNvSpPr>
            <a:spLocks noGrp="1"/>
          </p:cNvSpPr>
          <p:nvPr>
            <p:ph type="sldNum" sz="quarter" idx="4294967295"/>
          </p:nvPr>
        </p:nvSpPr>
        <p:spPr/>
        <p:txBody>
          <a:bodyPr/>
          <a:lstStyle/>
          <a:p>
            <a:pPr marL="0" marR="0" lvl="0" indent="0" algn="l" defTabSz="914317" rtl="0" eaLnBrk="1" fontAlgn="auto" latinLnBrk="0" hangingPunct="1">
              <a:lnSpc>
                <a:spcPct val="100000"/>
              </a:lnSpc>
              <a:spcBef>
                <a:spcPts val="0"/>
              </a:spcBef>
              <a:spcAft>
                <a:spcPts val="0"/>
              </a:spcAft>
              <a:buClrTx/>
              <a:buSzTx/>
              <a:buFontTx/>
              <a:buNone/>
              <a:tabLst/>
              <a:defRPr/>
            </a:pPr>
            <a:fld id="{EE2556C5-CE8C-6547-B838-EA80C61A4AF7}" type="slidenum">
              <a:rPr kumimoji="0" lang="en-US" sz="1800" b="0" i="0" u="none" strike="noStrike" kern="1200" cap="none" spc="0" normalizeH="0" baseline="0" noProof="0" smtClean="0">
                <a:ln>
                  <a:noFill/>
                </a:ln>
                <a:solidFill>
                  <a:prstClr val="white"/>
                </a:solidFill>
                <a:effectLst/>
                <a:uLnTx/>
                <a:uFillTx/>
                <a:latin typeface="Intel Clear"/>
                <a:ea typeface="+mn-ea"/>
                <a:cs typeface="+mn-cs"/>
              </a:rPr>
              <a:pPr marL="0" marR="0" lvl="0" indent="0" algn="l" defTabSz="914317"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white"/>
              </a:solidFill>
              <a:effectLst/>
              <a:uLnTx/>
              <a:uFillTx/>
              <a:latin typeface="Intel Clear"/>
              <a:ea typeface="+mn-ea"/>
              <a:cs typeface="+mn-cs"/>
            </a:endParaRPr>
          </a:p>
        </p:txBody>
      </p:sp>
      <p:pic>
        <p:nvPicPr>
          <p:cNvPr id="29" name="Picture 28">
            <a:extLst>
              <a:ext uri="{FF2B5EF4-FFF2-40B4-BE49-F238E27FC236}">
                <a16:creationId xmlns:a16="http://schemas.microsoft.com/office/drawing/2014/main" id="{55149FD3-70D6-CF49-B2E2-B80550209C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3763" y="1483962"/>
            <a:ext cx="3054361" cy="1463167"/>
          </a:xfrm>
          <a:prstGeom prst="rect">
            <a:avLst/>
          </a:prstGeom>
        </p:spPr>
      </p:pic>
      <p:sp>
        <p:nvSpPr>
          <p:cNvPr id="30" name="TextBox 29">
            <a:extLst>
              <a:ext uri="{FF2B5EF4-FFF2-40B4-BE49-F238E27FC236}">
                <a16:creationId xmlns:a16="http://schemas.microsoft.com/office/drawing/2014/main" id="{AB0252EA-9D60-C744-8DA2-21C3B3D3CBFC}"/>
              </a:ext>
            </a:extLst>
          </p:cNvPr>
          <p:cNvSpPr txBox="1"/>
          <p:nvPr/>
        </p:nvSpPr>
        <p:spPr>
          <a:xfrm>
            <a:off x="5824549" y="3035127"/>
            <a:ext cx="2460805" cy="338554"/>
          </a:xfrm>
          <a:prstGeom prst="rect">
            <a:avLst/>
          </a:prstGeom>
          <a:noFill/>
        </p:spPr>
        <p:txBody>
          <a:bodyPr vert="horz"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Intel Clear"/>
                <a:ea typeface="+mn-ea"/>
                <a:cs typeface="+mn-cs"/>
              </a:rPr>
              <a:t>OpenFOAM</a:t>
            </a:r>
            <a:r>
              <a:rPr kumimoji="0" lang="en-US" sz="1100" b="0" i="0" u="none" strike="noStrike" kern="1200" cap="none" spc="0" normalizeH="0" baseline="0" noProof="0" dirty="0">
                <a:ln>
                  <a:noFill/>
                </a:ln>
                <a:solidFill>
                  <a:prstClr val="white"/>
                </a:solidFill>
                <a:effectLst/>
                <a:uLnTx/>
                <a:uFillTx/>
                <a:latin typeface="Intel Clear"/>
                <a:ea typeface="+mn-ea"/>
                <a:cs typeface="+mn-cs"/>
              </a:rPr>
              <a:t>*, </a:t>
            </a:r>
            <a:r>
              <a:rPr kumimoji="0" lang="en-US" sz="1100" b="0" i="0" u="none" strike="noStrike" kern="1200" cap="none" spc="0" normalizeH="0" baseline="0" noProof="0" dirty="0" err="1">
                <a:ln>
                  <a:noFill/>
                </a:ln>
                <a:solidFill>
                  <a:prstClr val="white"/>
                </a:solidFill>
                <a:effectLst/>
                <a:uLnTx/>
                <a:uFillTx/>
                <a:latin typeface="Intel Clear"/>
                <a:ea typeface="+mn-ea"/>
                <a:cs typeface="+mn-cs"/>
              </a:rPr>
              <a:t>ParaView</a:t>
            </a:r>
            <a:r>
              <a:rPr kumimoji="0" lang="en-US" sz="1100" b="0" i="0" u="none" strike="noStrike" kern="1200" cap="none" spc="0" normalizeH="0" baseline="0" noProof="0" dirty="0">
                <a:ln>
                  <a:noFill/>
                </a:ln>
                <a:solidFill>
                  <a:prstClr val="white"/>
                </a:solidFill>
                <a:effectLst/>
                <a:uLnTx/>
                <a:uFillTx/>
                <a:latin typeface="Intel Clear"/>
                <a:ea typeface="+mn-ea"/>
                <a:cs typeface="+mn-cs"/>
              </a:rPr>
              <a:t>* with </a:t>
            </a:r>
            <a:r>
              <a:rPr kumimoji="0" lang="en-US" sz="1100" b="0" i="0" u="none" strike="noStrike" kern="1200" cap="none" spc="0" normalizeH="0" baseline="0" noProof="0" dirty="0" err="1">
                <a:ln>
                  <a:noFill/>
                </a:ln>
                <a:solidFill>
                  <a:prstClr val="white"/>
                </a:solidFill>
                <a:effectLst/>
                <a:uLnTx/>
                <a:uFillTx/>
                <a:latin typeface="Intel Clear"/>
                <a:ea typeface="+mn-ea"/>
                <a:cs typeface="+mn-cs"/>
              </a:rPr>
              <a:t>OSPRay</a:t>
            </a:r>
            <a:r>
              <a:rPr kumimoji="0" lang="en-US" sz="1100" b="0" i="0" u="none" strike="noStrike" kern="1200" cap="none" spc="0" normalizeH="0" baseline="0" noProof="0" dirty="0">
                <a:ln>
                  <a:noFill/>
                </a:ln>
                <a:solidFill>
                  <a:prstClr val="white"/>
                </a:solidFill>
                <a:effectLst/>
                <a:uLnTx/>
                <a:uFillTx/>
                <a:latin typeface="Intel Clear"/>
                <a:ea typeface="+mn-ea"/>
                <a:cs typeface="+mn-cs"/>
              </a:rPr>
              <a:t> Path Tracer</a:t>
            </a:r>
          </a:p>
        </p:txBody>
      </p:sp>
      <p:pic>
        <p:nvPicPr>
          <p:cNvPr id="33" name="Picture 32">
            <a:extLst>
              <a:ext uri="{FF2B5EF4-FFF2-40B4-BE49-F238E27FC236}">
                <a16:creationId xmlns:a16="http://schemas.microsoft.com/office/drawing/2014/main" id="{7AD9A054-3AA1-014D-B2D3-8F4C4882A0B5}"/>
              </a:ext>
            </a:extLst>
          </p:cNvPr>
          <p:cNvPicPr/>
          <p:nvPr/>
        </p:nvPicPr>
        <p:blipFill>
          <a:blip r:embed="rId4" cstate="screen">
            <a:extLst>
              <a:ext uri="{28A0092B-C50C-407E-A947-70E740481C1C}">
                <a14:useLocalDpi xmlns:a14="http://schemas.microsoft.com/office/drawing/2010/main"/>
              </a:ext>
            </a:extLst>
          </a:blip>
          <a:stretch>
            <a:fillRect/>
          </a:stretch>
        </p:blipFill>
        <p:spPr>
          <a:xfrm>
            <a:off x="8426177" y="3678794"/>
            <a:ext cx="3581763" cy="1991695"/>
          </a:xfrm>
          <a:prstGeom prst="rect">
            <a:avLst/>
          </a:prstGeom>
        </p:spPr>
      </p:pic>
      <p:sp>
        <p:nvSpPr>
          <p:cNvPr id="34" name="TextBox 33">
            <a:extLst>
              <a:ext uri="{FF2B5EF4-FFF2-40B4-BE49-F238E27FC236}">
                <a16:creationId xmlns:a16="http://schemas.microsoft.com/office/drawing/2014/main" id="{F8193DD1-D869-0746-A0CD-216B0EEEE97D}"/>
              </a:ext>
            </a:extLst>
          </p:cNvPr>
          <p:cNvSpPr txBox="1"/>
          <p:nvPr/>
        </p:nvSpPr>
        <p:spPr>
          <a:xfrm>
            <a:off x="8457123" y="5842195"/>
            <a:ext cx="3654519" cy="738664"/>
          </a:xfrm>
          <a:prstGeom prst="rect">
            <a:avLst/>
          </a:prstGeom>
          <a:noFill/>
        </p:spPr>
        <p:txBody>
          <a:bodyPr vert="horz"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a:ea typeface="+mn-ea"/>
                <a:cs typeface="+mn-cs"/>
              </a:rPr>
              <a:t>The </a:t>
            </a:r>
            <a:r>
              <a:rPr kumimoji="0" lang="en-US" sz="1100" b="0" i="0" u="none" strike="noStrike" kern="1200" cap="none" spc="0" normalizeH="0" baseline="0" noProof="0" dirty="0">
                <a:ln>
                  <a:noFill/>
                </a:ln>
                <a:solidFill>
                  <a:prstClr val="white"/>
                </a:solidFill>
                <a:effectLst/>
                <a:uLnTx/>
                <a:uFillTx/>
                <a:latin typeface="Intel Clear"/>
                <a:ea typeface="+mn-ea"/>
                <a:cs typeface="+mn-cs"/>
              </a:rPr>
              <a:t>Moroccan</a:t>
            </a:r>
            <a:r>
              <a:rPr kumimoji="0" lang="en-US" sz="1200" b="0" i="0" u="none" strike="noStrike" kern="1200" cap="none" spc="0" normalizeH="0" baseline="0" noProof="0" dirty="0">
                <a:ln>
                  <a:noFill/>
                </a:ln>
                <a:solidFill>
                  <a:prstClr val="white"/>
                </a:solidFill>
                <a:effectLst/>
                <a:uLnTx/>
                <a:uFillTx/>
                <a:latin typeface="Intel Clear"/>
                <a:ea typeface="+mn-ea"/>
                <a:cs typeface="+mn-cs"/>
              </a:rPr>
              <a:t> Ocean Shelf.  Image courtesy of the Bureau of Economic Geology at The University of Texas at Austin and the Moroccan National Office of Hydrocarbon </a:t>
            </a:r>
            <a:r>
              <a:rPr kumimoji="0" lang="en-US" sz="1100" b="0" i="0" u="none" strike="noStrike" kern="1200" cap="none" spc="0" normalizeH="0" baseline="0" noProof="0" dirty="0">
                <a:ln>
                  <a:noFill/>
                </a:ln>
                <a:solidFill>
                  <a:prstClr val="white"/>
                </a:solidFill>
                <a:effectLst/>
                <a:uLnTx/>
                <a:uFillTx/>
                <a:latin typeface="Intel Clear"/>
                <a:ea typeface="+mn-ea"/>
                <a:cs typeface="+mn-cs"/>
              </a:rPr>
              <a:t>and Mining. </a:t>
            </a:r>
          </a:p>
        </p:txBody>
      </p:sp>
      <p:pic>
        <p:nvPicPr>
          <p:cNvPr id="35" name="Picture 34">
            <a:extLst>
              <a:ext uri="{FF2B5EF4-FFF2-40B4-BE49-F238E27FC236}">
                <a16:creationId xmlns:a16="http://schemas.microsoft.com/office/drawing/2014/main" id="{91F5E2C4-550C-2741-867F-E99C504FD9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78036" y="3959173"/>
            <a:ext cx="2590801" cy="2141783"/>
          </a:xfrm>
          <a:prstGeom prst="rect">
            <a:avLst/>
          </a:prstGeom>
          <a:ln>
            <a:noFill/>
          </a:ln>
          <a:effectLst>
            <a:outerShdw blurRad="292100" dist="139700" dir="2700000" algn="tl" rotWithShape="0">
              <a:srgbClr val="333333">
                <a:alpha val="65000"/>
              </a:srgbClr>
            </a:outerShdw>
          </a:effectLst>
        </p:spPr>
      </p:pic>
      <p:sp>
        <p:nvSpPr>
          <p:cNvPr id="36" name="Rectangle 35">
            <a:extLst>
              <a:ext uri="{FF2B5EF4-FFF2-40B4-BE49-F238E27FC236}">
                <a16:creationId xmlns:a16="http://schemas.microsoft.com/office/drawing/2014/main" id="{E50D966B-8DA9-8447-802F-42A590A36A79}"/>
              </a:ext>
            </a:extLst>
          </p:cNvPr>
          <p:cNvSpPr/>
          <p:nvPr/>
        </p:nvSpPr>
        <p:spPr>
          <a:xfrm>
            <a:off x="5493445" y="6132262"/>
            <a:ext cx="2842173" cy="377028"/>
          </a:xfrm>
          <a:prstGeom prst="rect">
            <a:avLst/>
          </a:prstGeom>
        </p:spPr>
        <p:txBody>
          <a:bodyPr wrap="square" lIns="68580" tIns="34291" rIns="68580" bIns="34291">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Intel Clear"/>
                <a:ea typeface="+mn-ea"/>
                <a:cs typeface="+mn-cs"/>
              </a:rPr>
              <a:t>Magnetic Reconnection Model, Courtesy Bill </a:t>
            </a:r>
            <a:r>
              <a:rPr kumimoji="0" lang="en-US" sz="1000" b="0" i="0" u="none" strike="noStrike" kern="1200" cap="none" spc="0" normalizeH="0" baseline="0" noProof="0" dirty="0" err="1">
                <a:ln>
                  <a:noFill/>
                </a:ln>
                <a:solidFill>
                  <a:prstClr val="white"/>
                </a:solidFill>
                <a:effectLst/>
                <a:uLnTx/>
                <a:uFillTx/>
                <a:latin typeface="Intel Clear"/>
                <a:ea typeface="+mn-ea"/>
                <a:cs typeface="+mn-cs"/>
              </a:rPr>
              <a:t>Daughton</a:t>
            </a:r>
            <a:r>
              <a:rPr kumimoji="0" lang="en-US" sz="1000" b="0" i="0" u="none" strike="noStrike" kern="1200" cap="none" spc="0" normalizeH="0" baseline="0" noProof="0" dirty="0">
                <a:ln>
                  <a:noFill/>
                </a:ln>
                <a:solidFill>
                  <a:prstClr val="white"/>
                </a:solidFill>
                <a:effectLst/>
                <a:uLnTx/>
                <a:uFillTx/>
                <a:latin typeface="Intel Clear"/>
                <a:ea typeface="+mn-ea"/>
                <a:cs typeface="+mn-cs"/>
              </a:rPr>
              <a:t>(LANL) and Berk </a:t>
            </a:r>
            <a:r>
              <a:rPr kumimoji="0" lang="en-US" sz="1000" b="0" i="0" u="none" strike="noStrike" kern="1200" cap="none" spc="0" normalizeH="0" baseline="0" noProof="0" dirty="0" err="1">
                <a:ln>
                  <a:noFill/>
                </a:ln>
                <a:solidFill>
                  <a:prstClr val="white"/>
                </a:solidFill>
                <a:effectLst/>
                <a:uLnTx/>
                <a:uFillTx/>
                <a:latin typeface="Intel Clear"/>
                <a:ea typeface="+mn-ea"/>
                <a:cs typeface="+mn-cs"/>
              </a:rPr>
              <a:t>Geveci</a:t>
            </a:r>
            <a:r>
              <a:rPr kumimoji="0" lang="en-US" sz="1000" b="0" i="0" u="none" strike="noStrike" kern="1200" cap="none" spc="0" normalizeH="0" baseline="0" noProof="0" dirty="0">
                <a:ln>
                  <a:noFill/>
                </a:ln>
                <a:solidFill>
                  <a:prstClr val="white"/>
                </a:solidFill>
                <a:effectLst/>
                <a:uLnTx/>
                <a:uFillTx/>
                <a:latin typeface="Intel Clear"/>
                <a:ea typeface="+mn-ea"/>
                <a:cs typeface="+mn-cs"/>
              </a:rPr>
              <a:t>(</a:t>
            </a:r>
            <a:r>
              <a:rPr kumimoji="0" lang="en-US" sz="1000" b="0" i="0" u="none" strike="noStrike" kern="1200" cap="none" spc="0" normalizeH="0" baseline="0" noProof="0" dirty="0" err="1">
                <a:ln>
                  <a:noFill/>
                </a:ln>
                <a:solidFill>
                  <a:prstClr val="white"/>
                </a:solidFill>
                <a:effectLst/>
                <a:uLnTx/>
                <a:uFillTx/>
                <a:latin typeface="Intel Clear"/>
                <a:ea typeface="+mn-ea"/>
                <a:cs typeface="+mn-cs"/>
              </a:rPr>
              <a:t>Kitware</a:t>
            </a:r>
            <a:r>
              <a:rPr kumimoji="0" lang="en-US" sz="1000" b="0" i="0" u="none" strike="noStrike" kern="1200" cap="none" spc="0" normalizeH="0" baseline="0" noProof="0" dirty="0">
                <a:ln>
                  <a:noFill/>
                </a:ln>
                <a:solidFill>
                  <a:prstClr val="white"/>
                </a:solidFill>
                <a:effectLst/>
                <a:uLnTx/>
                <a:uFillTx/>
                <a:latin typeface="Intel Clear"/>
                <a:ea typeface="+mn-ea"/>
                <a:cs typeface="+mn-cs"/>
              </a:rPr>
              <a:t>)*</a:t>
            </a:r>
            <a:endParaRPr kumimoji="0" lang="en-US" sz="1000" b="0" i="0" u="none" strike="noStrike" kern="1200" cap="none" spc="0" normalizeH="0" baseline="30000" noProof="0" dirty="0">
              <a:ln>
                <a:noFill/>
              </a:ln>
              <a:solidFill>
                <a:prstClr val="white"/>
              </a:solidFill>
              <a:effectLst/>
              <a:uLnTx/>
              <a:uFillTx/>
              <a:latin typeface="Intel Clear"/>
              <a:ea typeface="+mn-ea"/>
              <a:cs typeface="+mn-cs"/>
            </a:endParaRPr>
          </a:p>
        </p:txBody>
      </p:sp>
      <p:sp>
        <p:nvSpPr>
          <p:cNvPr id="37" name="Rectangle 36">
            <a:extLst>
              <a:ext uri="{FF2B5EF4-FFF2-40B4-BE49-F238E27FC236}">
                <a16:creationId xmlns:a16="http://schemas.microsoft.com/office/drawing/2014/main" id="{A5095C4E-6C63-EF4E-8C43-BC951EF55DA1}"/>
              </a:ext>
            </a:extLst>
          </p:cNvPr>
          <p:cNvSpPr/>
          <p:nvPr/>
        </p:nvSpPr>
        <p:spPr>
          <a:xfrm>
            <a:off x="8911472" y="2703543"/>
            <a:ext cx="3096464" cy="726098"/>
          </a:xfrm>
          <a:prstGeom prst="rect">
            <a:avLst/>
          </a:prstGeom>
        </p:spPr>
        <p:txBody>
          <a:bodyPr wrap="square" lIns="68580" tIns="34291" rIns="68580" bIns="34291">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Intel Clear"/>
                <a:ea typeface="+mn-ea"/>
                <a:cs typeface="+mn-cs"/>
              </a:rPr>
              <a:t>Gravational Waves : GR-Chombo AMR Data, Stephen Hawking CTC, UCambridge; Queens College, London; visualization, Carson Brownlee, Intel, </a:t>
            </a:r>
            <a:r>
              <a:rPr kumimoji="0" lang="en-US" sz="1067" b="0" i="0" u="none" strike="noStrike" kern="1200" cap="none" spc="0" normalizeH="0" baseline="0" noProof="0" dirty="0" err="1">
                <a:ln>
                  <a:noFill/>
                </a:ln>
                <a:solidFill>
                  <a:prstClr val="white"/>
                </a:solidFill>
                <a:effectLst/>
                <a:uLnTx/>
                <a:uFillTx/>
                <a:latin typeface="Intel Clear"/>
                <a:ea typeface="+mn-ea"/>
                <a:cs typeface="+mn-cs"/>
              </a:rPr>
              <a:t>ParaView</a:t>
            </a:r>
            <a:r>
              <a:rPr kumimoji="0" lang="en-US" sz="1067" b="0" i="0" u="none" strike="noStrike" kern="1200" cap="none" spc="0" normalizeH="0" baseline="0" noProof="0" dirty="0">
                <a:ln>
                  <a:noFill/>
                </a:ln>
                <a:solidFill>
                  <a:prstClr val="white"/>
                </a:solidFill>
                <a:effectLst/>
                <a:uLnTx/>
                <a:uFillTx/>
                <a:latin typeface="Intel Clear"/>
                <a:ea typeface="+mn-ea"/>
                <a:cs typeface="+mn-cs"/>
              </a:rPr>
              <a:t>)*</a:t>
            </a:r>
            <a:endParaRPr kumimoji="0" lang="en-US" sz="1067" b="0" i="0" u="none" strike="noStrike" kern="1200" cap="none" spc="0" normalizeH="0" baseline="30000" noProof="0" dirty="0">
              <a:ln>
                <a:noFill/>
              </a:ln>
              <a:solidFill>
                <a:prstClr val="white"/>
              </a:solidFill>
              <a:effectLst/>
              <a:uLnTx/>
              <a:uFillTx/>
              <a:latin typeface="Intel Clear"/>
              <a:ea typeface="+mn-ea"/>
              <a:cs typeface="+mn-cs"/>
            </a:endParaRPr>
          </a:p>
        </p:txBody>
      </p:sp>
      <p:pic>
        <p:nvPicPr>
          <p:cNvPr id="38" name="Picture 37">
            <a:extLst>
              <a:ext uri="{FF2B5EF4-FFF2-40B4-BE49-F238E27FC236}">
                <a16:creationId xmlns:a16="http://schemas.microsoft.com/office/drawing/2014/main" id="{F1EAFDF8-DAC9-F24D-B76E-80F5C0C021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31657" y="878223"/>
            <a:ext cx="3176283" cy="1786660"/>
          </a:xfrm>
          <a:prstGeom prst="rect">
            <a:avLst/>
          </a:prstGeom>
        </p:spPr>
      </p:pic>
      <p:sp>
        <p:nvSpPr>
          <p:cNvPr id="3" name="Title 2">
            <a:extLst>
              <a:ext uri="{FF2B5EF4-FFF2-40B4-BE49-F238E27FC236}">
                <a16:creationId xmlns:a16="http://schemas.microsoft.com/office/drawing/2014/main" id="{26175A66-391E-1049-8A57-A24A05BAA9EC}"/>
              </a:ext>
            </a:extLst>
          </p:cNvPr>
          <p:cNvSpPr>
            <a:spLocks noGrp="1"/>
          </p:cNvSpPr>
          <p:nvPr>
            <p:ph type="title"/>
          </p:nvPr>
        </p:nvSpPr>
        <p:spPr/>
        <p:txBody>
          <a:bodyPr/>
          <a:lstStyle/>
          <a:p>
            <a:r>
              <a:rPr lang="en-US" dirty="0"/>
              <a:t>Intel </a:t>
            </a:r>
            <a:r>
              <a:rPr lang="en-US" dirty="0" err="1"/>
              <a:t>oneAPI</a:t>
            </a:r>
            <a:r>
              <a:rPr lang="en-US" dirty="0"/>
              <a:t> Rendering Toolkit: OSPRAY</a:t>
            </a:r>
          </a:p>
        </p:txBody>
      </p:sp>
      <p:sp>
        <p:nvSpPr>
          <p:cNvPr id="13" name="Slide Number Placeholder 3">
            <a:extLst>
              <a:ext uri="{FF2B5EF4-FFF2-40B4-BE49-F238E27FC236}">
                <a16:creationId xmlns:a16="http://schemas.microsoft.com/office/drawing/2014/main" id="{8F7C309A-18BE-114A-A05A-08948CE7B337}"/>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14" name="Content Placeholder 3">
            <a:extLst>
              <a:ext uri="{FF2B5EF4-FFF2-40B4-BE49-F238E27FC236}">
                <a16:creationId xmlns:a16="http://schemas.microsoft.com/office/drawing/2014/main" id="{8488452A-2D4C-FB49-A7A6-A79D16228B3E}"/>
              </a:ext>
            </a:extLst>
          </p:cNvPr>
          <p:cNvSpPr txBox="1">
            <a:spLocks/>
          </p:cNvSpPr>
          <p:nvPr/>
        </p:nvSpPr>
        <p:spPr>
          <a:xfrm>
            <a:off x="548450" y="1560757"/>
            <a:ext cx="5313432" cy="4551427"/>
          </a:xfrm>
          <a:prstGeom prst="rect">
            <a:avLst/>
          </a:prstGeom>
        </p:spPr>
        <p:txBody>
          <a:bodyPr vert="horz" lIns="0" tIns="0" rIns="0" bIns="0" rtlCol="0">
            <a:noAutofit/>
          </a:bodyPr>
          <a:lst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400"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133"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OSPRay</a:t>
            </a:r>
            <a:endParaRPr kumimoji="0" lang="en-US" sz="2400" b="1"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endParaRP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Open, Scalable, Portable R</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ay tracing library</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High-level rendering API</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3D Geometry, Volumes or both!</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An SDK to develop Vis Apps </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Extensible via Plug-In Modules</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OSPRay</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Studio App Included</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Leverages </a:t>
            </a:r>
            <a:r>
              <a:rPr kumimoji="0" lang="en-US" sz="2400" b="0" i="0" u="none" strike="noStrike" kern="1200" cap="none" spc="0" normalizeH="0" baseline="0" noProof="0" dirty="0" err="1">
                <a:ln>
                  <a:noFill/>
                </a:ln>
                <a:solidFill>
                  <a:prstClr val="white"/>
                </a:solidFill>
                <a:effectLst/>
                <a:uLnTx/>
                <a:uFillTx/>
                <a:latin typeface="Intel Clear"/>
                <a:ea typeface="+mn-ea"/>
                <a:cs typeface="Intel Clear" panose="020B0604020203020204" pitchFamily="34" charset="0"/>
              </a:rPr>
              <a:t>Embree</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 Open Image Denoise </a:t>
            </a:r>
          </a:p>
          <a:p>
            <a:pPr marL="342882" marR="0" lvl="0" indent="-342882" algn="l" defTabSz="60958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hlinkClick r:id="rId7">
                  <a:extLst>
                    <a:ext uri="{A12FA001-AC4F-418D-AE19-62706E023703}">
                      <ahyp:hlinkClr xmlns:ahyp="http://schemas.microsoft.com/office/drawing/2018/hyperlinkcolor" val="tx"/>
                    </a:ext>
                  </a:extLst>
                </a:hlinkClick>
              </a:rPr>
              <a:t>http://www.ospray.org</a:t>
            </a:r>
            <a:r>
              <a:rPr kumimoji="0" lang="en-US" sz="2400" b="0" i="0" u="none" strike="noStrike" kern="1200" cap="none" spc="0" normalizeH="0" baseline="0" noProof="0" dirty="0">
                <a:ln>
                  <a:noFill/>
                </a:ln>
                <a:solidFill>
                  <a:prstClr val="white"/>
                </a:solidFill>
                <a:effectLst/>
                <a:uLnTx/>
                <a:uFillTx/>
                <a:latin typeface="Intel Clear"/>
                <a:ea typeface="+mn-ea"/>
                <a:cs typeface="Intel Clear" panose="020B0604020203020204" pitchFamily="34" charset="0"/>
              </a:rPr>
              <a:t> </a:t>
            </a:r>
          </a:p>
        </p:txBody>
      </p:sp>
    </p:spTree>
    <p:extLst>
      <p:ext uri="{BB962C8B-B14F-4D97-AF65-F5344CB8AC3E}">
        <p14:creationId xmlns:p14="http://schemas.microsoft.com/office/powerpoint/2010/main" val="170878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EAE3239-D62D-334C-89FD-966639B8AE51}"/>
              </a:ext>
            </a:extLst>
          </p:cNvPr>
          <p:cNvSpPr>
            <a:spLocks noGrp="1"/>
          </p:cNvSpPr>
          <p:nvPr>
            <p:ph type="title"/>
          </p:nvPr>
        </p:nvSpPr>
        <p:spPr/>
        <p:txBody>
          <a:bodyPr>
            <a:noAutofit/>
          </a:bodyPr>
          <a:lstStyle/>
          <a:p>
            <a:r>
              <a:rPr lang="en-US" dirty="0"/>
              <a:t>Example: </a:t>
            </a:r>
            <a:r>
              <a:rPr lang="en-US" dirty="0" err="1"/>
              <a:t>OSPRay</a:t>
            </a:r>
            <a:r>
              <a:rPr lang="en-US" dirty="0"/>
              <a:t> </a:t>
            </a:r>
          </a:p>
        </p:txBody>
      </p:sp>
      <p:sp>
        <p:nvSpPr>
          <p:cNvPr id="16" name="Content Placeholder 15">
            <a:extLst>
              <a:ext uri="{FF2B5EF4-FFF2-40B4-BE49-F238E27FC236}">
                <a16:creationId xmlns:a16="http://schemas.microsoft.com/office/drawing/2014/main" id="{F31D8CF2-5C38-D64C-BB10-318CB7ED21A3}"/>
              </a:ext>
            </a:extLst>
          </p:cNvPr>
          <p:cNvSpPr>
            <a:spLocks noGrp="1"/>
          </p:cNvSpPr>
          <p:nvPr>
            <p:ph idx="1"/>
          </p:nvPr>
        </p:nvSpPr>
        <p:spPr>
          <a:xfrm>
            <a:off x="414341" y="3602740"/>
            <a:ext cx="5462479" cy="1179326"/>
          </a:xfrm>
        </p:spPr>
        <p:txBody>
          <a:bodyPr vert="horz" lIns="0" tIns="0" rIns="0" bIns="0" rtlCol="0">
            <a:noAutofit/>
          </a:bodyPr>
          <a:lstStyle/>
          <a:p>
            <a:r>
              <a:rPr lang="en-US" sz="2400" b="1" dirty="0">
                <a:solidFill>
                  <a:srgbClr val="FFFFFF"/>
                </a:solidFill>
              </a:rPr>
              <a:t>CPU-based Rendering</a:t>
            </a:r>
          </a:p>
          <a:p>
            <a:r>
              <a:rPr lang="en-US" sz="2400" b="1" dirty="0">
                <a:solidFill>
                  <a:srgbClr val="FFFFFF"/>
                </a:solidFill>
              </a:rPr>
              <a:t>Interactive Path Tracing</a:t>
            </a:r>
          </a:p>
        </p:txBody>
      </p:sp>
      <p:sp>
        <p:nvSpPr>
          <p:cNvPr id="11" name="Slide Number Placeholder 3">
            <a:extLst>
              <a:ext uri="{FF2B5EF4-FFF2-40B4-BE49-F238E27FC236}">
                <a16:creationId xmlns:a16="http://schemas.microsoft.com/office/drawing/2014/main" id="{E1DE98F5-3602-C348-A6EC-E085E6B1DAF3}"/>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cxnSp>
        <p:nvCxnSpPr>
          <p:cNvPr id="20" name="Straight Connector 19">
            <a:extLst>
              <a:ext uri="{FF2B5EF4-FFF2-40B4-BE49-F238E27FC236}">
                <a16:creationId xmlns:a16="http://schemas.microsoft.com/office/drawing/2014/main" id="{CDB85D03-8C3A-5640-9C89-437D9143C8A8}"/>
              </a:ext>
            </a:extLst>
          </p:cNvPr>
          <p:cNvCxnSpPr>
            <a:cxnSpLocks/>
          </p:cNvCxnSpPr>
          <p:nvPr/>
        </p:nvCxnSpPr>
        <p:spPr>
          <a:xfrm>
            <a:off x="414340" y="3355848"/>
            <a:ext cx="637221"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CF61F05-8704-E344-9D11-0B8CD90D226B}"/>
              </a:ext>
            </a:extLst>
          </p:cNvPr>
          <p:cNvSpPr/>
          <p:nvPr/>
        </p:nvSpPr>
        <p:spPr>
          <a:xfrm>
            <a:off x="322699" y="5359321"/>
            <a:ext cx="4867119" cy="954107"/>
          </a:xfrm>
          <a:prstGeom prst="rect">
            <a:avLst/>
          </a:prstGeom>
        </p:spPr>
        <p:txBody>
          <a:bodyPr wrap="square">
            <a:spAutoFit/>
          </a:bodyPr>
          <a:lstStyle/>
          <a:p>
            <a:pPr marL="0" marR="0" lvl="0" indent="0" algn="l" defTabSz="609523"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The Bentley* Continental GT rendered @ 10-100 fps with Intel® OSPRay using 8 - 128 nodes Intel® Xeon® Platinum 8160 processors run on TACC Stampede 2, Univ. of Texas, Austin.</a:t>
            </a:r>
          </a:p>
        </p:txBody>
      </p:sp>
      <p:sp>
        <p:nvSpPr>
          <p:cNvPr id="7" name="With Progressive Refinement,  default view @4k, zoomed in portion of image shown.  2x Intel* Xeon* E5-2699 v3 @ 2.3Ghz, Geforce* GTX Titan X">
            <a:extLst>
              <a:ext uri="{FF2B5EF4-FFF2-40B4-BE49-F238E27FC236}">
                <a16:creationId xmlns:a16="http://schemas.microsoft.com/office/drawing/2014/main" id="{8BAA6C1D-4342-4B92-9433-702B1282DEA1}"/>
              </a:ext>
            </a:extLst>
          </p:cNvPr>
          <p:cNvSpPr txBox="1"/>
          <p:nvPr/>
        </p:nvSpPr>
        <p:spPr>
          <a:xfrm>
            <a:off x="695436" y="6368045"/>
            <a:ext cx="3873971"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3200">
                <a:solidFill>
                  <a:srgbClr val="535353"/>
                </a:solidFill>
              </a:defRPr>
            </a:lvl1pPr>
          </a:lstStyle>
          <a:p>
            <a:pPr marL="0" marR="0" lvl="0" indent="0" algn="l" defTabSz="457178" rtl="0" eaLnBrk="1" fontAlgn="auto" latinLnBrk="0" hangingPunct="0">
              <a:lnSpc>
                <a:spcPct val="100000"/>
              </a:lnSpc>
              <a:spcBef>
                <a:spcPts val="0"/>
              </a:spcBef>
              <a:spcAft>
                <a:spcPts val="0"/>
              </a:spcAft>
              <a:buClrTx/>
              <a:buSzTx/>
              <a:buFontTx/>
              <a:buNone/>
              <a:tabLst/>
              <a:defRPr/>
            </a:pPr>
            <a:r>
              <a:rPr kumimoji="0" lang="en-GB" sz="800" b="0" i="0" u="none" strike="noStrike" kern="18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Intel Clear Pro"/>
              </a:rPr>
              <a:t>*Other names and brands may be claimed as the property of others</a:t>
            </a:r>
          </a:p>
        </p:txBody>
      </p:sp>
    </p:spTree>
    <p:extLst>
      <p:ext uri="{BB962C8B-B14F-4D97-AF65-F5344CB8AC3E}">
        <p14:creationId xmlns:p14="http://schemas.microsoft.com/office/powerpoint/2010/main" val="283647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a:ext>
            </a:extLst>
          </a:blip>
          <a:srcRect t="10850" b="10850"/>
          <a:stretch>
            <a:fillRect/>
          </a:stretch>
        </p:blipFill>
        <p:spPr>
          <a:xfrm>
            <a:off x="-2116" y="0"/>
            <a:ext cx="12192000" cy="6358467"/>
          </a:xfrm>
        </p:spPr>
      </p:pic>
      <p:sp>
        <p:nvSpPr>
          <p:cNvPr id="4" name="Title 3"/>
          <p:cNvSpPr>
            <a:spLocks noGrp="1"/>
          </p:cNvSpPr>
          <p:nvPr>
            <p:ph type="title"/>
          </p:nvPr>
        </p:nvSpPr>
        <p:spPr>
          <a:xfrm>
            <a:off x="117627" y="106997"/>
            <a:ext cx="10972800" cy="1158240"/>
          </a:xfrm>
        </p:spPr>
        <p:txBody>
          <a:bodyPr/>
          <a:lstStyle/>
          <a:p>
            <a:r>
              <a:rPr lang="en-US" sz="4000" b="1" spc="67" dirty="0">
                <a:ln w="9525" cmpd="sng">
                  <a:solidFill>
                    <a:schemeClr val="accent1"/>
                  </a:solidFill>
                  <a:prstDash val="solid"/>
                </a:ln>
                <a:solidFill>
                  <a:srgbClr val="70AD47">
                    <a:tint val="1000"/>
                  </a:srgbClr>
                </a:solidFill>
                <a:effectLst>
                  <a:glow rad="241300">
                    <a:schemeClr val="bg1">
                      <a:alpha val="40000"/>
                    </a:schemeClr>
                  </a:glow>
                </a:effectLst>
              </a:rPr>
              <a:t>Visualization is Foundational to Insight</a:t>
            </a:r>
            <a:br>
              <a:rPr lang="en-US" b="1" i="1" dirty="0"/>
            </a:br>
            <a:endParaRPr lang="en-US" b="1" i="1" dirty="0"/>
          </a:p>
        </p:txBody>
      </p:sp>
      <p:sp>
        <p:nvSpPr>
          <p:cNvPr id="7" name="TextBox 6"/>
          <p:cNvSpPr txBox="1"/>
          <p:nvPr/>
        </p:nvSpPr>
        <p:spPr>
          <a:xfrm>
            <a:off x="-2116" y="4202955"/>
            <a:ext cx="6444343" cy="2061718"/>
          </a:xfrm>
          <a:prstGeom prst="rect">
            <a:avLst/>
          </a:prstGeom>
          <a:noFill/>
          <a:effectLst/>
        </p:spPr>
        <p:txBody>
          <a:bodyPr wrap="square" rtlCol="0">
            <a:spAutoFit/>
          </a:bodyPr>
          <a:lstStyle/>
          <a:p>
            <a:pPr marL="380981" marR="0" lvl="0" indent="-38098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133" b="1" i="0" u="none" strike="noStrike" kern="1200" cap="none" spc="67" normalizeH="0" baseline="0" noProof="0" dirty="0">
                <a:ln w="9525" cmpd="sng">
                  <a:solidFill>
                    <a:srgbClr val="0071C5"/>
                  </a:solidFill>
                  <a:prstDash val="solid"/>
                </a:ln>
                <a:solidFill>
                  <a:srgbClr val="70AD47">
                    <a:tint val="1000"/>
                  </a:srgbClr>
                </a:solidFill>
                <a:effectLst>
                  <a:glow rad="241300">
                    <a:prstClr val="white">
                      <a:alpha val="40000"/>
                    </a:prstClr>
                  </a:glow>
                </a:effectLst>
                <a:uLnTx/>
                <a:uFillTx/>
                <a:latin typeface="Arial"/>
                <a:ea typeface="+mn-ea"/>
                <a:cs typeface="+mn-cs"/>
              </a:rPr>
              <a:t>Roughly 30% of the human brain is devoted to vision.</a:t>
            </a:r>
          </a:p>
          <a:p>
            <a:pPr marL="380981" marR="0" lvl="0" indent="-38098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133" b="1" i="0" u="none" strike="noStrike" kern="1200" cap="none" spc="67" normalizeH="0" baseline="0" noProof="0" dirty="0">
                <a:ln w="9525" cmpd="sng">
                  <a:solidFill>
                    <a:srgbClr val="0071C5"/>
                  </a:solidFill>
                  <a:prstDash val="solid"/>
                </a:ln>
                <a:solidFill>
                  <a:srgbClr val="70AD47">
                    <a:tint val="1000"/>
                  </a:srgbClr>
                </a:solidFill>
                <a:effectLst>
                  <a:glow rad="241300">
                    <a:prstClr val="white">
                      <a:alpha val="40000"/>
                    </a:prstClr>
                  </a:glow>
                </a:effectLst>
                <a:uLnTx/>
                <a:uFillTx/>
                <a:latin typeface="Arial"/>
                <a:ea typeface="+mn-ea"/>
                <a:cs typeface="+mn-cs"/>
              </a:rPr>
              <a:t>Visualization is the dominant way of acquiring information.</a:t>
            </a:r>
          </a:p>
          <a:p>
            <a:pPr marL="380981" marR="0" lvl="0" indent="-38098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133" b="1" i="0" u="none" strike="noStrike" kern="1200" cap="none" spc="67" normalizeH="0" baseline="0" noProof="0" dirty="0">
                <a:ln w="9525" cmpd="sng">
                  <a:solidFill>
                    <a:srgbClr val="0071C5"/>
                  </a:solidFill>
                  <a:prstDash val="solid"/>
                </a:ln>
                <a:solidFill>
                  <a:srgbClr val="70AD47">
                    <a:tint val="1000"/>
                  </a:srgbClr>
                </a:solidFill>
                <a:effectLst>
                  <a:glow rad="241300">
                    <a:prstClr val="white">
                      <a:alpha val="40000"/>
                    </a:prstClr>
                  </a:glow>
                </a:effectLst>
                <a:uLnTx/>
                <a:uFillTx/>
                <a:latin typeface="Arial"/>
                <a:ea typeface="+mn-ea"/>
                <a:cs typeface="+mn-cs"/>
              </a:rPr>
              <a:t>Visualization makes complex data comprehensible and meaningful.</a:t>
            </a:r>
          </a:p>
        </p:txBody>
      </p:sp>
    </p:spTree>
    <p:extLst>
      <p:ext uri="{BB962C8B-B14F-4D97-AF65-F5344CB8AC3E}">
        <p14:creationId xmlns:p14="http://schemas.microsoft.com/office/powerpoint/2010/main" val="315820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5ABC1-CAB3-D747-8240-1A6DFD2D865D}"/>
              </a:ext>
            </a:extLst>
          </p:cNvPr>
          <p:cNvSpPr/>
          <p:nvPr/>
        </p:nvSpPr>
        <p:spPr>
          <a:xfrm>
            <a:off x="-8641" y="5986787"/>
            <a:ext cx="12192000" cy="880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45B80AF4-7D54-EB43-A797-DF98A8409248}"/>
              </a:ext>
            </a:extLst>
          </p:cNvPr>
          <p:cNvCxnSpPr>
            <a:cxnSpLocks/>
          </p:cNvCxnSpPr>
          <p:nvPr/>
        </p:nvCxnSpPr>
        <p:spPr>
          <a:xfrm>
            <a:off x="3834581" y="1351716"/>
            <a:ext cx="1" cy="5515646"/>
          </a:xfrm>
          <a:prstGeom prst="line">
            <a:avLst/>
          </a:prstGeom>
          <a:ln>
            <a:solidFill>
              <a:schemeClr val="bg1">
                <a:alpha val="36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B6B2C725-65D4-B848-85FD-25665C66A4C2}"/>
              </a:ext>
            </a:extLst>
          </p:cNvPr>
          <p:cNvSpPr/>
          <p:nvPr/>
        </p:nvSpPr>
        <p:spPr>
          <a:xfrm>
            <a:off x="-8641" y="1239257"/>
            <a:ext cx="9363864" cy="56482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51E150D5-1547-0344-B0A4-A10C47559066}"/>
              </a:ext>
            </a:extLst>
          </p:cNvPr>
          <p:cNvSpPr/>
          <p:nvPr/>
        </p:nvSpPr>
        <p:spPr>
          <a:xfrm>
            <a:off x="0" y="2288569"/>
            <a:ext cx="12183178" cy="137008"/>
          </a:xfrm>
          <a:prstGeom prst="rect">
            <a:avLst/>
          </a:prstGeom>
          <a:gradFill flip="none" rotWithShape="1">
            <a:gsLst>
              <a:gs pos="0">
                <a:srgbClr val="9741FB"/>
              </a:gs>
              <a:gs pos="100000">
                <a:srgbClr val="B32FC8"/>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12EEC899-569A-734F-8723-FDC20CA052E6}"/>
              </a:ext>
            </a:extLst>
          </p:cNvPr>
          <p:cNvSpPr/>
          <p:nvPr/>
        </p:nvSpPr>
        <p:spPr>
          <a:xfrm>
            <a:off x="-8641" y="5618613"/>
            <a:ext cx="12191819" cy="117358"/>
          </a:xfrm>
          <a:prstGeom prst="rect">
            <a:avLst/>
          </a:prstGeom>
          <a:gradFill flip="none" rotWithShape="1">
            <a:gsLst>
              <a:gs pos="0">
                <a:srgbClr val="2CFB47"/>
              </a:gs>
              <a:gs pos="99000">
                <a:srgbClr val="1EC8A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8CDB5D28-9101-FF46-BBDF-AD887BF568F6}"/>
              </a:ext>
            </a:extLst>
          </p:cNvPr>
          <p:cNvSpPr/>
          <p:nvPr/>
        </p:nvSpPr>
        <p:spPr>
          <a:xfrm>
            <a:off x="-8641" y="4486188"/>
            <a:ext cx="12207812" cy="168132"/>
          </a:xfrm>
          <a:prstGeom prst="rect">
            <a:avLst/>
          </a:prstGeom>
          <a:gradFill>
            <a:gsLst>
              <a:gs pos="0">
                <a:schemeClr val="bg1">
                  <a:lumMod val="25000"/>
                </a:schemeClr>
              </a:gs>
              <a:gs pos="100000">
                <a:srgbClr val="1EDEC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Calibri" panose="020F0502020204030204"/>
              <a:ea typeface="+mn-ea"/>
              <a:cs typeface="+mn-cs"/>
            </a:endParaRPr>
          </a:p>
        </p:txBody>
      </p:sp>
      <p:cxnSp>
        <p:nvCxnSpPr>
          <p:cNvPr id="44" name="Straight Connector 43">
            <a:extLst>
              <a:ext uri="{FF2B5EF4-FFF2-40B4-BE49-F238E27FC236}">
                <a16:creationId xmlns:a16="http://schemas.microsoft.com/office/drawing/2014/main" id="{97F14C54-79EF-FF48-83B5-C87128C66434}"/>
              </a:ext>
            </a:extLst>
          </p:cNvPr>
          <p:cNvCxnSpPr/>
          <p:nvPr/>
        </p:nvCxnSpPr>
        <p:spPr>
          <a:xfrm flipH="1">
            <a:off x="-80921" y="2410976"/>
            <a:ext cx="1226409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30DD5AC-A5A8-F445-A0F0-23BEA4D37447}"/>
              </a:ext>
            </a:extLst>
          </p:cNvPr>
          <p:cNvCxnSpPr/>
          <p:nvPr/>
        </p:nvCxnSpPr>
        <p:spPr>
          <a:xfrm flipH="1">
            <a:off x="-80921" y="3521894"/>
            <a:ext cx="1226409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30AFDE-B5AD-2D43-9B0B-D95E80802D60}"/>
              </a:ext>
            </a:extLst>
          </p:cNvPr>
          <p:cNvCxnSpPr/>
          <p:nvPr/>
        </p:nvCxnSpPr>
        <p:spPr>
          <a:xfrm flipH="1">
            <a:off x="-80921" y="4632811"/>
            <a:ext cx="1226409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73D16271-3D2C-3445-9C91-B9E287E04429}"/>
              </a:ext>
            </a:extLst>
          </p:cNvPr>
          <p:cNvSpPr/>
          <p:nvPr/>
        </p:nvSpPr>
        <p:spPr>
          <a:xfrm>
            <a:off x="-8822" y="6727396"/>
            <a:ext cx="12192000" cy="112957"/>
          </a:xfrm>
          <a:prstGeom prst="rect">
            <a:avLst/>
          </a:prstGeom>
          <a:gradFill>
            <a:gsLst>
              <a:gs pos="0">
                <a:srgbClr val="FFAA00"/>
              </a:gs>
              <a:gs pos="99000">
                <a:srgbClr val="E6DB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0FB167B-3454-FA44-85DC-3FD4B18B3D88}"/>
              </a:ext>
            </a:extLst>
          </p:cNvPr>
          <p:cNvSpPr/>
          <p:nvPr/>
        </p:nvSpPr>
        <p:spPr>
          <a:xfrm>
            <a:off x="-8641" y="3382447"/>
            <a:ext cx="12207812" cy="131567"/>
          </a:xfrm>
          <a:prstGeom prst="rect">
            <a:avLst/>
          </a:prstGeom>
          <a:gradFill flip="none" rotWithShape="1">
            <a:gsLst>
              <a:gs pos="0">
                <a:srgbClr val="28E2FB"/>
              </a:gs>
              <a:gs pos="100000">
                <a:srgbClr val="1B5BC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Calibri" panose="020F0502020204030204"/>
              <a:ea typeface="+mn-ea"/>
              <a:cs typeface="+mn-cs"/>
            </a:endParaRPr>
          </a:p>
        </p:txBody>
      </p:sp>
      <p:cxnSp>
        <p:nvCxnSpPr>
          <p:cNvPr id="55" name="Straight Connector 54">
            <a:extLst>
              <a:ext uri="{FF2B5EF4-FFF2-40B4-BE49-F238E27FC236}">
                <a16:creationId xmlns:a16="http://schemas.microsoft.com/office/drawing/2014/main" id="{3CF535E0-34D6-A244-AF03-3A8AAD44673F}"/>
              </a:ext>
            </a:extLst>
          </p:cNvPr>
          <p:cNvCxnSpPr/>
          <p:nvPr/>
        </p:nvCxnSpPr>
        <p:spPr>
          <a:xfrm flipH="1">
            <a:off x="-80921" y="5743728"/>
            <a:ext cx="1226409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64665" y="962257"/>
            <a:ext cx="2557129" cy="276999"/>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EFFFF"/>
                </a:solidFill>
                <a:effectLst/>
                <a:uLnTx/>
                <a:uFillTx/>
                <a:latin typeface="Calibri" panose="020F0502020204030204"/>
                <a:ea typeface="+mn-ea"/>
                <a:cs typeface="+mn-cs"/>
              </a:rPr>
              <a:t>Q3 2019</a:t>
            </a:r>
          </a:p>
        </p:txBody>
      </p:sp>
      <p:sp>
        <p:nvSpPr>
          <p:cNvPr id="54" name="TextBox 53">
            <a:extLst>
              <a:ext uri="{FF2B5EF4-FFF2-40B4-BE49-F238E27FC236}">
                <a16:creationId xmlns:a16="http://schemas.microsoft.com/office/drawing/2014/main" id="{0ABEF66F-150C-4994-88ED-517D359388DE}"/>
              </a:ext>
            </a:extLst>
          </p:cNvPr>
          <p:cNvSpPr txBox="1"/>
          <p:nvPr/>
        </p:nvSpPr>
        <p:spPr>
          <a:xfrm>
            <a:off x="5227094" y="962257"/>
            <a:ext cx="2557129" cy="276999"/>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EFFFF"/>
                </a:solidFill>
                <a:effectLst/>
                <a:uLnTx/>
                <a:uFillTx/>
                <a:latin typeface="Calibri" panose="020F0502020204030204"/>
                <a:ea typeface="+mn-ea"/>
                <a:cs typeface="+mn-cs"/>
              </a:rPr>
              <a:t>Q4 2019</a:t>
            </a:r>
          </a:p>
        </p:txBody>
      </p:sp>
      <p:sp>
        <p:nvSpPr>
          <p:cNvPr id="47" name="Rectangle 46"/>
          <p:cNvSpPr/>
          <p:nvPr/>
        </p:nvSpPr>
        <p:spPr>
          <a:xfrm>
            <a:off x="1984347" y="1481337"/>
            <a:ext cx="2381176" cy="69490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t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3.6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Multi-Instances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Nearest Neighbor Queries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Catmull</a:t>
            </a: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-Rom Based Curves</a:t>
            </a:r>
          </a:p>
        </p:txBody>
      </p:sp>
      <p:sp>
        <p:nvSpPr>
          <p:cNvPr id="89" name="Rounded Rectangle 59">
            <a:extLst>
              <a:ext uri="{FF2B5EF4-FFF2-40B4-BE49-F238E27FC236}">
                <a16:creationId xmlns:a16="http://schemas.microsoft.com/office/drawing/2014/main" id="{CD7CF37C-75CF-4A51-9CB6-3A11326E3309}"/>
              </a:ext>
            </a:extLst>
          </p:cNvPr>
          <p:cNvSpPr/>
          <p:nvPr/>
        </p:nvSpPr>
        <p:spPr>
          <a:xfrm>
            <a:off x="6089393" y="1377451"/>
            <a:ext cx="1875860" cy="69674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t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Motion Blur </a:t>
            </a:r>
            <a:r>
              <a:rPr kumimoji="0" lang="en-US" sz="1200" b="0" i="0" u="none" strike="noStrike" kern="120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Quaternians</a:t>
            </a:r>
            <a:endPar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Fat Linear Curves</a:t>
            </a:r>
          </a:p>
        </p:txBody>
      </p:sp>
      <p:sp>
        <p:nvSpPr>
          <p:cNvPr id="51" name="Rectangle 50"/>
          <p:cNvSpPr/>
          <p:nvPr/>
        </p:nvSpPr>
        <p:spPr>
          <a:xfrm>
            <a:off x="3469849" y="2417620"/>
            <a:ext cx="1875860" cy="10952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EFFFF"/>
                </a:solidFill>
                <a:effectLst/>
                <a:uLnTx/>
                <a:uFillTx/>
                <a:latin typeface="Intel Clear" panose="020B0604020203020204" pitchFamily="34" charset="0"/>
                <a:ea typeface="Intel Clear" panose="020B0604020203020204" pitchFamily="34" charset="0"/>
                <a:cs typeface="Intel Clear" panose="020B0604020203020204" pitchFamily="34" charset="0"/>
              </a:rPr>
              <a:t>OSPRay</a:t>
            </a:r>
            <a:r>
              <a:rPr kumimoji="0" lang="en-US" sz="1800" b="1" i="0" u="none" strike="noStrike" kern="1200" cap="none" spc="0" normalizeH="0" baseline="0" noProof="0" dirty="0">
                <a:ln>
                  <a:noFill/>
                </a:ln>
                <a:solidFill>
                  <a:srgbClr val="FEFFFF"/>
                </a:solidFill>
                <a:effectLst/>
                <a:uLnTx/>
                <a:uFillTx/>
                <a:latin typeface="Intel Clear" panose="020B0604020203020204" pitchFamily="34" charset="0"/>
                <a:ea typeface="Intel Clear" panose="020B0604020203020204" pitchFamily="34" charset="0"/>
                <a:cs typeface="Intel Clear" panose="020B0604020203020204" pitchFamily="34" charset="0"/>
              </a:rPr>
              <a:t> 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EFFFF"/>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Async Rendering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EFFFF"/>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Improved Instancing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EFFFF"/>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Advanced Picking</a:t>
            </a:r>
          </a:p>
        </p:txBody>
      </p:sp>
      <p:sp>
        <p:nvSpPr>
          <p:cNvPr id="90" name="Rounded Rectangle 59">
            <a:extLst>
              <a:ext uri="{FF2B5EF4-FFF2-40B4-BE49-F238E27FC236}">
                <a16:creationId xmlns:a16="http://schemas.microsoft.com/office/drawing/2014/main" id="{535620BE-360E-42E2-9CB7-E77A96BB9AE4}"/>
              </a:ext>
            </a:extLst>
          </p:cNvPr>
          <p:cNvSpPr/>
          <p:nvPr/>
        </p:nvSpPr>
        <p:spPr>
          <a:xfrm>
            <a:off x="6089393" y="2569409"/>
            <a:ext cx="1875860" cy="69674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t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Path Traced Vol. Rendering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Clipping Geometries</a:t>
            </a:r>
          </a:p>
        </p:txBody>
      </p:sp>
      <p:sp>
        <p:nvSpPr>
          <p:cNvPr id="91" name="Rounded Rectangle 50">
            <a:extLst>
              <a:ext uri="{FF2B5EF4-FFF2-40B4-BE49-F238E27FC236}">
                <a16:creationId xmlns:a16="http://schemas.microsoft.com/office/drawing/2014/main" id="{942C1E06-408E-4891-AAA1-0A7806DADA02}"/>
              </a:ext>
            </a:extLst>
          </p:cNvPr>
          <p:cNvSpPr/>
          <p:nvPr/>
        </p:nvSpPr>
        <p:spPr>
          <a:xfrm>
            <a:off x="3469849" y="3696537"/>
            <a:ext cx="1875860" cy="69490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t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19.3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Feature Parity with LLVMPIPE</a:t>
            </a:r>
          </a:p>
        </p:txBody>
      </p:sp>
      <p:sp>
        <p:nvSpPr>
          <p:cNvPr id="92" name="Rounded Rectangle 50">
            <a:extLst>
              <a:ext uri="{FF2B5EF4-FFF2-40B4-BE49-F238E27FC236}">
                <a16:creationId xmlns:a16="http://schemas.microsoft.com/office/drawing/2014/main" id="{30CF9A5E-CBBB-4BBC-A4B3-55FFF148D6BE}"/>
              </a:ext>
            </a:extLst>
          </p:cNvPr>
          <p:cNvSpPr/>
          <p:nvPr/>
        </p:nvSpPr>
        <p:spPr>
          <a:xfrm>
            <a:off x="6846293" y="3608372"/>
            <a:ext cx="1875860" cy="69490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t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OpenGL* v4.0 support</a:t>
            </a:r>
          </a:p>
        </p:txBody>
      </p:sp>
      <p:sp>
        <p:nvSpPr>
          <p:cNvPr id="96" name="Rounded Rectangle 50">
            <a:extLst>
              <a:ext uri="{FF2B5EF4-FFF2-40B4-BE49-F238E27FC236}">
                <a16:creationId xmlns:a16="http://schemas.microsoft.com/office/drawing/2014/main" id="{0FB1B33F-6121-46E9-8C64-C958DD1F2367}"/>
              </a:ext>
            </a:extLst>
          </p:cNvPr>
          <p:cNvSpPr/>
          <p:nvPr/>
        </p:nvSpPr>
        <p:spPr>
          <a:xfrm>
            <a:off x="3667870" y="5964901"/>
            <a:ext cx="1875860" cy="694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EFFFF"/>
                </a:solidFill>
                <a:effectLst/>
                <a:uLnTx/>
                <a:uFillTx/>
                <a:latin typeface="Intel Clear" panose="020B0604020203020204" pitchFamily="34" charset="0"/>
                <a:ea typeface="Intel Clear" panose="020B0604020203020204" pitchFamily="34" charset="0"/>
                <a:cs typeface="Intel Clear" panose="020B0604020203020204" pitchFamily="34" charset="0"/>
              </a:rPr>
              <a:t>OpenVKL</a:t>
            </a:r>
            <a:r>
              <a:rPr kumimoji="0" lang="en-US" sz="1800" b="1" i="0" u="none" strike="noStrike" kern="1200" cap="none" spc="0" normalizeH="0" baseline="0" noProof="0" dirty="0">
                <a:ln>
                  <a:noFill/>
                </a:ln>
                <a:solidFill>
                  <a:srgbClr val="FEFFFF"/>
                </a:solidFill>
                <a:effectLst/>
                <a:uLnTx/>
                <a:uFillTx/>
                <a:latin typeface="Intel Clear" panose="020B0604020203020204" pitchFamily="34" charset="0"/>
                <a:ea typeface="Intel Clear" panose="020B0604020203020204" pitchFamily="34" charset="0"/>
                <a:cs typeface="Intel Clear" panose="020B0604020203020204" pitchFamily="34" charset="0"/>
              </a:rPr>
              <a:t> 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EFFFF"/>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1st release</a:t>
            </a:r>
          </a:p>
        </p:txBody>
      </p:sp>
      <p:sp>
        <p:nvSpPr>
          <p:cNvPr id="3" name="Rectangle 2">
            <a:extLst>
              <a:ext uri="{FF2B5EF4-FFF2-40B4-BE49-F238E27FC236}">
                <a16:creationId xmlns:a16="http://schemas.microsoft.com/office/drawing/2014/main" id="{5C8402AB-AF0C-0944-8237-050EE7865CD0}"/>
              </a:ext>
            </a:extLst>
          </p:cNvPr>
          <p:cNvSpPr/>
          <p:nvPr/>
        </p:nvSpPr>
        <p:spPr>
          <a:xfrm>
            <a:off x="7939847" y="1324707"/>
            <a:ext cx="4259324" cy="5562776"/>
          </a:xfrm>
          <a:prstGeom prst="rect">
            <a:avLst/>
          </a:prstGeom>
          <a:gradFill flip="none" rotWithShape="1">
            <a:gsLst>
              <a:gs pos="43000">
                <a:srgbClr val="000000">
                  <a:alpha val="65000"/>
                </a:srgbClr>
              </a:gs>
              <a:gs pos="0">
                <a:schemeClr val="tx1">
                  <a:alpha val="0"/>
                </a:schemeClr>
              </a:gs>
              <a:gs pos="100000">
                <a:schemeClr val="tx1"/>
              </a:gs>
            </a:gsLst>
            <a:lin ang="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Calibri" panose="020F0502020204030204"/>
              <a:ea typeface="+mn-ea"/>
              <a:cs typeface="+mn-cs"/>
            </a:endParaRPr>
          </a:p>
        </p:txBody>
      </p:sp>
      <p:sp>
        <p:nvSpPr>
          <p:cNvPr id="97" name="Rounded Rectangle 50">
            <a:extLst>
              <a:ext uri="{FF2B5EF4-FFF2-40B4-BE49-F238E27FC236}">
                <a16:creationId xmlns:a16="http://schemas.microsoft.com/office/drawing/2014/main" id="{4E166599-9CE7-4485-9076-F0B247E400F2}"/>
              </a:ext>
            </a:extLst>
          </p:cNvPr>
          <p:cNvSpPr/>
          <p:nvPr/>
        </p:nvSpPr>
        <p:spPr>
          <a:xfrm>
            <a:off x="6096000" y="5943581"/>
            <a:ext cx="1875860" cy="69490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t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EFFFF"/>
                </a:solidFill>
                <a:effectLst/>
                <a:uLnTx/>
                <a:uFillTx/>
                <a:latin typeface="Intel Clear" panose="020B0604020203020204" pitchFamily="34" charset="0"/>
                <a:ea typeface="Intel Clear" panose="020B0604020203020204" pitchFamily="34" charset="0"/>
                <a:cs typeface="Intel Clear" panose="020B0604020203020204" pitchFamily="34" charset="0"/>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EFFFF"/>
                </a:solidFill>
                <a:effectLst/>
                <a:uLnTx/>
                <a:uFillTx/>
                <a:latin typeface="Intel Clear" panose="020B0604020203020204" pitchFamily="34" charset="0"/>
                <a:ea typeface="Intel Clear" panose="020B0604020203020204" pitchFamily="34" charset="0"/>
                <a:cs typeface="Intel Clear" panose="020B0604020203020204" pitchFamily="34" charset="0"/>
              </a:rPr>
              <a:t>OpenVDB</a:t>
            </a:r>
            <a:endParaRPr kumimoji="0" lang="en-US" sz="1000" b="0" i="0" u="none" strike="noStrike" kern="1200" cap="none" spc="0" normalizeH="0" baseline="0" noProof="0" dirty="0">
              <a:ln>
                <a:noFill/>
              </a:ln>
              <a:solidFill>
                <a:srgbClr val="FEFFFF"/>
              </a:solidFill>
              <a:effectLst/>
              <a:uLnTx/>
              <a:uFillTx/>
              <a:latin typeface="Intel Clear" panose="020B0604020203020204" pitchFamily="34" charset="0"/>
              <a:ea typeface="Intel Clear" panose="020B0604020203020204" pitchFamily="34" charset="0"/>
              <a:cs typeface="Intel Clear" panose="020B0604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EFFFF"/>
                </a:solidFill>
                <a:effectLst/>
                <a:uLnTx/>
                <a:uFillTx/>
                <a:latin typeface="Intel Clear" panose="020B0604020203020204" pitchFamily="34" charset="0"/>
                <a:ea typeface="Intel Clear" panose="020B0604020203020204" pitchFamily="34" charset="0"/>
                <a:cs typeface="Intel Clear" panose="020B0604020203020204" pitchFamily="34" charset="0"/>
              </a:rPr>
              <a:t>PT Volume</a:t>
            </a:r>
          </a:p>
        </p:txBody>
      </p:sp>
      <p:sp>
        <p:nvSpPr>
          <p:cNvPr id="93" name="Rounded Rectangle 50">
            <a:extLst>
              <a:ext uri="{FF2B5EF4-FFF2-40B4-BE49-F238E27FC236}">
                <a16:creationId xmlns:a16="http://schemas.microsoft.com/office/drawing/2014/main" id="{E70169C5-19B0-493F-B153-0CEDC8EC1802}"/>
              </a:ext>
            </a:extLst>
          </p:cNvPr>
          <p:cNvSpPr/>
          <p:nvPr/>
        </p:nvSpPr>
        <p:spPr>
          <a:xfrm>
            <a:off x="2237005" y="4811381"/>
            <a:ext cx="1875860" cy="69490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t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Quality improvement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New memory management</a:t>
            </a:r>
          </a:p>
        </p:txBody>
      </p:sp>
      <p:sp>
        <p:nvSpPr>
          <p:cNvPr id="94" name="Rounded Rectangle 50">
            <a:extLst>
              <a:ext uri="{FF2B5EF4-FFF2-40B4-BE49-F238E27FC236}">
                <a16:creationId xmlns:a16="http://schemas.microsoft.com/office/drawing/2014/main" id="{7B055373-B879-4C74-9B92-4D470B6899A0}"/>
              </a:ext>
            </a:extLst>
          </p:cNvPr>
          <p:cNvSpPr/>
          <p:nvPr/>
        </p:nvSpPr>
        <p:spPr>
          <a:xfrm>
            <a:off x="4154810" y="4632811"/>
            <a:ext cx="1875860" cy="69490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t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Training Code / Methods</a:t>
            </a:r>
          </a:p>
        </p:txBody>
      </p:sp>
      <p:sp>
        <p:nvSpPr>
          <p:cNvPr id="95" name="Rounded Rectangle 50">
            <a:extLst>
              <a:ext uri="{FF2B5EF4-FFF2-40B4-BE49-F238E27FC236}">
                <a16:creationId xmlns:a16="http://schemas.microsoft.com/office/drawing/2014/main" id="{797B9F10-436F-4940-BD7E-EBBC3F50AC2F}"/>
              </a:ext>
            </a:extLst>
          </p:cNvPr>
          <p:cNvSpPr/>
          <p:nvPr/>
        </p:nvSpPr>
        <p:spPr>
          <a:xfrm>
            <a:off x="6089393" y="4724820"/>
            <a:ext cx="1875860" cy="694903"/>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t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Temporal Handling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Fine Geometry</a:t>
            </a:r>
          </a:p>
        </p:txBody>
      </p:sp>
      <p:sp>
        <p:nvSpPr>
          <p:cNvPr id="56" name="TextBox 55">
            <a:extLst>
              <a:ext uri="{FF2B5EF4-FFF2-40B4-BE49-F238E27FC236}">
                <a16:creationId xmlns:a16="http://schemas.microsoft.com/office/drawing/2014/main" id="{346552E1-36A2-BC45-9F5F-9DF08BB3F3DD}"/>
              </a:ext>
            </a:extLst>
          </p:cNvPr>
          <p:cNvSpPr txBox="1"/>
          <p:nvPr/>
        </p:nvSpPr>
        <p:spPr>
          <a:xfrm>
            <a:off x="-552996" y="3869417"/>
            <a:ext cx="200640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rPr>
              <a:t>OpenSWR</a:t>
            </a:r>
            <a:endParaRPr kumimoji="0" lang="en-US" sz="1600" b="1" i="0" u="none" strike="noStrike" kern="1200" cap="none" spc="0" normalizeH="0" baseline="0" noProof="0" dirty="0">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58" name="TextBox 57">
            <a:extLst>
              <a:ext uri="{FF2B5EF4-FFF2-40B4-BE49-F238E27FC236}">
                <a16:creationId xmlns:a16="http://schemas.microsoft.com/office/drawing/2014/main" id="{09E4CAFE-4C23-BE43-8FDC-C523D6FFE50B}"/>
              </a:ext>
            </a:extLst>
          </p:cNvPr>
          <p:cNvSpPr txBox="1"/>
          <p:nvPr/>
        </p:nvSpPr>
        <p:spPr>
          <a:xfrm>
            <a:off x="-552996" y="2810260"/>
            <a:ext cx="200640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rPr>
              <a:t>OSPRay</a:t>
            </a:r>
            <a:endParaRPr kumimoji="0" lang="en-US" sz="1600" b="1" i="0" u="none" strike="noStrike" kern="1200" cap="none" spc="0" normalizeH="0" baseline="0" noProof="0" dirty="0">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59" name="TextBox 58">
            <a:extLst>
              <a:ext uri="{FF2B5EF4-FFF2-40B4-BE49-F238E27FC236}">
                <a16:creationId xmlns:a16="http://schemas.microsoft.com/office/drawing/2014/main" id="{7E9D024F-4F81-9547-9877-4BDBAB8E3A4C}"/>
              </a:ext>
            </a:extLst>
          </p:cNvPr>
          <p:cNvSpPr txBox="1"/>
          <p:nvPr/>
        </p:nvSpPr>
        <p:spPr>
          <a:xfrm>
            <a:off x="-552996" y="6084228"/>
            <a:ext cx="200640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FFFF"/>
                </a:solidFill>
                <a:effectLst/>
                <a:uLnTx/>
                <a:uFillTx/>
                <a:latin typeface="Intel Clear" panose="020B0604020203020204" pitchFamily="34" charset="0"/>
                <a:ea typeface="Intel Clear" panose="020B0604020203020204" pitchFamily="34" charset="0"/>
                <a:cs typeface="Intel Clear" panose="020B0604020203020204" pitchFamily="34" charset="0"/>
              </a:rPr>
              <a:t>Open VKL</a:t>
            </a:r>
          </a:p>
        </p:txBody>
      </p:sp>
      <p:sp>
        <p:nvSpPr>
          <p:cNvPr id="60" name="TextBox 59">
            <a:extLst>
              <a:ext uri="{FF2B5EF4-FFF2-40B4-BE49-F238E27FC236}">
                <a16:creationId xmlns:a16="http://schemas.microsoft.com/office/drawing/2014/main" id="{C7E25ED3-B7FD-6B4B-A94E-94493823C305}"/>
              </a:ext>
            </a:extLst>
          </p:cNvPr>
          <p:cNvSpPr txBox="1"/>
          <p:nvPr/>
        </p:nvSpPr>
        <p:spPr>
          <a:xfrm>
            <a:off x="-552996" y="4804889"/>
            <a:ext cx="200640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rPr>
              <a:t>Open Image Denoise</a:t>
            </a:r>
          </a:p>
        </p:txBody>
      </p:sp>
      <p:sp>
        <p:nvSpPr>
          <p:cNvPr id="61" name="TextBox 60">
            <a:extLst>
              <a:ext uri="{FF2B5EF4-FFF2-40B4-BE49-F238E27FC236}">
                <a16:creationId xmlns:a16="http://schemas.microsoft.com/office/drawing/2014/main" id="{DF74DE14-0354-8049-A559-D64C28000998}"/>
              </a:ext>
            </a:extLst>
          </p:cNvPr>
          <p:cNvSpPr txBox="1"/>
          <p:nvPr/>
        </p:nvSpPr>
        <p:spPr>
          <a:xfrm>
            <a:off x="-552996" y="1670683"/>
            <a:ext cx="200640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rPr>
              <a:t>Embree</a:t>
            </a:r>
            <a:endParaRPr kumimoji="0" lang="en-US" sz="1600" b="1" i="0" u="none" strike="noStrike" kern="1200" cap="none" spc="0" normalizeH="0" baseline="0" noProof="0" dirty="0">
              <a:ln>
                <a:noFill/>
              </a:ln>
              <a:solidFill>
                <a:srgbClr val="FFFFFF"/>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cxnSp>
        <p:nvCxnSpPr>
          <p:cNvPr id="73" name="Straight Connector 72">
            <a:extLst>
              <a:ext uri="{FF2B5EF4-FFF2-40B4-BE49-F238E27FC236}">
                <a16:creationId xmlns:a16="http://schemas.microsoft.com/office/drawing/2014/main" id="{7A642374-A4AE-D74C-9D7F-C0B70259964D}"/>
              </a:ext>
            </a:extLst>
          </p:cNvPr>
          <p:cNvCxnSpPr>
            <a:cxnSpLocks/>
          </p:cNvCxnSpPr>
          <p:nvPr/>
        </p:nvCxnSpPr>
        <p:spPr>
          <a:xfrm>
            <a:off x="6538281" y="1324707"/>
            <a:ext cx="1" cy="5515646"/>
          </a:xfrm>
          <a:prstGeom prst="line">
            <a:avLst/>
          </a:prstGeom>
          <a:ln>
            <a:solidFill>
              <a:schemeClr val="bg1">
                <a:alpha val="36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D24B07B-5142-2A46-ACA0-FF528BA8491F}"/>
              </a:ext>
            </a:extLst>
          </p:cNvPr>
          <p:cNvCxnSpPr>
            <a:cxnSpLocks/>
          </p:cNvCxnSpPr>
          <p:nvPr/>
        </p:nvCxnSpPr>
        <p:spPr>
          <a:xfrm>
            <a:off x="9355223" y="1324707"/>
            <a:ext cx="1" cy="5515646"/>
          </a:xfrm>
          <a:prstGeom prst="line">
            <a:avLst/>
          </a:prstGeom>
          <a:ln>
            <a:solidFill>
              <a:schemeClr val="bg1">
                <a:alpha val="36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3FF15B2-3F0D-6045-AB86-2B9908585FA2}"/>
              </a:ext>
            </a:extLst>
          </p:cNvPr>
          <p:cNvCxnSpPr>
            <a:cxnSpLocks/>
          </p:cNvCxnSpPr>
          <p:nvPr/>
        </p:nvCxnSpPr>
        <p:spPr>
          <a:xfrm>
            <a:off x="1571672" y="1351716"/>
            <a:ext cx="1" cy="5515646"/>
          </a:xfrm>
          <a:prstGeom prst="line">
            <a:avLst/>
          </a:prstGeom>
          <a:ln>
            <a:solidFill>
              <a:schemeClr val="bg1">
                <a:alpha val="36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32D9937-3E7F-5D44-8B1F-D78D5DC23F2D}"/>
              </a:ext>
            </a:extLst>
          </p:cNvPr>
          <p:cNvCxnSpPr/>
          <p:nvPr/>
        </p:nvCxnSpPr>
        <p:spPr>
          <a:xfrm flipH="1">
            <a:off x="-80921" y="1330321"/>
            <a:ext cx="1226409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Title 8">
            <a:extLst>
              <a:ext uri="{FF2B5EF4-FFF2-40B4-BE49-F238E27FC236}">
                <a16:creationId xmlns:a16="http://schemas.microsoft.com/office/drawing/2014/main" id="{C0C8B672-5743-9445-AD56-C62E052B6FA9}"/>
              </a:ext>
            </a:extLst>
          </p:cNvPr>
          <p:cNvSpPr txBox="1">
            <a:spLocks/>
          </p:cNvSpPr>
          <p:nvPr/>
        </p:nvSpPr>
        <p:spPr>
          <a:xfrm>
            <a:off x="-8822" y="169073"/>
            <a:ext cx="12192000" cy="86771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dirty="0">
                <a:ln>
                  <a:noFill/>
                </a:ln>
                <a:solidFill>
                  <a:srgbClr val="FEFFFF"/>
                </a:solidFill>
                <a:effectLst/>
                <a:uLnTx/>
                <a:uFillTx/>
                <a:latin typeface="Intel Clear" panose="020B0604020203020204" pitchFamily="34" charset="0"/>
                <a:ea typeface="Intel Clear" panose="020B0604020203020204" pitchFamily="34" charset="0"/>
                <a:cs typeface="Intel Clear" panose="020B0604020203020204" pitchFamily="34" charset="0"/>
              </a:rPr>
              <a:t>INTEL® ONEAPI RENDERING TOOLKIT ROADMAP</a:t>
            </a:r>
          </a:p>
        </p:txBody>
      </p:sp>
      <p:pic>
        <p:nvPicPr>
          <p:cNvPr id="38" name="Picture 37">
            <a:extLst>
              <a:ext uri="{FF2B5EF4-FFF2-40B4-BE49-F238E27FC236}">
                <a16:creationId xmlns:a16="http://schemas.microsoft.com/office/drawing/2014/main" id="{61638BC3-D511-3E48-B535-0376F4691826}"/>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9241981" y="2951001"/>
            <a:ext cx="2142954" cy="1853888"/>
          </a:xfrm>
          <a:prstGeom prst="rect">
            <a:avLst/>
          </a:prstGeom>
          <a:effectLst>
            <a:innerShdw blurRad="25400" dist="12700" dir="13500000">
              <a:prstClr val="black">
                <a:alpha val="50000"/>
              </a:prstClr>
            </a:innerShdw>
          </a:effectLst>
        </p:spPr>
      </p:pic>
    </p:spTree>
    <p:extLst>
      <p:ext uri="{BB962C8B-B14F-4D97-AF65-F5344CB8AC3E}">
        <p14:creationId xmlns:p14="http://schemas.microsoft.com/office/powerpoint/2010/main" val="366280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0" grpId="0" animBg="1"/>
      <p:bldP spid="53" grpId="0" animBg="1"/>
      <p:bldP spid="48" grpId="0" animBg="1"/>
      <p:bldP spid="49" grpId="0" animBg="1"/>
      <p:bldP spid="47" grpId="0"/>
      <p:bldP spid="89" grpId="0"/>
      <p:bldP spid="51" grpId="0"/>
      <p:bldP spid="90" grpId="0"/>
      <p:bldP spid="91" grpId="0"/>
      <p:bldP spid="92" grpId="0"/>
      <p:bldP spid="96" grpId="0"/>
      <p:bldP spid="3" grpId="0" animBg="1"/>
      <p:bldP spid="97" grpId="0"/>
      <p:bldP spid="93" grpId="0"/>
      <p:bldP spid="94" grpId="0"/>
      <p:bldP spid="95" grpId="0"/>
      <p:bldP spid="56" grpId="0"/>
      <p:bldP spid="58" grpId="0"/>
      <p:bldP spid="59" grpId="0"/>
      <p:bldP spid="60" grpId="0"/>
      <p:bldP spid="6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A7F4239-0F54-F645-A7E7-7973AEBA6395}"/>
              </a:ext>
            </a:extLst>
          </p:cNvPr>
          <p:cNvSpPr/>
          <p:nvPr/>
        </p:nvSpPr>
        <p:spPr>
          <a:xfrm>
            <a:off x="834161" y="3371488"/>
            <a:ext cx="5314739" cy="2236905"/>
          </a:xfrm>
          <a:custGeom>
            <a:avLst/>
            <a:gdLst>
              <a:gd name="connsiteX0" fmla="*/ 0 w 5966086"/>
              <a:gd name="connsiteY0" fmla="*/ 2443443 h 2443443"/>
              <a:gd name="connsiteX1" fmla="*/ 5966086 w 5966086"/>
              <a:gd name="connsiteY1" fmla="*/ 46 h 2443443"/>
              <a:gd name="connsiteX0" fmla="*/ 0 w 5966086"/>
              <a:gd name="connsiteY0" fmla="*/ 2443397 h 2443397"/>
              <a:gd name="connsiteX1" fmla="*/ 5966086 w 5966086"/>
              <a:gd name="connsiteY1" fmla="*/ 0 h 2443397"/>
              <a:gd name="connsiteX0" fmla="*/ 0 w 5966086"/>
              <a:gd name="connsiteY0" fmla="*/ 2443397 h 2443397"/>
              <a:gd name="connsiteX1" fmla="*/ 5966086 w 5966086"/>
              <a:gd name="connsiteY1" fmla="*/ 0 h 2443397"/>
              <a:gd name="connsiteX0" fmla="*/ 0 w 6475751"/>
              <a:gd name="connsiteY0" fmla="*/ 2720715 h 2720715"/>
              <a:gd name="connsiteX1" fmla="*/ 6475751 w 6475751"/>
              <a:gd name="connsiteY1" fmla="*/ 0 h 2720715"/>
              <a:gd name="connsiteX0" fmla="*/ 0 w 6475751"/>
              <a:gd name="connsiteY0" fmla="*/ 2720715 h 2720715"/>
              <a:gd name="connsiteX1" fmla="*/ 6475751 w 6475751"/>
              <a:gd name="connsiteY1" fmla="*/ 0 h 2720715"/>
              <a:gd name="connsiteX0" fmla="*/ 0 w 6475751"/>
              <a:gd name="connsiteY0" fmla="*/ 2948103 h 2948103"/>
              <a:gd name="connsiteX1" fmla="*/ 6475751 w 6475751"/>
              <a:gd name="connsiteY1" fmla="*/ 0 h 2948103"/>
              <a:gd name="connsiteX0" fmla="*/ 0 w 6475751"/>
              <a:gd name="connsiteY0" fmla="*/ 2948103 h 2948103"/>
              <a:gd name="connsiteX1" fmla="*/ 6475751 w 6475751"/>
              <a:gd name="connsiteY1" fmla="*/ 0 h 2948103"/>
              <a:gd name="connsiteX0" fmla="*/ 0 w 4412408"/>
              <a:gd name="connsiteY0" fmla="*/ 2339659 h 2339659"/>
              <a:gd name="connsiteX1" fmla="*/ 4412408 w 4412408"/>
              <a:gd name="connsiteY1" fmla="*/ 0 h 2339659"/>
              <a:gd name="connsiteX0" fmla="*/ 0 w 4412408"/>
              <a:gd name="connsiteY0" fmla="*/ 2339659 h 2339659"/>
              <a:gd name="connsiteX1" fmla="*/ 4412408 w 4412408"/>
              <a:gd name="connsiteY1" fmla="*/ 0 h 2339659"/>
            </a:gdLst>
            <a:ahLst/>
            <a:cxnLst>
              <a:cxn ang="0">
                <a:pos x="connsiteX0" y="connsiteY0"/>
              </a:cxn>
              <a:cxn ang="0">
                <a:pos x="connsiteX1" y="connsiteY1"/>
              </a:cxn>
            </a:cxnLst>
            <a:rect l="l" t="t" r="r" b="b"/>
            <a:pathLst>
              <a:path w="4412408" h="2339659">
                <a:moveTo>
                  <a:pt x="0" y="2339659"/>
                </a:moveTo>
                <a:cubicBezTo>
                  <a:pt x="1590831" y="1368420"/>
                  <a:pt x="2191909" y="827087"/>
                  <a:pt x="4412408" y="0"/>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58" name="Oval 57">
            <a:extLst>
              <a:ext uri="{FF2B5EF4-FFF2-40B4-BE49-F238E27FC236}">
                <a16:creationId xmlns:a16="http://schemas.microsoft.com/office/drawing/2014/main" id="{ABE35CEC-90C7-4ED1-878C-17AAAAAF650A}"/>
              </a:ext>
            </a:extLst>
          </p:cNvPr>
          <p:cNvSpPr>
            <a:spLocks noChangeAspect="1"/>
          </p:cNvSpPr>
          <p:nvPr/>
        </p:nvSpPr>
        <p:spPr>
          <a:xfrm>
            <a:off x="2599492" y="4478231"/>
            <a:ext cx="288000" cy="288000"/>
          </a:xfrm>
          <a:prstGeom prst="ellipse">
            <a:avLst/>
          </a:prstGeom>
          <a:solidFill>
            <a:schemeClr val="accent1">
              <a:lumMod val="75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397CA"/>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8" name="Freeform 7">
            <a:extLst>
              <a:ext uri="{FF2B5EF4-FFF2-40B4-BE49-F238E27FC236}">
                <a16:creationId xmlns:a16="http://schemas.microsoft.com/office/drawing/2014/main" id="{758EC22C-7139-E244-B18D-9918D95BFEDB}"/>
              </a:ext>
            </a:extLst>
          </p:cNvPr>
          <p:cNvSpPr/>
          <p:nvPr/>
        </p:nvSpPr>
        <p:spPr>
          <a:xfrm>
            <a:off x="6195947" y="1404108"/>
            <a:ext cx="4564935" cy="1962109"/>
          </a:xfrm>
          <a:custGeom>
            <a:avLst/>
            <a:gdLst>
              <a:gd name="connsiteX0" fmla="*/ 222516 w 2771015"/>
              <a:gd name="connsiteY0" fmla="*/ 552812 h 1755787"/>
              <a:gd name="connsiteX1" fmla="*/ 570197 w 2771015"/>
              <a:gd name="connsiteY1" fmla="*/ 0 h 1755787"/>
              <a:gd name="connsiteX2" fmla="*/ 2771015 w 2771015"/>
              <a:gd name="connsiteY2" fmla="*/ 0 h 1755787"/>
              <a:gd name="connsiteX3" fmla="*/ 2771015 w 2771015"/>
              <a:gd name="connsiteY3" fmla="*/ 1755787 h 1755787"/>
              <a:gd name="connsiteX4" fmla="*/ 573673 w 2771015"/>
              <a:gd name="connsiteY4" fmla="*/ 1755787 h 1755787"/>
              <a:gd name="connsiteX5" fmla="*/ 0 w 2771015"/>
              <a:gd name="connsiteY5" fmla="*/ 824003 h 1755787"/>
              <a:gd name="connsiteX6" fmla="*/ 222516 w 2771015"/>
              <a:gd name="connsiteY6" fmla="*/ 552812 h 1755787"/>
              <a:gd name="connsiteX0" fmla="*/ 222516 w 2771015"/>
              <a:gd name="connsiteY0" fmla="*/ 874088 h 2077063"/>
              <a:gd name="connsiteX1" fmla="*/ 150067 w 2771015"/>
              <a:gd name="connsiteY1" fmla="*/ 0 h 2077063"/>
              <a:gd name="connsiteX2" fmla="*/ 2771015 w 2771015"/>
              <a:gd name="connsiteY2" fmla="*/ 321276 h 2077063"/>
              <a:gd name="connsiteX3" fmla="*/ 2771015 w 2771015"/>
              <a:gd name="connsiteY3" fmla="*/ 2077063 h 2077063"/>
              <a:gd name="connsiteX4" fmla="*/ 573673 w 2771015"/>
              <a:gd name="connsiteY4" fmla="*/ 2077063 h 2077063"/>
              <a:gd name="connsiteX5" fmla="*/ 0 w 2771015"/>
              <a:gd name="connsiteY5" fmla="*/ 1145279 h 2077063"/>
              <a:gd name="connsiteX6" fmla="*/ 222516 w 2771015"/>
              <a:gd name="connsiteY6" fmla="*/ 874088 h 2077063"/>
              <a:gd name="connsiteX0" fmla="*/ 222516 w 2771015"/>
              <a:gd name="connsiteY0" fmla="*/ 874088 h 2077063"/>
              <a:gd name="connsiteX1" fmla="*/ 150067 w 2771015"/>
              <a:gd name="connsiteY1" fmla="*/ 0 h 2077063"/>
              <a:gd name="connsiteX2" fmla="*/ 1918399 w 2771015"/>
              <a:gd name="connsiteY2" fmla="*/ 0 h 2077063"/>
              <a:gd name="connsiteX3" fmla="*/ 2771015 w 2771015"/>
              <a:gd name="connsiteY3" fmla="*/ 2077063 h 2077063"/>
              <a:gd name="connsiteX4" fmla="*/ 573673 w 2771015"/>
              <a:gd name="connsiteY4" fmla="*/ 2077063 h 2077063"/>
              <a:gd name="connsiteX5" fmla="*/ 0 w 2771015"/>
              <a:gd name="connsiteY5" fmla="*/ 1145279 h 2077063"/>
              <a:gd name="connsiteX6" fmla="*/ 222516 w 2771015"/>
              <a:gd name="connsiteY6" fmla="*/ 874088 h 2077063"/>
              <a:gd name="connsiteX0" fmla="*/ 222516 w 1924578"/>
              <a:gd name="connsiteY0" fmla="*/ 874088 h 2077063"/>
              <a:gd name="connsiteX1" fmla="*/ 150067 w 1924578"/>
              <a:gd name="connsiteY1" fmla="*/ 0 h 2077063"/>
              <a:gd name="connsiteX2" fmla="*/ 1918399 w 1924578"/>
              <a:gd name="connsiteY2" fmla="*/ 0 h 2077063"/>
              <a:gd name="connsiteX3" fmla="*/ 1924578 w 1924578"/>
              <a:gd name="connsiteY3" fmla="*/ 1440690 h 2077063"/>
              <a:gd name="connsiteX4" fmla="*/ 573673 w 1924578"/>
              <a:gd name="connsiteY4" fmla="*/ 2077063 h 2077063"/>
              <a:gd name="connsiteX5" fmla="*/ 0 w 1924578"/>
              <a:gd name="connsiteY5" fmla="*/ 1145279 h 2077063"/>
              <a:gd name="connsiteX6" fmla="*/ 222516 w 1924578"/>
              <a:gd name="connsiteY6" fmla="*/ 874088 h 2077063"/>
              <a:gd name="connsiteX0" fmla="*/ 791843 w 2493905"/>
              <a:gd name="connsiteY0" fmla="*/ 874088 h 1471582"/>
              <a:gd name="connsiteX1" fmla="*/ 719394 w 2493905"/>
              <a:gd name="connsiteY1" fmla="*/ 0 h 1471582"/>
              <a:gd name="connsiteX2" fmla="*/ 2487726 w 2493905"/>
              <a:gd name="connsiteY2" fmla="*/ 0 h 1471582"/>
              <a:gd name="connsiteX3" fmla="*/ 2493905 w 2493905"/>
              <a:gd name="connsiteY3" fmla="*/ 1440690 h 1471582"/>
              <a:gd name="connsiteX4" fmla="*/ 0 w 2493905"/>
              <a:gd name="connsiteY4" fmla="*/ 1471582 h 1471582"/>
              <a:gd name="connsiteX5" fmla="*/ 569327 w 2493905"/>
              <a:gd name="connsiteY5" fmla="*/ 1145279 h 1471582"/>
              <a:gd name="connsiteX6" fmla="*/ 791843 w 2493905"/>
              <a:gd name="connsiteY6" fmla="*/ 874088 h 1471582"/>
              <a:gd name="connsiteX0" fmla="*/ 1000992 w 2703054"/>
              <a:gd name="connsiteY0" fmla="*/ 874088 h 1471582"/>
              <a:gd name="connsiteX1" fmla="*/ 928543 w 2703054"/>
              <a:gd name="connsiteY1" fmla="*/ 0 h 1471582"/>
              <a:gd name="connsiteX2" fmla="*/ 2696875 w 2703054"/>
              <a:gd name="connsiteY2" fmla="*/ 0 h 1471582"/>
              <a:gd name="connsiteX3" fmla="*/ 2703054 w 2703054"/>
              <a:gd name="connsiteY3" fmla="*/ 1440690 h 1471582"/>
              <a:gd name="connsiteX4" fmla="*/ 209149 w 2703054"/>
              <a:gd name="connsiteY4" fmla="*/ 1471582 h 1471582"/>
              <a:gd name="connsiteX5" fmla="*/ 0 w 2703054"/>
              <a:gd name="connsiteY5" fmla="*/ 1287382 h 1471582"/>
              <a:gd name="connsiteX6" fmla="*/ 1000992 w 2703054"/>
              <a:gd name="connsiteY6" fmla="*/ 874088 h 1471582"/>
              <a:gd name="connsiteX0" fmla="*/ 185446 w 2703054"/>
              <a:gd name="connsiteY0" fmla="*/ 1189186 h 1471582"/>
              <a:gd name="connsiteX1" fmla="*/ 928543 w 2703054"/>
              <a:gd name="connsiteY1" fmla="*/ 0 h 1471582"/>
              <a:gd name="connsiteX2" fmla="*/ 2696875 w 2703054"/>
              <a:gd name="connsiteY2" fmla="*/ 0 h 1471582"/>
              <a:gd name="connsiteX3" fmla="*/ 2703054 w 2703054"/>
              <a:gd name="connsiteY3" fmla="*/ 1440690 h 1471582"/>
              <a:gd name="connsiteX4" fmla="*/ 209149 w 2703054"/>
              <a:gd name="connsiteY4" fmla="*/ 1471582 h 1471582"/>
              <a:gd name="connsiteX5" fmla="*/ 0 w 2703054"/>
              <a:gd name="connsiteY5" fmla="*/ 1287382 h 1471582"/>
              <a:gd name="connsiteX6" fmla="*/ 185446 w 2703054"/>
              <a:gd name="connsiteY6" fmla="*/ 1189186 h 1471582"/>
              <a:gd name="connsiteX0" fmla="*/ 185446 w 2697149"/>
              <a:gd name="connsiteY0" fmla="*/ 1189186 h 1471582"/>
              <a:gd name="connsiteX1" fmla="*/ 928543 w 2697149"/>
              <a:gd name="connsiteY1" fmla="*/ 0 h 1471582"/>
              <a:gd name="connsiteX2" fmla="*/ 2696875 w 2697149"/>
              <a:gd name="connsiteY2" fmla="*/ 0 h 1471582"/>
              <a:gd name="connsiteX3" fmla="*/ 2690697 w 2697149"/>
              <a:gd name="connsiteY3" fmla="*/ 1465403 h 1471582"/>
              <a:gd name="connsiteX4" fmla="*/ 209149 w 2697149"/>
              <a:gd name="connsiteY4" fmla="*/ 1471582 h 1471582"/>
              <a:gd name="connsiteX5" fmla="*/ 0 w 2697149"/>
              <a:gd name="connsiteY5" fmla="*/ 1287382 h 1471582"/>
              <a:gd name="connsiteX6" fmla="*/ 185446 w 2697149"/>
              <a:gd name="connsiteY6" fmla="*/ 1189186 h 147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7149" h="1471582">
                <a:moveTo>
                  <a:pt x="185446" y="1189186"/>
                </a:moveTo>
                <a:lnTo>
                  <a:pt x="928543" y="0"/>
                </a:lnTo>
                <a:lnTo>
                  <a:pt x="2696875" y="0"/>
                </a:lnTo>
                <a:cubicBezTo>
                  <a:pt x="2698935" y="480230"/>
                  <a:pt x="2688637" y="985173"/>
                  <a:pt x="2690697" y="1465403"/>
                </a:cubicBezTo>
                <a:lnTo>
                  <a:pt x="209149" y="1471582"/>
                </a:lnTo>
                <a:lnTo>
                  <a:pt x="0" y="1287382"/>
                </a:lnTo>
                <a:lnTo>
                  <a:pt x="185446" y="1189186"/>
                </a:lnTo>
                <a:close/>
              </a:path>
            </a:pathLst>
          </a:custGeom>
          <a:gradFill flip="none" rotWithShape="1">
            <a:gsLst>
              <a:gs pos="0">
                <a:srgbClr val="424651"/>
              </a:gs>
              <a:gs pos="55000">
                <a:srgbClr val="9B8EAA">
                  <a:alpha val="51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cxnSp>
        <p:nvCxnSpPr>
          <p:cNvPr id="9" name="Straight Connector 8">
            <a:extLst>
              <a:ext uri="{FF2B5EF4-FFF2-40B4-BE49-F238E27FC236}">
                <a16:creationId xmlns:a16="http://schemas.microsoft.com/office/drawing/2014/main" id="{2DE395AE-B06B-664F-8064-1530B4C0BA3D}"/>
              </a:ext>
            </a:extLst>
          </p:cNvPr>
          <p:cNvCxnSpPr>
            <a:cxnSpLocks/>
          </p:cNvCxnSpPr>
          <p:nvPr/>
        </p:nvCxnSpPr>
        <p:spPr>
          <a:xfrm flipH="1">
            <a:off x="824152" y="5637653"/>
            <a:ext cx="10344253" cy="0"/>
          </a:xfrm>
          <a:prstGeom prst="line">
            <a:avLst/>
          </a:prstGeom>
          <a:ln>
            <a:solidFill>
              <a:schemeClr val="bg1"/>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309230-A15B-8841-BAC2-39B6082EBCC2}"/>
              </a:ext>
            </a:extLst>
          </p:cNvPr>
          <p:cNvCxnSpPr>
            <a:cxnSpLocks/>
            <a:endCxn id="8" idx="1"/>
          </p:cNvCxnSpPr>
          <p:nvPr/>
        </p:nvCxnSpPr>
        <p:spPr>
          <a:xfrm flipV="1">
            <a:off x="6380705" y="1404109"/>
            <a:ext cx="1386803" cy="1761127"/>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VNNI">
            <a:extLst>
              <a:ext uri="{FF2B5EF4-FFF2-40B4-BE49-F238E27FC236}">
                <a16:creationId xmlns:a16="http://schemas.microsoft.com/office/drawing/2014/main" id="{581D1271-C4D2-A24D-921C-32CD602CC9CC}"/>
              </a:ext>
            </a:extLst>
          </p:cNvPr>
          <p:cNvSpPr txBox="1"/>
          <p:nvPr/>
        </p:nvSpPr>
        <p:spPr>
          <a:xfrm>
            <a:off x="8227392" y="1141756"/>
            <a:ext cx="730069" cy="210461"/>
          </a:xfrm>
          <a:prstGeom prst="rect">
            <a:avLst/>
          </a:prstGeom>
          <a:noFill/>
          <a:ln w="9525">
            <a:noFill/>
            <a:miter lim="400000"/>
          </a:ln>
          <a:effectLst/>
          <a:extLst>
            <a:ext uri="{C572A759-6A51-4108-AA02-DFA0A04FC94B}">
              <ma14:wrappingTextBoxFlag xmlns:ma14="http://schemas.microsoft.com/office/mac/drawingml/2011/main" xmlns="" val="1"/>
            </a:ext>
          </a:extLst>
        </p:spPr>
        <p:txBody>
          <a:bodyPr wrap="none" lIns="0" tIns="63500" rIns="0" bIns="63500" anchor="ctr">
            <a:noAutofit/>
          </a:bodyPr>
          <a:lstStyle>
            <a:lvl1pPr marL="127000" marR="127000" defTabSz="914400">
              <a:lnSpc>
                <a:spcPct val="120000"/>
              </a:lnSpc>
              <a:defRPr sz="3600" b="0" spc="180">
                <a:latin typeface="Intel Clear Pro"/>
                <a:ea typeface="Intel Clear Pro"/>
                <a:cs typeface="Intel Clear Pro"/>
                <a:sym typeface="Intel Clear Pro"/>
              </a:defRPr>
            </a:lvl1pPr>
          </a:lstStyle>
          <a:p>
            <a:pPr marL="169313" marR="169313" lvl="0" indent="0" algn="l" defTabSz="1219050" rtl="0" eaLnBrk="1" fontAlgn="auto" latinLnBrk="0" hangingPunct="0">
              <a:lnSpc>
                <a:spcPct val="100000"/>
              </a:lnSpc>
              <a:spcBef>
                <a:spcPts val="0"/>
              </a:spcBef>
              <a:spcAft>
                <a:spcPts val="0"/>
              </a:spcAft>
              <a:buClrTx/>
              <a:buSzTx/>
              <a:buFontTx/>
              <a:buNone/>
              <a:tabLst/>
              <a:defRPr/>
            </a:pPr>
            <a:r>
              <a:rPr kumimoji="0" lang="en-US" sz="1333" b="0" i="0" u="none" strike="noStrike" kern="0" cap="none" spc="30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rPr>
              <a:t>Datacenter optimized</a:t>
            </a:r>
          </a:p>
        </p:txBody>
      </p:sp>
      <p:sp>
        <p:nvSpPr>
          <p:cNvPr id="16" name="VNNI">
            <a:extLst>
              <a:ext uri="{FF2B5EF4-FFF2-40B4-BE49-F238E27FC236}">
                <a16:creationId xmlns:a16="http://schemas.microsoft.com/office/drawing/2014/main" id="{15E91013-5DC1-774D-9802-BB6D78C8ABAE}"/>
              </a:ext>
            </a:extLst>
          </p:cNvPr>
          <p:cNvSpPr txBox="1"/>
          <p:nvPr/>
        </p:nvSpPr>
        <p:spPr>
          <a:xfrm>
            <a:off x="8779308" y="3496500"/>
            <a:ext cx="730069" cy="210461"/>
          </a:xfrm>
          <a:prstGeom prst="rect">
            <a:avLst/>
          </a:prstGeom>
          <a:noFill/>
          <a:ln w="9525">
            <a:noFill/>
            <a:miter lim="400000"/>
          </a:ln>
          <a:effectLst/>
          <a:extLst>
            <a:ext uri="{C572A759-6A51-4108-AA02-DFA0A04FC94B}">
              <ma14:wrappingTextBoxFlag xmlns:ma14="http://schemas.microsoft.com/office/mac/drawingml/2011/main" xmlns="" val="1"/>
            </a:ext>
          </a:extLst>
        </p:spPr>
        <p:txBody>
          <a:bodyPr wrap="none" lIns="0" tIns="63500" rIns="0" bIns="63500" anchor="ctr">
            <a:noAutofit/>
          </a:bodyPr>
          <a:lstStyle>
            <a:lvl1pPr marL="127000" marR="127000" defTabSz="914400">
              <a:lnSpc>
                <a:spcPct val="120000"/>
              </a:lnSpc>
              <a:defRPr sz="3600" b="0" spc="180">
                <a:latin typeface="Intel Clear Pro"/>
                <a:ea typeface="Intel Clear Pro"/>
                <a:cs typeface="Intel Clear Pro"/>
                <a:sym typeface="Intel Clear Pro"/>
              </a:defRPr>
            </a:lvl1pPr>
          </a:lstStyle>
          <a:p>
            <a:pPr marL="169313" marR="169313" lvl="0" indent="0" algn="l" defTabSz="1219050" rtl="0" eaLnBrk="1" fontAlgn="auto" latinLnBrk="0" hangingPunct="0">
              <a:lnSpc>
                <a:spcPct val="100000"/>
              </a:lnSpc>
              <a:spcBef>
                <a:spcPts val="0"/>
              </a:spcBef>
              <a:spcAft>
                <a:spcPts val="0"/>
              </a:spcAft>
              <a:buClrTx/>
              <a:buSzTx/>
              <a:buFontTx/>
              <a:buNone/>
              <a:tabLst/>
              <a:defRPr/>
            </a:pPr>
            <a:r>
              <a:rPr kumimoji="0" lang="en-US" sz="1333" b="0" i="0" u="none" strike="noStrike" kern="0" cap="none" spc="30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rPr>
              <a:t>Client optimized</a:t>
            </a:r>
            <a:endParaRPr kumimoji="0" lang="en-US" sz="1333" b="0" i="0" u="none" strike="noStrike" kern="0" cap="none" spc="300" normalizeH="0" baseline="3000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endParaRPr>
          </a:p>
        </p:txBody>
      </p:sp>
      <p:sp>
        <p:nvSpPr>
          <p:cNvPr id="18" name="VNNI">
            <a:extLst>
              <a:ext uri="{FF2B5EF4-FFF2-40B4-BE49-F238E27FC236}">
                <a16:creationId xmlns:a16="http://schemas.microsoft.com/office/drawing/2014/main" id="{E4F5B722-CBD4-FC49-919E-9FD8C71EC178}"/>
              </a:ext>
            </a:extLst>
          </p:cNvPr>
          <p:cNvSpPr txBox="1"/>
          <p:nvPr/>
        </p:nvSpPr>
        <p:spPr>
          <a:xfrm>
            <a:off x="8592423" y="1824584"/>
            <a:ext cx="2216236" cy="367507"/>
          </a:xfrm>
          <a:prstGeom prst="rect">
            <a:avLst/>
          </a:prstGeom>
          <a:noFill/>
          <a:ln w="9525">
            <a:noFill/>
            <a:miter lim="400000"/>
          </a:ln>
          <a:effectLst/>
          <a:extLst>
            <a:ext uri="{C572A759-6A51-4108-AA02-DFA0A04FC94B}">
              <ma14:wrappingTextBoxFlag xmlns:ma14="http://schemas.microsoft.com/office/mac/drawingml/2011/main" xmlns="" val="1"/>
            </a:ext>
          </a:extLst>
        </p:spPr>
        <p:txBody>
          <a:bodyPr wrap="none" lIns="0" tIns="63500" rIns="0" bIns="63500" anchor="ctr">
            <a:noAutofit/>
          </a:bodyPr>
          <a:lstStyle>
            <a:lvl1pPr marL="127000" marR="127000" defTabSz="914400">
              <a:lnSpc>
                <a:spcPct val="120000"/>
              </a:lnSpc>
              <a:defRPr sz="3600" b="0" spc="180">
                <a:latin typeface="Intel Clear Pro"/>
                <a:ea typeface="Intel Clear Pro"/>
                <a:cs typeface="Intel Clear Pro"/>
                <a:sym typeface="Intel Clear Pro"/>
              </a:defRPr>
            </a:lvl1pPr>
          </a:lstStyle>
          <a:p>
            <a:pPr marL="169313" marR="169313" lvl="0" indent="0" algn="r" defTabSz="1219050" rtl="0" eaLnBrk="1" fontAlgn="auto" latinLnBrk="0" hangingPunct="0">
              <a:lnSpc>
                <a:spcPct val="200000"/>
              </a:lnSpc>
              <a:spcBef>
                <a:spcPts val="0"/>
              </a:spcBef>
              <a:spcAft>
                <a:spcPts val="0"/>
              </a:spcAft>
              <a:buClrTx/>
              <a:buSzTx/>
              <a:buFontTx/>
              <a:buNone/>
              <a:tabLst/>
              <a:defRPr/>
            </a:pPr>
            <a:r>
              <a:rPr kumimoji="0" lang="en-US" sz="1333" b="0" i="0" u="none" strike="noStrike" kern="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rPr>
              <a:t>Datacenter/AI</a:t>
            </a:r>
            <a:endParaRPr kumimoji="0" lang="en-US" sz="1333" b="0" i="0" u="none" strike="noStrike" kern="0" cap="none" spc="0" normalizeH="0" baseline="3000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endParaRPr>
          </a:p>
        </p:txBody>
      </p:sp>
      <p:sp>
        <p:nvSpPr>
          <p:cNvPr id="19" name="VNNI">
            <a:extLst>
              <a:ext uri="{FF2B5EF4-FFF2-40B4-BE49-F238E27FC236}">
                <a16:creationId xmlns:a16="http://schemas.microsoft.com/office/drawing/2014/main" id="{4913A519-2EF2-4341-BBBD-1721A789E2D2}"/>
              </a:ext>
            </a:extLst>
          </p:cNvPr>
          <p:cNvSpPr txBox="1"/>
          <p:nvPr/>
        </p:nvSpPr>
        <p:spPr>
          <a:xfrm>
            <a:off x="8592423" y="2149937"/>
            <a:ext cx="2216236" cy="367507"/>
          </a:xfrm>
          <a:prstGeom prst="rect">
            <a:avLst/>
          </a:prstGeom>
          <a:noFill/>
          <a:ln w="9525">
            <a:noFill/>
            <a:miter lim="400000"/>
          </a:ln>
          <a:effectLst/>
          <a:extLst>
            <a:ext uri="{C572A759-6A51-4108-AA02-DFA0A04FC94B}">
              <ma14:wrappingTextBoxFlag xmlns:ma14="http://schemas.microsoft.com/office/mac/drawingml/2011/main" xmlns="" val="1"/>
            </a:ext>
          </a:extLst>
        </p:spPr>
        <p:txBody>
          <a:bodyPr wrap="none" lIns="0" tIns="63500" rIns="0" bIns="63500" anchor="ctr">
            <a:noAutofit/>
          </a:bodyPr>
          <a:lstStyle>
            <a:lvl1pPr marL="127000" marR="127000" defTabSz="914400">
              <a:lnSpc>
                <a:spcPct val="120000"/>
              </a:lnSpc>
              <a:defRPr sz="3600" b="0" spc="180">
                <a:latin typeface="Intel Clear Pro"/>
                <a:ea typeface="Intel Clear Pro"/>
                <a:cs typeface="Intel Clear Pro"/>
                <a:sym typeface="Intel Clear Pro"/>
              </a:defRPr>
            </a:lvl1pPr>
          </a:lstStyle>
          <a:p>
            <a:pPr marL="169313" marR="169313" lvl="0" indent="0" algn="r" defTabSz="1219050" rtl="0" eaLnBrk="1" fontAlgn="auto" latinLnBrk="0" hangingPunct="0">
              <a:lnSpc>
                <a:spcPct val="200000"/>
              </a:lnSpc>
              <a:spcBef>
                <a:spcPts val="0"/>
              </a:spcBef>
              <a:spcAft>
                <a:spcPts val="0"/>
              </a:spcAft>
              <a:buClrTx/>
              <a:buSzTx/>
              <a:buFontTx/>
              <a:buNone/>
              <a:tabLst/>
              <a:defRPr/>
            </a:pPr>
            <a:r>
              <a:rPr kumimoji="0" lang="en-US" sz="1333" b="0" i="0" u="none" strike="noStrike" kern="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rPr>
              <a:t>Enthusiast</a:t>
            </a:r>
            <a:endParaRPr kumimoji="0" lang="en-US" sz="1333" b="0" i="0" u="none" strike="noStrike" kern="0" cap="none" spc="0" normalizeH="0" baseline="3000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endParaRPr>
          </a:p>
        </p:txBody>
      </p:sp>
      <p:sp>
        <p:nvSpPr>
          <p:cNvPr id="20" name="VNNI">
            <a:extLst>
              <a:ext uri="{FF2B5EF4-FFF2-40B4-BE49-F238E27FC236}">
                <a16:creationId xmlns:a16="http://schemas.microsoft.com/office/drawing/2014/main" id="{DF738118-A9CB-3948-B6F0-87C0074ED4D3}"/>
              </a:ext>
            </a:extLst>
          </p:cNvPr>
          <p:cNvSpPr txBox="1"/>
          <p:nvPr/>
        </p:nvSpPr>
        <p:spPr>
          <a:xfrm>
            <a:off x="8592423" y="2459057"/>
            <a:ext cx="2216236" cy="367507"/>
          </a:xfrm>
          <a:prstGeom prst="rect">
            <a:avLst/>
          </a:prstGeom>
          <a:noFill/>
          <a:ln w="9525">
            <a:noFill/>
            <a:miter lim="400000"/>
          </a:ln>
          <a:effectLst/>
          <a:extLst>
            <a:ext uri="{C572A759-6A51-4108-AA02-DFA0A04FC94B}">
              <ma14:wrappingTextBoxFlag xmlns:ma14="http://schemas.microsoft.com/office/mac/drawingml/2011/main" xmlns="" val="1"/>
            </a:ext>
          </a:extLst>
        </p:spPr>
        <p:txBody>
          <a:bodyPr wrap="none" lIns="0" tIns="63500" rIns="0" bIns="63500" anchor="ctr">
            <a:noAutofit/>
          </a:bodyPr>
          <a:lstStyle>
            <a:lvl1pPr marL="127000" marR="127000" defTabSz="914400">
              <a:lnSpc>
                <a:spcPct val="120000"/>
              </a:lnSpc>
              <a:defRPr sz="3600" b="0" spc="180">
                <a:latin typeface="Intel Clear Pro"/>
                <a:ea typeface="Intel Clear Pro"/>
                <a:cs typeface="Intel Clear Pro"/>
                <a:sym typeface="Intel Clear Pro"/>
              </a:defRPr>
            </a:lvl1pPr>
          </a:lstStyle>
          <a:p>
            <a:pPr marL="169313" marR="169313" lvl="0" indent="0" algn="r" defTabSz="1219050" rtl="0" eaLnBrk="1" fontAlgn="auto" latinLnBrk="0" hangingPunct="0">
              <a:lnSpc>
                <a:spcPct val="200000"/>
              </a:lnSpc>
              <a:spcBef>
                <a:spcPts val="0"/>
              </a:spcBef>
              <a:spcAft>
                <a:spcPts val="0"/>
              </a:spcAft>
              <a:buClrTx/>
              <a:buSzTx/>
              <a:buFontTx/>
              <a:buNone/>
              <a:tabLst/>
              <a:defRPr/>
            </a:pPr>
            <a:r>
              <a:rPr kumimoji="0" lang="en-US" sz="1333" b="0" i="0" u="none" strike="noStrike" kern="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rPr>
              <a:t>Mid-Range</a:t>
            </a:r>
            <a:endParaRPr kumimoji="0" lang="en-US" sz="1333" b="0" i="0" u="none" strike="noStrike" kern="0" cap="none" spc="0" normalizeH="0" baseline="3000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endParaRPr>
          </a:p>
        </p:txBody>
      </p:sp>
      <p:sp>
        <p:nvSpPr>
          <p:cNvPr id="21" name="VNNI">
            <a:extLst>
              <a:ext uri="{FF2B5EF4-FFF2-40B4-BE49-F238E27FC236}">
                <a16:creationId xmlns:a16="http://schemas.microsoft.com/office/drawing/2014/main" id="{9D799FA6-D6CC-B54E-AA49-2E99CD5EB375}"/>
              </a:ext>
            </a:extLst>
          </p:cNvPr>
          <p:cNvSpPr txBox="1"/>
          <p:nvPr/>
        </p:nvSpPr>
        <p:spPr>
          <a:xfrm>
            <a:off x="8592423" y="2956265"/>
            <a:ext cx="2216236" cy="367507"/>
          </a:xfrm>
          <a:prstGeom prst="rect">
            <a:avLst/>
          </a:prstGeom>
          <a:noFill/>
          <a:ln w="9525">
            <a:noFill/>
            <a:miter lim="400000"/>
          </a:ln>
          <a:effectLst/>
          <a:extLst>
            <a:ext uri="{C572A759-6A51-4108-AA02-DFA0A04FC94B}">
              <ma14:wrappingTextBoxFlag xmlns:ma14="http://schemas.microsoft.com/office/mac/drawingml/2011/main" xmlns="" val="1"/>
            </a:ext>
          </a:extLst>
        </p:spPr>
        <p:txBody>
          <a:bodyPr wrap="none" lIns="0" tIns="63500" rIns="0" bIns="63500" anchor="ctr">
            <a:noAutofit/>
          </a:bodyPr>
          <a:lstStyle>
            <a:lvl1pPr marL="127000" marR="127000" defTabSz="914400">
              <a:lnSpc>
                <a:spcPct val="120000"/>
              </a:lnSpc>
              <a:defRPr sz="3600" b="0" spc="180">
                <a:latin typeface="Intel Clear Pro"/>
                <a:ea typeface="Intel Clear Pro"/>
                <a:cs typeface="Intel Clear Pro"/>
                <a:sym typeface="Intel Clear Pro"/>
              </a:defRPr>
            </a:lvl1pPr>
          </a:lstStyle>
          <a:p>
            <a:pPr marL="169313" marR="169313" lvl="0" indent="0" algn="r" defTabSz="1219050" rtl="0" eaLnBrk="1" fontAlgn="auto" latinLnBrk="0" hangingPunct="0">
              <a:lnSpc>
                <a:spcPct val="200000"/>
              </a:lnSpc>
              <a:spcBef>
                <a:spcPts val="0"/>
              </a:spcBef>
              <a:spcAft>
                <a:spcPts val="0"/>
              </a:spcAft>
              <a:buClrTx/>
              <a:buSzTx/>
              <a:buFontTx/>
              <a:buNone/>
              <a:tabLst/>
              <a:defRPr/>
            </a:pPr>
            <a:r>
              <a:rPr kumimoji="0" lang="en-US" sz="1333" b="0" i="0" u="none" strike="noStrike" kern="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rPr>
              <a:t>Integrated + Entry</a:t>
            </a:r>
            <a:endParaRPr kumimoji="0" lang="en-US" sz="1333" b="0" i="0" u="none" strike="noStrike" kern="0" cap="none" spc="0" normalizeH="0" baseline="3000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endParaRPr>
          </a:p>
        </p:txBody>
      </p:sp>
      <p:cxnSp>
        <p:nvCxnSpPr>
          <p:cNvPr id="22" name="Straight Connector 21">
            <a:extLst>
              <a:ext uri="{FF2B5EF4-FFF2-40B4-BE49-F238E27FC236}">
                <a16:creationId xmlns:a16="http://schemas.microsoft.com/office/drawing/2014/main" id="{FE71E5FC-10D1-A04A-8551-7F8BBF03EB3E}"/>
              </a:ext>
            </a:extLst>
          </p:cNvPr>
          <p:cNvCxnSpPr>
            <a:cxnSpLocks/>
          </p:cNvCxnSpPr>
          <p:nvPr/>
        </p:nvCxnSpPr>
        <p:spPr>
          <a:xfrm>
            <a:off x="7120322" y="2220103"/>
            <a:ext cx="36405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48BD1D-1358-994F-9321-5F88DA936421}"/>
              </a:ext>
            </a:extLst>
          </p:cNvPr>
          <p:cNvCxnSpPr>
            <a:cxnSpLocks/>
          </p:cNvCxnSpPr>
          <p:nvPr/>
        </p:nvCxnSpPr>
        <p:spPr>
          <a:xfrm>
            <a:off x="6868330" y="2549628"/>
            <a:ext cx="38925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5BC2C4-2586-F742-898E-ADE10FCE6426}"/>
              </a:ext>
            </a:extLst>
          </p:cNvPr>
          <p:cNvCxnSpPr>
            <a:cxnSpLocks/>
          </p:cNvCxnSpPr>
          <p:nvPr/>
        </p:nvCxnSpPr>
        <p:spPr>
          <a:xfrm>
            <a:off x="6551515" y="2822968"/>
            <a:ext cx="42093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1A5B5FB-973B-7B49-8263-8C9976B58450}"/>
              </a:ext>
            </a:extLst>
          </p:cNvPr>
          <p:cNvCxnSpPr>
            <a:cxnSpLocks/>
          </p:cNvCxnSpPr>
          <p:nvPr/>
        </p:nvCxnSpPr>
        <p:spPr>
          <a:xfrm>
            <a:off x="816340" y="931960"/>
            <a:ext cx="0" cy="4703773"/>
          </a:xfrm>
          <a:prstGeom prst="line">
            <a:avLst/>
          </a:prstGeom>
          <a:ln>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EFE3B34-8612-CE42-8FC2-72474A791B8A}"/>
              </a:ext>
            </a:extLst>
          </p:cNvPr>
          <p:cNvGrpSpPr/>
          <p:nvPr/>
        </p:nvGrpSpPr>
        <p:grpSpPr>
          <a:xfrm>
            <a:off x="4334860" y="3550027"/>
            <a:ext cx="730069" cy="551999"/>
            <a:chOff x="5110180" y="2019170"/>
            <a:chExt cx="547552" cy="413999"/>
          </a:xfrm>
        </p:grpSpPr>
        <p:sp>
          <p:nvSpPr>
            <p:cNvPr id="27" name="Oval 26">
              <a:extLst>
                <a:ext uri="{FF2B5EF4-FFF2-40B4-BE49-F238E27FC236}">
                  <a16:creationId xmlns:a16="http://schemas.microsoft.com/office/drawing/2014/main" id="{43D4A868-8355-DA48-B053-9FAA32712B05}"/>
                </a:ext>
              </a:extLst>
            </p:cNvPr>
            <p:cNvSpPr>
              <a:spLocks noChangeAspect="1"/>
            </p:cNvSpPr>
            <p:nvPr/>
          </p:nvSpPr>
          <p:spPr>
            <a:xfrm>
              <a:off x="5176956" y="2019170"/>
              <a:ext cx="413999" cy="413999"/>
            </a:xfrm>
            <a:prstGeom prst="ellipse">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397CA"/>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28" name="VNNI">
              <a:extLst>
                <a:ext uri="{FF2B5EF4-FFF2-40B4-BE49-F238E27FC236}">
                  <a16:creationId xmlns:a16="http://schemas.microsoft.com/office/drawing/2014/main" id="{1903FD27-624D-F148-B0B3-1430C87795F7}"/>
                </a:ext>
              </a:extLst>
            </p:cNvPr>
            <p:cNvSpPr txBox="1"/>
            <p:nvPr/>
          </p:nvSpPr>
          <p:spPr>
            <a:xfrm>
              <a:off x="5110180" y="2151825"/>
              <a:ext cx="547552" cy="157846"/>
            </a:xfrm>
            <a:prstGeom prst="rect">
              <a:avLst/>
            </a:prstGeom>
            <a:noFill/>
            <a:ln w="9525">
              <a:noFill/>
              <a:miter lim="400000"/>
            </a:ln>
            <a:effectLst/>
            <a:extLst>
              <a:ext uri="{C572A759-6A51-4108-AA02-DFA0A04FC94B}">
                <ma14:wrappingTextBoxFlag xmlns:ma14="http://schemas.microsoft.com/office/mac/drawingml/2011/main" xmlns="" val="1"/>
              </a:ext>
            </a:extLst>
          </p:spPr>
          <p:txBody>
            <a:bodyPr wrap="none" lIns="0" tIns="63500" rIns="0" bIns="63500" anchor="ctr">
              <a:noAutofit/>
            </a:bodyPr>
            <a:lstStyle>
              <a:lvl1pPr marL="127000" marR="127000" defTabSz="914400">
                <a:lnSpc>
                  <a:spcPct val="120000"/>
                </a:lnSpc>
                <a:defRPr sz="3600" b="0" spc="180">
                  <a:latin typeface="Intel Clear Pro"/>
                  <a:ea typeface="Intel Clear Pro"/>
                  <a:cs typeface="Intel Clear Pro"/>
                  <a:sym typeface="Intel Clear Pro"/>
                </a:defRPr>
              </a:lvl1pPr>
            </a:lstStyle>
            <a:p>
              <a:pPr marL="169313" marR="169313" lvl="0" indent="0" algn="l" defTabSz="1219050" rtl="0" eaLnBrk="1" fontAlgn="auto" latinLnBrk="0" hangingPunct="0">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prstClr val="white">
                      <a:alpha val="90000"/>
                    </a:prstClr>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rPr>
                <a:t>Gen11</a:t>
              </a:r>
              <a:endParaRPr kumimoji="0" lang="en-US" sz="1067" b="0" i="0" u="none" strike="noStrike" kern="0" cap="none" spc="0" normalizeH="0" baseline="30000" noProof="0" dirty="0">
                <a:ln>
                  <a:noFill/>
                </a:ln>
                <a:solidFill>
                  <a:prstClr val="white">
                    <a:alpha val="90000"/>
                  </a:prstClr>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endParaRPr>
            </a:p>
          </p:txBody>
        </p:sp>
      </p:grpSp>
      <p:sp>
        <p:nvSpPr>
          <p:cNvPr id="30" name="Oval 29">
            <a:extLst>
              <a:ext uri="{FF2B5EF4-FFF2-40B4-BE49-F238E27FC236}">
                <a16:creationId xmlns:a16="http://schemas.microsoft.com/office/drawing/2014/main" id="{7DE4F83C-5D61-F346-A7D8-05115F270E78}"/>
              </a:ext>
            </a:extLst>
          </p:cNvPr>
          <p:cNvSpPr>
            <a:spLocks noChangeAspect="1"/>
          </p:cNvSpPr>
          <p:nvPr/>
        </p:nvSpPr>
        <p:spPr>
          <a:xfrm>
            <a:off x="2084049" y="4741796"/>
            <a:ext cx="288000" cy="288000"/>
          </a:xfrm>
          <a:prstGeom prst="ellipse">
            <a:avLst/>
          </a:prstGeom>
          <a:solidFill>
            <a:schemeClr val="accent1">
              <a:lumMod val="75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397CA"/>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39" name="Oval 38">
            <a:extLst>
              <a:ext uri="{FF2B5EF4-FFF2-40B4-BE49-F238E27FC236}">
                <a16:creationId xmlns:a16="http://schemas.microsoft.com/office/drawing/2014/main" id="{66F654D7-BD35-4B4C-82D0-D2E592EC2EF8}"/>
              </a:ext>
            </a:extLst>
          </p:cNvPr>
          <p:cNvSpPr>
            <a:spLocks noChangeAspect="1"/>
          </p:cNvSpPr>
          <p:nvPr/>
        </p:nvSpPr>
        <p:spPr>
          <a:xfrm>
            <a:off x="3599719" y="4037831"/>
            <a:ext cx="288000" cy="288000"/>
          </a:xfrm>
          <a:prstGeom prst="ellipse">
            <a:avLst/>
          </a:prstGeom>
          <a:solidFill>
            <a:schemeClr val="accent1">
              <a:lumMod val="75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397CA"/>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grpSp>
        <p:nvGrpSpPr>
          <p:cNvPr id="41" name="Group 40">
            <a:extLst>
              <a:ext uri="{FF2B5EF4-FFF2-40B4-BE49-F238E27FC236}">
                <a16:creationId xmlns:a16="http://schemas.microsoft.com/office/drawing/2014/main" id="{B73BDAA6-7453-B14E-A29C-4A04F188ADEC}"/>
              </a:ext>
            </a:extLst>
          </p:cNvPr>
          <p:cNvGrpSpPr/>
          <p:nvPr/>
        </p:nvGrpSpPr>
        <p:grpSpPr>
          <a:xfrm>
            <a:off x="5428328" y="2495889"/>
            <a:ext cx="1440000" cy="1440000"/>
            <a:chOff x="2895531" y="1392731"/>
            <a:chExt cx="1080000" cy="1080000"/>
          </a:xfrm>
          <a:effectLst/>
        </p:grpSpPr>
        <p:sp>
          <p:nvSpPr>
            <p:cNvPr id="42" name="Oval 41">
              <a:extLst>
                <a:ext uri="{FF2B5EF4-FFF2-40B4-BE49-F238E27FC236}">
                  <a16:creationId xmlns:a16="http://schemas.microsoft.com/office/drawing/2014/main" id="{E06F0495-1AB1-A044-8179-2CDC554C3C3E}"/>
                </a:ext>
              </a:extLst>
            </p:cNvPr>
            <p:cNvSpPr>
              <a:spLocks noChangeAspect="1"/>
            </p:cNvSpPr>
            <p:nvPr/>
          </p:nvSpPr>
          <p:spPr>
            <a:xfrm>
              <a:off x="2895531" y="1392731"/>
              <a:ext cx="1080000" cy="1080000"/>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397CA"/>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43" name="Oval 42">
              <a:extLst>
                <a:ext uri="{FF2B5EF4-FFF2-40B4-BE49-F238E27FC236}">
                  <a16:creationId xmlns:a16="http://schemas.microsoft.com/office/drawing/2014/main" id="{25330740-68CF-7048-BB17-A4A2ACEA247D}"/>
                </a:ext>
              </a:extLst>
            </p:cNvPr>
            <p:cNvSpPr>
              <a:spLocks noChangeAspect="1"/>
            </p:cNvSpPr>
            <p:nvPr/>
          </p:nvSpPr>
          <p:spPr>
            <a:xfrm>
              <a:off x="2895531" y="1392731"/>
              <a:ext cx="1080000" cy="1080000"/>
            </a:xfrm>
            <a:prstGeom prst="ellipse">
              <a:avLst/>
            </a:prstGeom>
            <a:blipFill dpi="0" rotWithShape="1">
              <a:blip r:embed="rId3" cstate="screen">
                <a:alphaModFix amt="15000"/>
                <a:extLst>
                  <a:ext uri="{28A0092B-C50C-407E-A947-70E740481C1C}">
                    <a14:useLocalDpi xmlns:a14="http://schemas.microsoft.com/office/drawing/2010/main"/>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397CA"/>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grpSp>
      <p:sp>
        <p:nvSpPr>
          <p:cNvPr id="45" name="VNNI">
            <a:extLst>
              <a:ext uri="{FF2B5EF4-FFF2-40B4-BE49-F238E27FC236}">
                <a16:creationId xmlns:a16="http://schemas.microsoft.com/office/drawing/2014/main" id="{FE1F048E-4E6C-4F4E-A2E7-2EC1A5DA02FD}"/>
              </a:ext>
            </a:extLst>
          </p:cNvPr>
          <p:cNvSpPr txBox="1"/>
          <p:nvPr/>
        </p:nvSpPr>
        <p:spPr>
          <a:xfrm>
            <a:off x="2533607" y="4516106"/>
            <a:ext cx="438820" cy="216169"/>
          </a:xfrm>
          <a:prstGeom prst="rect">
            <a:avLst/>
          </a:prstGeom>
          <a:noFill/>
          <a:ln w="9525">
            <a:noFill/>
            <a:miter lim="400000"/>
          </a:ln>
          <a:effectLst/>
          <a:extLst>
            <a:ext uri="{C572A759-6A51-4108-AA02-DFA0A04FC94B}">
              <ma14:wrappingTextBoxFlag xmlns:ma14="http://schemas.microsoft.com/office/mac/drawingml/2011/main" xmlns="" val="1"/>
            </a:ext>
          </a:extLst>
        </p:spPr>
        <p:txBody>
          <a:bodyPr wrap="none" lIns="0" tIns="63500" rIns="0" bIns="63500" anchor="ctr">
            <a:noAutofit/>
          </a:bodyPr>
          <a:lstStyle>
            <a:lvl1pPr marL="127000" marR="127000" defTabSz="914400">
              <a:lnSpc>
                <a:spcPct val="120000"/>
              </a:lnSpc>
              <a:defRPr sz="3600" b="0" spc="180">
                <a:latin typeface="Intel Clear Pro"/>
                <a:ea typeface="Intel Clear Pro"/>
                <a:cs typeface="Intel Clear Pro"/>
                <a:sym typeface="Intel Clear Pro"/>
              </a:defRPr>
            </a:lvl1pPr>
          </a:lstStyle>
          <a:p>
            <a:pPr marL="169313" marR="169313" lvl="0" indent="0" algn="ctr" defTabSz="1219050" rtl="0" eaLnBrk="1" fontAlgn="auto" latinLnBrk="0" hangingPunct="0">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prstClr val="white">
                    <a:alpha val="90000"/>
                  </a:prstClr>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rPr>
              <a:t>G7</a:t>
            </a:r>
            <a:endParaRPr kumimoji="0" lang="en-US" sz="933" b="0" i="0" u="none" strike="noStrike" kern="0" cap="none" spc="0" normalizeH="0" baseline="30000" noProof="0" dirty="0">
              <a:ln>
                <a:noFill/>
              </a:ln>
              <a:solidFill>
                <a:prstClr val="white">
                  <a:alpha val="90000"/>
                </a:prstClr>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endParaRPr>
          </a:p>
        </p:txBody>
      </p:sp>
      <p:sp>
        <p:nvSpPr>
          <p:cNvPr id="46" name="VNNI">
            <a:extLst>
              <a:ext uri="{FF2B5EF4-FFF2-40B4-BE49-F238E27FC236}">
                <a16:creationId xmlns:a16="http://schemas.microsoft.com/office/drawing/2014/main" id="{490F4643-A05D-9F4D-8E7E-25E20AF92F96}"/>
              </a:ext>
            </a:extLst>
          </p:cNvPr>
          <p:cNvSpPr txBox="1"/>
          <p:nvPr/>
        </p:nvSpPr>
        <p:spPr>
          <a:xfrm>
            <a:off x="2008639" y="4777716"/>
            <a:ext cx="438820" cy="216169"/>
          </a:xfrm>
          <a:prstGeom prst="rect">
            <a:avLst/>
          </a:prstGeom>
          <a:noFill/>
          <a:ln w="9525">
            <a:noFill/>
            <a:miter lim="400000"/>
          </a:ln>
          <a:effectLst/>
          <a:extLst>
            <a:ext uri="{C572A759-6A51-4108-AA02-DFA0A04FC94B}">
              <ma14:wrappingTextBoxFlag xmlns:ma14="http://schemas.microsoft.com/office/mac/drawingml/2011/main" xmlns="" val="1"/>
            </a:ext>
          </a:extLst>
        </p:spPr>
        <p:txBody>
          <a:bodyPr wrap="none" lIns="0" tIns="63500" rIns="0" bIns="63500" anchor="ctr">
            <a:noAutofit/>
          </a:bodyPr>
          <a:lstStyle>
            <a:lvl1pPr marL="127000" marR="127000" defTabSz="914400">
              <a:lnSpc>
                <a:spcPct val="120000"/>
              </a:lnSpc>
              <a:defRPr sz="3600" b="0" spc="180">
                <a:latin typeface="Intel Clear Pro"/>
                <a:ea typeface="Intel Clear Pro"/>
                <a:cs typeface="Intel Clear Pro"/>
                <a:sym typeface="Intel Clear Pro"/>
              </a:defRPr>
            </a:lvl1pPr>
          </a:lstStyle>
          <a:p>
            <a:pPr marL="169313" marR="169313" lvl="0" indent="0" algn="ctr" defTabSz="1219050" rtl="0" eaLnBrk="1" fontAlgn="auto" latinLnBrk="0" hangingPunct="0">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prstClr val="white">
                    <a:alpha val="90000"/>
                  </a:prstClr>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rPr>
              <a:t>G6</a:t>
            </a:r>
            <a:endParaRPr kumimoji="0" lang="en-US" sz="933" b="0" i="0" u="none" strike="noStrike" kern="0" cap="none" spc="0" normalizeH="0" baseline="30000" noProof="0" dirty="0">
              <a:ln>
                <a:noFill/>
              </a:ln>
              <a:solidFill>
                <a:prstClr val="white">
                  <a:alpha val="90000"/>
                </a:prstClr>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endParaRPr>
          </a:p>
        </p:txBody>
      </p:sp>
      <p:sp>
        <p:nvSpPr>
          <p:cNvPr id="47" name="VNNI">
            <a:extLst>
              <a:ext uri="{FF2B5EF4-FFF2-40B4-BE49-F238E27FC236}">
                <a16:creationId xmlns:a16="http://schemas.microsoft.com/office/drawing/2014/main" id="{7C154548-40A6-7849-BA08-DEB029609417}"/>
              </a:ext>
            </a:extLst>
          </p:cNvPr>
          <p:cNvSpPr txBox="1"/>
          <p:nvPr/>
        </p:nvSpPr>
        <p:spPr>
          <a:xfrm>
            <a:off x="3532638" y="4064226"/>
            <a:ext cx="438820" cy="216169"/>
          </a:xfrm>
          <a:prstGeom prst="rect">
            <a:avLst/>
          </a:prstGeom>
          <a:noFill/>
          <a:ln w="9525">
            <a:noFill/>
            <a:miter lim="400000"/>
          </a:ln>
          <a:effectLst/>
          <a:extLst>
            <a:ext uri="{C572A759-6A51-4108-AA02-DFA0A04FC94B}">
              <ma14:wrappingTextBoxFlag xmlns:ma14="http://schemas.microsoft.com/office/mac/drawingml/2011/main" xmlns="" val="1"/>
            </a:ext>
          </a:extLst>
        </p:spPr>
        <p:txBody>
          <a:bodyPr wrap="none" lIns="0" tIns="63500" rIns="0" bIns="63500" anchor="ctr">
            <a:noAutofit/>
          </a:bodyPr>
          <a:lstStyle>
            <a:lvl1pPr marL="127000" marR="127000" defTabSz="914400">
              <a:lnSpc>
                <a:spcPct val="120000"/>
              </a:lnSpc>
              <a:defRPr sz="3600" b="0" spc="180">
                <a:latin typeface="Intel Clear Pro"/>
                <a:ea typeface="Intel Clear Pro"/>
                <a:cs typeface="Intel Clear Pro"/>
                <a:sym typeface="Intel Clear Pro"/>
              </a:defRPr>
            </a:lvl1pPr>
          </a:lstStyle>
          <a:p>
            <a:pPr marL="169313" marR="169313" lvl="0" indent="0" algn="ctr" defTabSz="1219050" rtl="0" eaLnBrk="1" fontAlgn="auto" latinLnBrk="0" hangingPunct="0">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prstClr val="white">
                    <a:alpha val="90000"/>
                  </a:prstClr>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rPr>
              <a:t>G9</a:t>
            </a:r>
            <a:endParaRPr kumimoji="0" lang="en-US" sz="933" b="0" i="0" u="none" strike="noStrike" kern="0" cap="none" spc="0" normalizeH="0" baseline="30000" noProof="0" dirty="0">
              <a:ln>
                <a:noFill/>
              </a:ln>
              <a:solidFill>
                <a:prstClr val="white">
                  <a:alpha val="90000"/>
                </a:prstClr>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endParaRPr>
          </a:p>
        </p:txBody>
      </p:sp>
      <p:sp>
        <p:nvSpPr>
          <p:cNvPr id="2" name="Title 1">
            <a:extLst>
              <a:ext uri="{FF2B5EF4-FFF2-40B4-BE49-F238E27FC236}">
                <a16:creationId xmlns:a16="http://schemas.microsoft.com/office/drawing/2014/main" id="{40CFA9C6-6926-DC4A-AEBC-AB1FC96E3FCB}"/>
              </a:ext>
            </a:extLst>
          </p:cNvPr>
          <p:cNvSpPr>
            <a:spLocks noGrp="1"/>
          </p:cNvSpPr>
          <p:nvPr>
            <p:ph type="title"/>
          </p:nvPr>
        </p:nvSpPr>
        <p:spPr>
          <a:xfrm>
            <a:off x="438147" y="381793"/>
            <a:ext cx="10515600" cy="334963"/>
          </a:xfrm>
        </p:spPr>
        <p:txBody>
          <a:bodyPr>
            <a:noAutofit/>
          </a:bodyPr>
          <a:lstStyle/>
          <a:p>
            <a:r>
              <a:rPr lang="en-US" sz="2800" dirty="0"/>
              <a:t>Exponentially scalable :  </a:t>
            </a:r>
            <a:r>
              <a:rPr lang="en-US" sz="2800" dirty="0" err="1"/>
              <a:t>X</a:t>
            </a:r>
            <a:r>
              <a:rPr lang="en-US" sz="2800" baseline="30000" dirty="0" err="1"/>
              <a:t>e</a:t>
            </a:r>
            <a:r>
              <a:rPr lang="en-US" sz="2800" dirty="0"/>
              <a:t> architecture</a:t>
            </a:r>
          </a:p>
        </p:txBody>
      </p:sp>
      <p:sp>
        <p:nvSpPr>
          <p:cNvPr id="6" name="Text Placeholder 4">
            <a:extLst>
              <a:ext uri="{FF2B5EF4-FFF2-40B4-BE49-F238E27FC236}">
                <a16:creationId xmlns:a16="http://schemas.microsoft.com/office/drawing/2014/main" id="{CAACC0AA-06E2-4244-B342-3F21D3A3CBA0}"/>
              </a:ext>
            </a:extLst>
          </p:cNvPr>
          <p:cNvSpPr txBox="1">
            <a:spLocks/>
          </p:cNvSpPr>
          <p:nvPr/>
        </p:nvSpPr>
        <p:spPr>
          <a:xfrm rot="16200000">
            <a:off x="-179599" y="3151304"/>
            <a:ext cx="1723204" cy="5198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b="1" i="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800" b="1" i="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800" b="1" i="0" kern="1200">
                <a:solidFill>
                  <a:schemeClr val="tx1"/>
                </a:solidFill>
                <a:latin typeface="Intel Clear" panose="020B0604020203020204" pitchFamily="34" charset="0"/>
                <a:ea typeface="Intel Clear" panose="020B0604020203020204" pitchFamily="34" charset="0"/>
                <a:cs typeface="Intel Clear" panose="020B060402020302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800" b="1" i="0" kern="1200">
                <a:solidFill>
                  <a:schemeClr val="tx1"/>
                </a:solidFill>
                <a:latin typeface="Intel Clear" panose="020B0604020203020204" pitchFamily="34" charset="0"/>
                <a:ea typeface="Intel Clear" panose="020B0604020203020204" pitchFamily="34" charset="0"/>
                <a:cs typeface="Intel Clear" panose="020B060402020302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800" b="1" i="0" kern="1200">
                <a:solidFill>
                  <a:schemeClr val="tx1"/>
                </a:solidFill>
                <a:latin typeface="Intel Clear" panose="020B0604020203020204" pitchFamily="34" charset="0"/>
                <a:ea typeface="Intel Clear" panose="020B0604020203020204" pitchFamily="34" charset="0"/>
                <a:cs typeface="Intel Clear" panose="020B0604020203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32" rtl="0" eaLnBrk="1" fontAlgn="auto" latinLnBrk="0" hangingPunct="1">
              <a:lnSpc>
                <a:spcPct val="90000"/>
              </a:lnSpc>
              <a:spcBef>
                <a:spcPts val="750"/>
              </a:spcBef>
              <a:spcAft>
                <a:spcPts val="0"/>
              </a:spcAft>
              <a:buClrTx/>
              <a:buSzTx/>
              <a:buFont typeface="Arial" panose="020B0604020202020204" pitchFamily="34" charset="0"/>
              <a:buNone/>
              <a:tabLst>
                <a:tab pos="1949306" algn="l"/>
              </a:tabLst>
              <a:defRPr/>
            </a:pPr>
            <a:r>
              <a:rPr kumimoji="0" lang="en-US" sz="1333" b="0" i="0" u="none" strike="noStrike" kern="1200" cap="none" spc="30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Performance</a:t>
            </a:r>
          </a:p>
        </p:txBody>
      </p:sp>
      <p:sp>
        <p:nvSpPr>
          <p:cNvPr id="50" name="TextBox 49">
            <a:extLst>
              <a:ext uri="{FF2B5EF4-FFF2-40B4-BE49-F238E27FC236}">
                <a16:creationId xmlns:a16="http://schemas.microsoft.com/office/drawing/2014/main" id="{30701017-60C7-FD46-9C22-D6E38E2C8C0C}"/>
              </a:ext>
            </a:extLst>
          </p:cNvPr>
          <p:cNvSpPr txBox="1"/>
          <p:nvPr/>
        </p:nvSpPr>
        <p:spPr>
          <a:xfrm>
            <a:off x="422077" y="5868272"/>
            <a:ext cx="9278451" cy="246221"/>
          </a:xfrm>
          <a:prstGeom prst="rect">
            <a:avLst/>
          </a:prstGeom>
          <a:noFill/>
          <a:ln>
            <a:noFill/>
          </a:ln>
        </p:spPr>
        <p:txBody>
          <a:bodyPr wrap="square" lIns="0" tIns="0" rIns="0" bIns="0" rtlCol="0">
            <a:spAutoFit/>
          </a:bodyPr>
          <a:lstStyle>
            <a:defPPr>
              <a:defRPr lang="en-US"/>
            </a:defPPr>
            <a:lvl1pPr defTabSz="754609">
              <a:spcAft>
                <a:spcPts val="136"/>
              </a:spcAft>
              <a:defRPr sz="800">
                <a:solidFill>
                  <a:prstClr val="white"/>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l" defTabSz="754609" rtl="0" eaLnBrk="1" fontAlgn="auto" latinLnBrk="0" hangingPunct="1">
              <a:lnSpc>
                <a:spcPct val="100000"/>
              </a:lnSpc>
              <a:spcBef>
                <a:spcPts val="0"/>
              </a:spcBef>
              <a:spcAft>
                <a:spcPts val="136"/>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Intel may make changes to specifications and product descriptions at any time, without notice. The information here is subject to change without notice. Do not finalize a design with this information.  Intel technologies’ features and benefits depend on system configuration and may require enabled hardware, software or service activation. Performance varies depending on system configuration. </a:t>
            </a:r>
          </a:p>
        </p:txBody>
      </p:sp>
      <p:sp>
        <p:nvSpPr>
          <p:cNvPr id="56" name="Slide Number Placeholder 3">
            <a:extLst>
              <a:ext uri="{FF2B5EF4-FFF2-40B4-BE49-F238E27FC236}">
                <a16:creationId xmlns:a16="http://schemas.microsoft.com/office/drawing/2014/main" id="{AC5C4403-6CDB-8547-BDD7-02EF96136421}"/>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49" name="Title 1">
            <a:extLst>
              <a:ext uri="{FF2B5EF4-FFF2-40B4-BE49-F238E27FC236}">
                <a16:creationId xmlns:a16="http://schemas.microsoft.com/office/drawing/2014/main" id="{3FA0A3C4-2C46-4EFE-8D3C-E6CB0684DE6B}"/>
              </a:ext>
            </a:extLst>
          </p:cNvPr>
          <p:cNvSpPr txBox="1">
            <a:spLocks/>
          </p:cNvSpPr>
          <p:nvPr/>
        </p:nvSpPr>
        <p:spPr>
          <a:xfrm>
            <a:off x="10431233" y="5666921"/>
            <a:ext cx="10515600" cy="3349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31" b="0" i="0" u="none" strike="noStrike" kern="1200" cap="none" spc="30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Time</a:t>
            </a:r>
          </a:p>
        </p:txBody>
      </p:sp>
      <p:pic>
        <p:nvPicPr>
          <p:cNvPr id="51" name="Picture 50">
            <a:extLst>
              <a:ext uri="{FF2B5EF4-FFF2-40B4-BE49-F238E27FC236}">
                <a16:creationId xmlns:a16="http://schemas.microsoft.com/office/drawing/2014/main" id="{753024E6-2987-4F51-80F1-021699E8F3B9}"/>
              </a:ext>
            </a:extLst>
          </p:cNvPr>
          <p:cNvPicPr>
            <a:picLocks noChangeAspect="1"/>
          </p:cNvPicPr>
          <p:nvPr/>
        </p:nvPicPr>
        <p:blipFill>
          <a:blip r:embed="rId4" cstate="screen">
            <a:alphaModFix amt="95000"/>
            <a:extLst>
              <a:ext uri="{28A0092B-C50C-407E-A947-70E740481C1C}">
                <a14:useLocalDpi xmlns:a14="http://schemas.microsoft.com/office/drawing/2010/main"/>
              </a:ext>
            </a:extLst>
          </a:blip>
          <a:stretch>
            <a:fillRect/>
          </a:stretch>
        </p:blipFill>
        <p:spPr>
          <a:xfrm>
            <a:off x="5804857" y="2839927"/>
            <a:ext cx="813168" cy="703479"/>
          </a:xfrm>
          <a:prstGeom prst="rect">
            <a:avLst/>
          </a:prstGeom>
          <a:effectLst>
            <a:innerShdw blurRad="25400" dist="12700" dir="13500000">
              <a:prstClr val="black">
                <a:alpha val="50000"/>
              </a:prstClr>
            </a:innerShdw>
          </a:effectLst>
        </p:spPr>
      </p:pic>
      <p:pic>
        <p:nvPicPr>
          <p:cNvPr id="52" name="Picture 51">
            <a:extLst>
              <a:ext uri="{FF2B5EF4-FFF2-40B4-BE49-F238E27FC236}">
                <a16:creationId xmlns:a16="http://schemas.microsoft.com/office/drawing/2014/main" id="{6CDFE7AD-2BD9-43FC-A526-2217502F4E8D}"/>
              </a:ext>
            </a:extLst>
          </p:cNvPr>
          <p:cNvPicPr>
            <a:picLocks noChangeAspect="1"/>
          </p:cNvPicPr>
          <p:nvPr/>
        </p:nvPicPr>
        <p:blipFill>
          <a:blip r:embed="rId5" cstate="screen">
            <a:alphaModFix amt="95000"/>
            <a:extLst>
              <a:ext uri="{28A0092B-C50C-407E-A947-70E740481C1C}">
                <a14:useLocalDpi xmlns:a14="http://schemas.microsoft.com/office/drawing/2010/main"/>
              </a:ext>
            </a:extLst>
          </a:blip>
          <a:stretch>
            <a:fillRect/>
          </a:stretch>
        </p:blipFill>
        <p:spPr>
          <a:xfrm>
            <a:off x="8227388" y="1111891"/>
            <a:ext cx="132960" cy="115024"/>
          </a:xfrm>
          <a:prstGeom prst="rect">
            <a:avLst/>
          </a:prstGeom>
          <a:effectLst>
            <a:innerShdw blurRad="25400" dist="12700" dir="13500000">
              <a:prstClr val="black">
                <a:alpha val="50000"/>
              </a:prstClr>
            </a:innerShdw>
          </a:effectLst>
        </p:spPr>
      </p:pic>
      <p:pic>
        <p:nvPicPr>
          <p:cNvPr id="53" name="Picture 52">
            <a:extLst>
              <a:ext uri="{FF2B5EF4-FFF2-40B4-BE49-F238E27FC236}">
                <a16:creationId xmlns:a16="http://schemas.microsoft.com/office/drawing/2014/main" id="{64904C86-5661-4FA7-B96E-787040B1E554}"/>
              </a:ext>
            </a:extLst>
          </p:cNvPr>
          <p:cNvPicPr>
            <a:picLocks noChangeAspect="1"/>
          </p:cNvPicPr>
          <p:nvPr/>
        </p:nvPicPr>
        <p:blipFill>
          <a:blip r:embed="rId5" cstate="screen">
            <a:alphaModFix amt="95000"/>
            <a:extLst>
              <a:ext uri="{28A0092B-C50C-407E-A947-70E740481C1C}">
                <a14:useLocalDpi xmlns:a14="http://schemas.microsoft.com/office/drawing/2010/main"/>
              </a:ext>
            </a:extLst>
          </a:blip>
          <a:stretch>
            <a:fillRect/>
          </a:stretch>
        </p:blipFill>
        <p:spPr>
          <a:xfrm>
            <a:off x="8797975" y="3464776"/>
            <a:ext cx="132960" cy="115024"/>
          </a:xfrm>
          <a:prstGeom prst="rect">
            <a:avLst/>
          </a:prstGeom>
          <a:effectLst>
            <a:innerShdw blurRad="25400" dist="12700" dir="13500000">
              <a:prstClr val="black">
                <a:alpha val="50000"/>
              </a:prstClr>
            </a:innerShdw>
          </a:effectLst>
        </p:spPr>
      </p:pic>
      <p:sp>
        <p:nvSpPr>
          <p:cNvPr id="48" name="Oval 47">
            <a:extLst>
              <a:ext uri="{FF2B5EF4-FFF2-40B4-BE49-F238E27FC236}">
                <a16:creationId xmlns:a16="http://schemas.microsoft.com/office/drawing/2014/main" id="{1A800B81-AD23-4DEA-9A32-6FBA86B84F91}"/>
              </a:ext>
            </a:extLst>
          </p:cNvPr>
          <p:cNvSpPr>
            <a:spLocks noChangeAspect="1"/>
          </p:cNvSpPr>
          <p:nvPr/>
        </p:nvSpPr>
        <p:spPr>
          <a:xfrm>
            <a:off x="3063543" y="4268907"/>
            <a:ext cx="288000" cy="288000"/>
          </a:xfrm>
          <a:prstGeom prst="ellipse">
            <a:avLst/>
          </a:prstGeom>
          <a:solidFill>
            <a:schemeClr val="accent1">
              <a:lumMod val="75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397CA"/>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37" name="VNNI">
            <a:extLst>
              <a:ext uri="{FF2B5EF4-FFF2-40B4-BE49-F238E27FC236}">
                <a16:creationId xmlns:a16="http://schemas.microsoft.com/office/drawing/2014/main" id="{A78AD06C-862C-5549-B351-1465A0665634}"/>
              </a:ext>
            </a:extLst>
          </p:cNvPr>
          <p:cNvSpPr txBox="1"/>
          <p:nvPr/>
        </p:nvSpPr>
        <p:spPr>
          <a:xfrm>
            <a:off x="2997966" y="4307038"/>
            <a:ext cx="438820" cy="216169"/>
          </a:xfrm>
          <a:prstGeom prst="rect">
            <a:avLst/>
          </a:prstGeom>
          <a:noFill/>
          <a:ln w="9525">
            <a:noFill/>
            <a:miter lim="400000"/>
          </a:ln>
          <a:effectLst/>
          <a:extLst>
            <a:ext uri="{C572A759-6A51-4108-AA02-DFA0A04FC94B}">
              <ma14:wrappingTextBoxFlag xmlns:ma14="http://schemas.microsoft.com/office/mac/drawingml/2011/main" xmlns="" val="1"/>
            </a:ext>
          </a:extLst>
        </p:spPr>
        <p:txBody>
          <a:bodyPr wrap="none" lIns="0" tIns="63500" rIns="0" bIns="63500" anchor="ctr">
            <a:noAutofit/>
          </a:bodyPr>
          <a:lstStyle>
            <a:lvl1pPr marL="127000" marR="127000" defTabSz="914400">
              <a:lnSpc>
                <a:spcPct val="120000"/>
              </a:lnSpc>
              <a:defRPr sz="3600" b="0" spc="180">
                <a:latin typeface="Intel Clear Pro"/>
                <a:ea typeface="Intel Clear Pro"/>
                <a:cs typeface="Intel Clear Pro"/>
                <a:sym typeface="Intel Clear Pro"/>
              </a:defRPr>
            </a:lvl1pPr>
          </a:lstStyle>
          <a:p>
            <a:pPr marL="169313" marR="169313" lvl="0" indent="0" algn="ctr" defTabSz="1219050" rtl="0" eaLnBrk="1" fontAlgn="auto" latinLnBrk="0" hangingPunct="0">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prstClr val="white">
                    <a:alpha val="90000"/>
                  </a:prstClr>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rPr>
              <a:t>G8</a:t>
            </a:r>
            <a:endParaRPr kumimoji="0" lang="en-US" sz="933" b="0" i="0" u="none" strike="noStrike" kern="0" cap="none" spc="0" normalizeH="0" baseline="30000" noProof="0" dirty="0">
              <a:ln>
                <a:noFill/>
              </a:ln>
              <a:solidFill>
                <a:prstClr val="white">
                  <a:alpha val="90000"/>
                </a:prstClr>
              </a:solidFill>
              <a:effectLst/>
              <a:uLnTx/>
              <a:uFillTx/>
              <a:latin typeface="Intel Clear" panose="020B0604020203020204" pitchFamily="34" charset="0"/>
              <a:ea typeface="Intel Clear" panose="020B0604020203020204" pitchFamily="34" charset="0"/>
              <a:cs typeface="Intel Clear" panose="020B0604020203020204" pitchFamily="34" charset="0"/>
              <a:sym typeface="Helvetica Neue Medium"/>
            </a:endParaRPr>
          </a:p>
        </p:txBody>
      </p:sp>
      <p:sp>
        <p:nvSpPr>
          <p:cNvPr id="3" name="TextBox 2">
            <a:extLst>
              <a:ext uri="{FF2B5EF4-FFF2-40B4-BE49-F238E27FC236}">
                <a16:creationId xmlns:a16="http://schemas.microsoft.com/office/drawing/2014/main" id="{E02B0A06-81A4-194D-B0B0-6C9549FF1E25}"/>
              </a:ext>
            </a:extLst>
          </p:cNvPr>
          <p:cNvSpPr txBox="1"/>
          <p:nvPr/>
        </p:nvSpPr>
        <p:spPr>
          <a:xfrm>
            <a:off x="6903792" y="3853465"/>
            <a:ext cx="3527441" cy="369332"/>
          </a:xfrm>
          <a:prstGeom prst="rect">
            <a:avLst/>
          </a:prstGeom>
          <a:noFill/>
        </p:spPr>
        <p:txBody>
          <a:bodyPr wrap="none"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Roadmap includes HW Ray Tracing </a:t>
            </a:r>
          </a:p>
        </p:txBody>
      </p:sp>
      <p:sp>
        <p:nvSpPr>
          <p:cNvPr id="40" name="TextBox 39">
            <a:extLst>
              <a:ext uri="{FF2B5EF4-FFF2-40B4-BE49-F238E27FC236}">
                <a16:creationId xmlns:a16="http://schemas.microsoft.com/office/drawing/2014/main" id="{AF884AAC-476F-674C-ACA7-6BFDE66DF213}"/>
              </a:ext>
            </a:extLst>
          </p:cNvPr>
          <p:cNvSpPr txBox="1"/>
          <p:nvPr/>
        </p:nvSpPr>
        <p:spPr>
          <a:xfrm>
            <a:off x="6885906" y="4351283"/>
            <a:ext cx="4001993" cy="1200329"/>
          </a:xfrm>
          <a:prstGeom prst="rect">
            <a:avLst/>
          </a:prstGeom>
          <a:noFill/>
        </p:spPr>
        <p:txBody>
          <a:bodyPr wrap="none"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RT Software Support:</a:t>
            </a:r>
          </a:p>
          <a:p>
            <a:pPr marL="285750" marR="0" lvl="0" indent="-285750" algn="l" defTabSz="9143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Intel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oneAPI</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Rendering Toolkit</a:t>
            </a:r>
          </a:p>
          <a:p>
            <a:pPr marL="285750" marR="0" lvl="0" indent="-285750" algn="l" defTabSz="9143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DirectX Ray Tracing (DXR)</a:t>
            </a:r>
          </a:p>
          <a:p>
            <a:pPr marL="285750" marR="0" lvl="0" indent="-285750" algn="l" defTabSz="9143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Vulcan RT Extensions</a:t>
            </a:r>
          </a:p>
        </p:txBody>
      </p:sp>
    </p:spTree>
    <p:extLst>
      <p:ext uri="{BB962C8B-B14F-4D97-AF65-F5344CB8AC3E}">
        <p14:creationId xmlns:p14="http://schemas.microsoft.com/office/powerpoint/2010/main" val="16060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D80433B-50AE-E14D-B3D6-3F410E2440BC}"/>
              </a:ext>
            </a:extLst>
          </p:cNvPr>
          <p:cNvSpPr/>
          <p:nvPr/>
        </p:nvSpPr>
        <p:spPr>
          <a:xfrm>
            <a:off x="0" y="3616067"/>
            <a:ext cx="12344400" cy="266070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7AED541-936A-47BE-B9D7-28E676063612}"/>
              </a:ext>
            </a:extLst>
          </p:cNvPr>
          <p:cNvSpPr/>
          <p:nvPr/>
        </p:nvSpPr>
        <p:spPr>
          <a:xfrm>
            <a:off x="0" y="955364"/>
            <a:ext cx="12344400" cy="266070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62FE0A-F77F-407F-A9E9-60022BCFFFF8}"/>
              </a:ext>
            </a:extLst>
          </p:cNvPr>
          <p:cNvSpPr>
            <a:spLocks noGrp="1"/>
          </p:cNvSpPr>
          <p:nvPr>
            <p:ph type="title"/>
          </p:nvPr>
        </p:nvSpPr>
        <p:spPr/>
        <p:txBody>
          <a:bodyPr>
            <a:noAutofit/>
          </a:bodyPr>
          <a:lstStyle/>
          <a:p>
            <a:r>
              <a:rPr lang="en-US" sz="2800" dirty="0"/>
              <a:t>Intel® Graphics and Visualization Institutes of </a:t>
            </a:r>
            <a:r>
              <a:rPr lang="en-US" sz="2800" dirty="0" err="1"/>
              <a:t>XeLLENCE</a:t>
            </a:r>
            <a:endParaRPr lang="en-US" sz="2800" dirty="0"/>
          </a:p>
        </p:txBody>
      </p:sp>
      <p:grpSp>
        <p:nvGrpSpPr>
          <p:cNvPr id="14" name="Group 13">
            <a:extLst>
              <a:ext uri="{FF2B5EF4-FFF2-40B4-BE49-F238E27FC236}">
                <a16:creationId xmlns:a16="http://schemas.microsoft.com/office/drawing/2014/main" id="{9F897438-02CF-46B5-B5E6-CDF90017090E}"/>
              </a:ext>
            </a:extLst>
          </p:cNvPr>
          <p:cNvGrpSpPr/>
          <p:nvPr/>
        </p:nvGrpSpPr>
        <p:grpSpPr>
          <a:xfrm>
            <a:off x="1183333" y="1473484"/>
            <a:ext cx="9543769" cy="1047995"/>
            <a:chOff x="1442963" y="2999478"/>
            <a:chExt cx="8901639" cy="967805"/>
          </a:xfrm>
        </p:grpSpPr>
        <p:pic>
          <p:nvPicPr>
            <p:cNvPr id="5" name="Picture 4" descr="A close up of a logo&#10;&#10;Description automatically generated">
              <a:extLst>
                <a:ext uri="{FF2B5EF4-FFF2-40B4-BE49-F238E27FC236}">
                  <a16:creationId xmlns:a16="http://schemas.microsoft.com/office/drawing/2014/main" id="{9C37389A-1D33-47E4-9F66-26372F7F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2963" y="3152698"/>
              <a:ext cx="2268000" cy="596862"/>
            </a:xfrm>
            <a:prstGeom prst="rect">
              <a:avLst/>
            </a:prstGeom>
          </p:spPr>
        </p:pic>
        <p:pic>
          <p:nvPicPr>
            <p:cNvPr id="11" name="Picture 10">
              <a:extLst>
                <a:ext uri="{FF2B5EF4-FFF2-40B4-BE49-F238E27FC236}">
                  <a16:creationId xmlns:a16="http://schemas.microsoft.com/office/drawing/2014/main" id="{18FEB8E9-7A0C-4012-AAB4-3A37826DFB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342" b="34342"/>
            <a:stretch/>
          </p:blipFill>
          <p:spPr>
            <a:xfrm>
              <a:off x="4868750" y="3061910"/>
              <a:ext cx="2360090" cy="747690"/>
            </a:xfrm>
            <a:prstGeom prst="rect">
              <a:avLst/>
            </a:prstGeom>
          </p:spPr>
        </p:pic>
        <p:pic>
          <p:nvPicPr>
            <p:cNvPr id="13" name="Picture 12" descr="A close up of a logo&#10;&#10;Description automatically generated">
              <a:extLst>
                <a:ext uri="{FF2B5EF4-FFF2-40B4-BE49-F238E27FC236}">
                  <a16:creationId xmlns:a16="http://schemas.microsoft.com/office/drawing/2014/main" id="{2E6FFAF0-9F2F-4830-8683-1F54A1A7CBD2}"/>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470222" y="2999478"/>
              <a:ext cx="1874380" cy="967805"/>
            </a:xfrm>
            <a:prstGeom prst="rect">
              <a:avLst/>
            </a:prstGeom>
          </p:spPr>
        </p:pic>
      </p:grpSp>
      <p:sp>
        <p:nvSpPr>
          <p:cNvPr id="21" name="TextBox 20">
            <a:extLst>
              <a:ext uri="{FF2B5EF4-FFF2-40B4-BE49-F238E27FC236}">
                <a16:creationId xmlns:a16="http://schemas.microsoft.com/office/drawing/2014/main" id="{B388CF66-9521-40AE-A2FC-D1623BA44A9B}"/>
              </a:ext>
            </a:extLst>
          </p:cNvPr>
          <p:cNvSpPr txBox="1"/>
          <p:nvPr/>
        </p:nvSpPr>
        <p:spPr>
          <a:xfrm>
            <a:off x="1391487" y="2674322"/>
            <a:ext cx="1989888" cy="523220"/>
          </a:xfrm>
          <a:prstGeom prst="rect">
            <a:avLst/>
          </a:prstGeom>
          <a:noFill/>
        </p:spPr>
        <p:txBody>
          <a:bodyPr wrap="square" rtlCol="0">
            <a:sp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Texas Advanced Computing Center</a:t>
            </a:r>
            <a:endParaRPr kumimoji="0" lang="en-GB" sz="14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22" name="TextBox 21">
            <a:extLst>
              <a:ext uri="{FF2B5EF4-FFF2-40B4-BE49-F238E27FC236}">
                <a16:creationId xmlns:a16="http://schemas.microsoft.com/office/drawing/2014/main" id="{C16D6AEB-F9E0-4C84-B04D-D829A9F5BCF7}"/>
              </a:ext>
            </a:extLst>
          </p:cNvPr>
          <p:cNvSpPr txBox="1"/>
          <p:nvPr/>
        </p:nvSpPr>
        <p:spPr>
          <a:xfrm>
            <a:off x="4892120" y="2674322"/>
            <a:ext cx="2407765" cy="523220"/>
          </a:xfrm>
          <a:prstGeom prst="rect">
            <a:avLst/>
          </a:prstGeom>
          <a:noFill/>
        </p:spPr>
        <p:txBody>
          <a:bodyPr wrap="square" rtlCol="0">
            <a:sp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Visualisierungsinstitut</a:t>
            </a:r>
            <a:r>
              <a:rPr kumimoji="0" lang="en-US" sz="14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 der Universität Stuttgart</a:t>
            </a:r>
            <a:endParaRPr kumimoji="0" lang="en-GB" sz="14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23" name="TextBox 22">
            <a:extLst>
              <a:ext uri="{FF2B5EF4-FFF2-40B4-BE49-F238E27FC236}">
                <a16:creationId xmlns:a16="http://schemas.microsoft.com/office/drawing/2014/main" id="{A8FD6657-67D1-4E70-9F33-1B7D7AE17381}"/>
              </a:ext>
            </a:extLst>
          </p:cNvPr>
          <p:cNvSpPr txBox="1"/>
          <p:nvPr/>
        </p:nvSpPr>
        <p:spPr>
          <a:xfrm>
            <a:off x="8742896" y="2674322"/>
            <a:ext cx="1989888" cy="523220"/>
          </a:xfrm>
          <a:prstGeom prst="rect">
            <a:avLst/>
          </a:prstGeom>
          <a:noFill/>
        </p:spPr>
        <p:txBody>
          <a:bodyPr wrap="square" rtlCol="0">
            <a:sp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Scientific Computing and Imaging Institute </a:t>
            </a:r>
            <a:endParaRPr kumimoji="0" lang="en-GB" sz="14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cxnSp>
        <p:nvCxnSpPr>
          <p:cNvPr id="24" name="Straight Connector 23">
            <a:extLst>
              <a:ext uri="{FF2B5EF4-FFF2-40B4-BE49-F238E27FC236}">
                <a16:creationId xmlns:a16="http://schemas.microsoft.com/office/drawing/2014/main" id="{6F1AEDF7-27BF-4EEC-8345-B6DE9C71ECFE}"/>
              </a:ext>
            </a:extLst>
          </p:cNvPr>
          <p:cNvCxnSpPr/>
          <p:nvPr/>
        </p:nvCxnSpPr>
        <p:spPr>
          <a:xfrm>
            <a:off x="4229100" y="1503045"/>
            <a:ext cx="0" cy="1591315"/>
          </a:xfrm>
          <a:prstGeom prst="line">
            <a:avLst/>
          </a:prstGeom>
          <a:ln w="12700">
            <a:solidFill>
              <a:schemeClr val="accent1">
                <a:alpha val="22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C354FF-B73A-4597-91FE-5B318F1F0D2C}"/>
              </a:ext>
            </a:extLst>
          </p:cNvPr>
          <p:cNvCxnSpPr/>
          <p:nvPr/>
        </p:nvCxnSpPr>
        <p:spPr>
          <a:xfrm>
            <a:off x="7988300" y="1503045"/>
            <a:ext cx="0" cy="1591315"/>
          </a:xfrm>
          <a:prstGeom prst="line">
            <a:avLst/>
          </a:prstGeom>
          <a:ln w="12700">
            <a:solidFill>
              <a:schemeClr val="accent1">
                <a:alpha val="22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1AC37619-9D7B-D744-86A5-A68E66565B8E}"/>
              </a:ext>
            </a:extLst>
          </p:cNvPr>
          <p:cNvSpPr txBox="1">
            <a:spLocks/>
          </p:cNvSpPr>
          <p:nvPr/>
        </p:nvSpPr>
        <p:spPr>
          <a:xfrm>
            <a:off x="438147" y="397942"/>
            <a:ext cx="10515600" cy="334963"/>
          </a:xfrm>
          <a:prstGeom prst="rect">
            <a:avLst/>
          </a:prstGeom>
        </p:spPr>
        <p:txBody>
          <a:bodyPr vert="horz" lIns="0" tIns="0" rIns="0" bIns="0" rtlCol="0" anchor="ctr">
            <a:noAutofit/>
          </a:bodyPr>
          <a:lstStyle>
            <a:lvl1pPr algn="l" defTabSz="914354" rtl="0" eaLnBrk="1" latinLnBrk="0" hangingPunct="1">
              <a:lnSpc>
                <a:spcPct val="90000"/>
              </a:lnSpc>
              <a:spcBef>
                <a:spcPct val="0"/>
              </a:spcBef>
              <a:buNone/>
              <a:defRPr sz="240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Intel® Graphics and Visualization Institutes of </a:t>
            </a:r>
            <a:r>
              <a:rPr kumimoji="0" lang="en-US" sz="2800" b="0" i="0" u="none" strike="noStrike" kern="1200" cap="none" spc="0" normalizeH="0" baseline="0" noProof="0" dirty="0" err="1">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XeLLENCE</a:t>
            </a:r>
            <a:endParaRPr kumimoji="0" lang="en-US" sz="28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25" name="TextBox 24">
            <a:extLst>
              <a:ext uri="{FF2B5EF4-FFF2-40B4-BE49-F238E27FC236}">
                <a16:creationId xmlns:a16="http://schemas.microsoft.com/office/drawing/2014/main" id="{E722A60A-9BED-B44D-B01E-5EC773D4EF3D}"/>
              </a:ext>
            </a:extLst>
          </p:cNvPr>
          <p:cNvSpPr txBox="1"/>
          <p:nvPr/>
        </p:nvSpPr>
        <p:spPr>
          <a:xfrm>
            <a:off x="4772727" y="6172075"/>
            <a:ext cx="2407765" cy="646331"/>
          </a:xfrm>
          <a:prstGeom prst="rect">
            <a:avLst/>
          </a:prstGeom>
          <a:noFill/>
        </p:spPr>
        <p:txBody>
          <a:bodyPr wrap="square" rtlCol="0">
            <a:sp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Chaos Research and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Charles University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160DA60-A571-8E46-B9C7-6DE7337E3E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1373" y="3692781"/>
            <a:ext cx="4430474" cy="2377243"/>
          </a:xfrm>
          <a:prstGeom prst="rect">
            <a:avLst/>
          </a:prstGeom>
        </p:spPr>
      </p:pic>
    </p:spTree>
    <p:extLst>
      <p:ext uri="{BB962C8B-B14F-4D97-AF65-F5344CB8AC3E}">
        <p14:creationId xmlns:p14="http://schemas.microsoft.com/office/powerpoint/2010/main" val="299773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3D60B-2E3B-B549-B57F-1CDF47D54EB5}"/>
              </a:ext>
            </a:extLst>
          </p:cNvPr>
          <p:cNvSpPr>
            <a:spLocks noGrp="1"/>
          </p:cNvSpPr>
          <p:nvPr>
            <p:ph type="ctrTitle"/>
          </p:nvPr>
        </p:nvSpPr>
        <p:spPr>
          <a:xfrm>
            <a:off x="462848" y="1898474"/>
            <a:ext cx="11257205" cy="2860655"/>
          </a:xfrm>
        </p:spPr>
        <p:txBody>
          <a:bodyPr/>
          <a:lstStyle/>
          <a:p>
            <a:r>
              <a:rPr lang="en-US" dirty="0"/>
              <a:t>NOW, Back to our regularly scheduled program</a:t>
            </a:r>
            <a:endParaRPr lang="en-US" dirty="0">
              <a:solidFill>
                <a:schemeClr val="accent4">
                  <a:alpha val="90000"/>
                </a:schemeClr>
              </a:solidFill>
            </a:endParaRPr>
          </a:p>
        </p:txBody>
      </p:sp>
      <p:sp>
        <p:nvSpPr>
          <p:cNvPr id="3" name="Text Placeholder 2">
            <a:extLst>
              <a:ext uri="{FF2B5EF4-FFF2-40B4-BE49-F238E27FC236}">
                <a16:creationId xmlns:a16="http://schemas.microsoft.com/office/drawing/2014/main" id="{7A248B7D-6C31-4D43-A872-69C58FB04D14}"/>
              </a:ext>
            </a:extLst>
          </p:cNvPr>
          <p:cNvSpPr>
            <a:spLocks noGrp="1"/>
          </p:cNvSpPr>
          <p:nvPr>
            <p:ph type="body" sz="quarter" idx="13"/>
          </p:nvPr>
        </p:nvSpPr>
        <p:spPr>
          <a:xfrm>
            <a:off x="462848" y="4689884"/>
            <a:ext cx="11257205" cy="295402"/>
          </a:xfrm>
        </p:spPr>
        <p:txBody>
          <a:bodyPr/>
          <a:lstStyle/>
          <a:p>
            <a:endParaRPr lang="en-US" dirty="0"/>
          </a:p>
        </p:txBody>
      </p:sp>
    </p:spTree>
    <p:extLst>
      <p:ext uri="{BB962C8B-B14F-4D97-AF65-F5344CB8AC3E}">
        <p14:creationId xmlns:p14="http://schemas.microsoft.com/office/powerpoint/2010/main" val="44641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BCF29A-F372-A54C-8E99-AB9B79E3325D}"/>
              </a:ext>
            </a:extLst>
          </p:cNvPr>
          <p:cNvSpPr>
            <a:spLocks noGrp="1"/>
          </p:cNvSpPr>
          <p:nvPr>
            <p:ph type="title"/>
          </p:nvPr>
        </p:nvSpPr>
        <p:spPr/>
        <p:txBody>
          <a:bodyPr/>
          <a:lstStyle/>
          <a:p>
            <a:r>
              <a:rPr lang="en-US" dirty="0"/>
              <a:t>IXPUG In Situ Analysis Hackathon</a:t>
            </a:r>
          </a:p>
        </p:txBody>
      </p:sp>
      <p:sp>
        <p:nvSpPr>
          <p:cNvPr id="7" name="Text Placeholder 6">
            <a:extLst>
              <a:ext uri="{FF2B5EF4-FFF2-40B4-BE49-F238E27FC236}">
                <a16:creationId xmlns:a16="http://schemas.microsoft.com/office/drawing/2014/main" id="{C9A170F2-A7D2-9943-B213-075B0D5677F7}"/>
              </a:ext>
            </a:extLst>
          </p:cNvPr>
          <p:cNvSpPr>
            <a:spLocks noGrp="1"/>
          </p:cNvSpPr>
          <p:nvPr>
            <p:ph type="body" idx="1"/>
          </p:nvPr>
        </p:nvSpPr>
        <p:spPr/>
        <p:txBody>
          <a:bodyPr/>
          <a:lstStyle/>
          <a:p>
            <a:r>
              <a:rPr lang="en-US" sz="2800" dirty="0">
                <a:solidFill>
                  <a:schemeClr val="accent2"/>
                </a:solidFill>
                <a:hlinkClick r:id="rId2">
                  <a:extLst>
                    <a:ext uri="{A12FA001-AC4F-418D-AE19-62706E023703}">
                      <ahyp:hlinkClr xmlns:ahyp="http://schemas.microsoft.com/office/drawing/2018/hyperlinkcolor" val="tx"/>
                    </a:ext>
                  </a:extLst>
                </a:hlinkClick>
              </a:rPr>
              <a:t>https://www.ixpug.org/events/in-situ-hackathon</a:t>
            </a:r>
            <a:r>
              <a:rPr lang="en-US" sz="2800" dirty="0">
                <a:solidFill>
                  <a:schemeClr val="accent2"/>
                </a:solidFill>
              </a:rPr>
              <a:t> </a:t>
            </a:r>
          </a:p>
          <a:p>
            <a:endParaRPr lang="en-US" dirty="0"/>
          </a:p>
        </p:txBody>
      </p:sp>
      <p:sp>
        <p:nvSpPr>
          <p:cNvPr id="4" name="Date Placeholder 3">
            <a:extLst>
              <a:ext uri="{FF2B5EF4-FFF2-40B4-BE49-F238E27FC236}">
                <a16:creationId xmlns:a16="http://schemas.microsoft.com/office/drawing/2014/main" id="{F4B40896-0B8F-B246-A516-17068EAA94FC}"/>
              </a:ext>
            </a:extLst>
          </p:cNvPr>
          <p:cNvSpPr>
            <a:spLocks noGrp="1"/>
          </p:cNvSpPr>
          <p:nvPr>
            <p:ph type="dt" sz="half" idx="10"/>
          </p:nvPr>
        </p:nvSpPr>
        <p:spPr/>
        <p:txBody>
          <a:bodyPr/>
          <a:lstStyle/>
          <a:p>
            <a:fld id="{A220285E-91E3-D54B-AF5E-323BBDA6364A}" type="datetime1">
              <a:rPr lang="en-US" smtClean="0"/>
              <a:t>11/4/19</a:t>
            </a:fld>
            <a:endParaRPr lang="en-US"/>
          </a:p>
        </p:txBody>
      </p:sp>
      <p:sp>
        <p:nvSpPr>
          <p:cNvPr id="5" name="Slide Number Placeholder 4">
            <a:extLst>
              <a:ext uri="{FF2B5EF4-FFF2-40B4-BE49-F238E27FC236}">
                <a16:creationId xmlns:a16="http://schemas.microsoft.com/office/drawing/2014/main" id="{D6BF97AA-FBCC-1347-BD33-A988015A280D}"/>
              </a:ext>
            </a:extLst>
          </p:cNvPr>
          <p:cNvSpPr>
            <a:spLocks noGrp="1"/>
          </p:cNvSpPr>
          <p:nvPr>
            <p:ph type="sldNum" sz="quarter" idx="12"/>
          </p:nvPr>
        </p:nvSpPr>
        <p:spPr/>
        <p:txBody>
          <a:bodyPr/>
          <a:lstStyle/>
          <a:p>
            <a:fld id="{2024AA8B-F1EC-D547-99EC-1807C0CD66CE}" type="slidenum">
              <a:rPr lang="en-US" smtClean="0"/>
              <a:t>44</a:t>
            </a:fld>
            <a:endParaRPr lang="en-US"/>
          </a:p>
        </p:txBody>
      </p:sp>
      <p:pic>
        <p:nvPicPr>
          <p:cNvPr id="3" name="Picture 2">
            <a:extLst>
              <a:ext uri="{FF2B5EF4-FFF2-40B4-BE49-F238E27FC236}">
                <a16:creationId xmlns:a16="http://schemas.microsoft.com/office/drawing/2014/main" id="{01C241AF-4CE1-CC47-AA1E-58BE55FAB2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83" t="9259" r="9167" b="16852"/>
          <a:stretch/>
        </p:blipFill>
        <p:spPr>
          <a:xfrm>
            <a:off x="-1" y="0"/>
            <a:ext cx="5460403" cy="3508374"/>
          </a:xfrm>
          <a:prstGeom prst="rect">
            <a:avLst/>
          </a:prstGeom>
        </p:spPr>
      </p:pic>
      <p:pic>
        <p:nvPicPr>
          <p:cNvPr id="9" name="Picture 8">
            <a:extLst>
              <a:ext uri="{FF2B5EF4-FFF2-40B4-BE49-F238E27FC236}">
                <a16:creationId xmlns:a16="http://schemas.microsoft.com/office/drawing/2014/main" id="{F6EFC5F4-42ED-B340-A1B3-5ACAE00EF5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6930" y="-4762"/>
            <a:ext cx="2352373" cy="1764280"/>
          </a:xfrm>
          <a:prstGeom prst="rect">
            <a:avLst/>
          </a:prstGeom>
        </p:spPr>
      </p:pic>
      <p:pic>
        <p:nvPicPr>
          <p:cNvPr id="13" name="Picture 12">
            <a:extLst>
              <a:ext uri="{FF2B5EF4-FFF2-40B4-BE49-F238E27FC236}">
                <a16:creationId xmlns:a16="http://schemas.microsoft.com/office/drawing/2014/main" id="{3093F5D1-82C0-C840-B615-A832577E82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33057" y="1759518"/>
            <a:ext cx="2331808" cy="1748856"/>
          </a:xfrm>
          <a:prstGeom prst="rect">
            <a:avLst/>
          </a:prstGeom>
        </p:spPr>
      </p:pic>
      <p:pic>
        <p:nvPicPr>
          <p:cNvPr id="11" name="Picture 10">
            <a:extLst>
              <a:ext uri="{FF2B5EF4-FFF2-40B4-BE49-F238E27FC236}">
                <a16:creationId xmlns:a16="http://schemas.microsoft.com/office/drawing/2014/main" id="{0A0C53F2-53D8-6A44-A153-6B4D745F27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1471" y="-10316"/>
            <a:ext cx="4691586" cy="3518690"/>
          </a:xfrm>
          <a:prstGeom prst="rect">
            <a:avLst/>
          </a:prstGeom>
        </p:spPr>
      </p:pic>
    </p:spTree>
    <p:extLst>
      <p:ext uri="{BB962C8B-B14F-4D97-AF65-F5344CB8AC3E}">
        <p14:creationId xmlns:p14="http://schemas.microsoft.com/office/powerpoint/2010/main" val="78910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5B0BE8-E2E8-5940-A4A8-967D2CF1F4D0}"/>
              </a:ext>
            </a:extLst>
          </p:cNvPr>
          <p:cNvSpPr>
            <a:spLocks noGrp="1"/>
          </p:cNvSpPr>
          <p:nvPr>
            <p:ph type="title"/>
          </p:nvPr>
        </p:nvSpPr>
        <p:spPr/>
        <p:txBody>
          <a:bodyPr/>
          <a:lstStyle/>
          <a:p>
            <a:r>
              <a:rPr lang="en-US" dirty="0"/>
              <a:t>IXPUG In Situ Hackathon Purpose</a:t>
            </a:r>
          </a:p>
        </p:txBody>
      </p:sp>
      <p:sp>
        <p:nvSpPr>
          <p:cNvPr id="7" name="Content Placeholder 6">
            <a:extLst>
              <a:ext uri="{FF2B5EF4-FFF2-40B4-BE49-F238E27FC236}">
                <a16:creationId xmlns:a16="http://schemas.microsoft.com/office/drawing/2014/main" id="{85D8D009-6534-3A47-919E-8D62490CD50D}"/>
              </a:ext>
            </a:extLst>
          </p:cNvPr>
          <p:cNvSpPr>
            <a:spLocks noGrp="1"/>
          </p:cNvSpPr>
          <p:nvPr>
            <p:ph idx="1"/>
          </p:nvPr>
        </p:nvSpPr>
        <p:spPr/>
        <p:txBody>
          <a:bodyPr anchor="ctr"/>
          <a:lstStyle/>
          <a:p>
            <a:r>
              <a:rPr lang="en-US" dirty="0"/>
              <a:t>The Hackathon provides a forum to bring </a:t>
            </a:r>
            <a:r>
              <a:rPr lang="en-US" dirty="0">
                <a:solidFill>
                  <a:schemeClr val="accent2"/>
                </a:solidFill>
              </a:rPr>
              <a:t>simulation developers </a:t>
            </a:r>
            <a:r>
              <a:rPr lang="en-US" dirty="0"/>
              <a:t>together with </a:t>
            </a:r>
            <a:r>
              <a:rPr lang="en-US" dirty="0">
                <a:solidFill>
                  <a:schemeClr val="accent2"/>
                </a:solidFill>
              </a:rPr>
              <a:t>visualization experts </a:t>
            </a:r>
            <a:r>
              <a:rPr lang="en-US" dirty="0"/>
              <a:t>for hands-on implementation of in situ analysis.</a:t>
            </a:r>
          </a:p>
          <a:p>
            <a:endParaRPr lang="en-US" dirty="0"/>
          </a:p>
          <a:p>
            <a:r>
              <a:rPr lang="en-US" dirty="0"/>
              <a:t>Get all the right people in the same room at the same time with enough time and few distractions so they can get things done!</a:t>
            </a:r>
          </a:p>
        </p:txBody>
      </p:sp>
      <p:sp>
        <p:nvSpPr>
          <p:cNvPr id="2" name="Date Placeholder 1">
            <a:extLst>
              <a:ext uri="{FF2B5EF4-FFF2-40B4-BE49-F238E27FC236}">
                <a16:creationId xmlns:a16="http://schemas.microsoft.com/office/drawing/2014/main" id="{7C3D3E7B-EF94-884B-BD15-AA885E2D6003}"/>
              </a:ext>
            </a:extLst>
          </p:cNvPr>
          <p:cNvSpPr>
            <a:spLocks noGrp="1"/>
          </p:cNvSpPr>
          <p:nvPr>
            <p:ph type="dt" sz="half" idx="10"/>
          </p:nvPr>
        </p:nvSpPr>
        <p:spPr/>
        <p:txBody>
          <a:bodyPr/>
          <a:lstStyle/>
          <a:p>
            <a:fld id="{6BA47B3D-6B4A-0E4B-BC20-3FE22ACD4F14}" type="datetime1">
              <a:rPr lang="en-US" smtClean="0"/>
              <a:t>11/4/19</a:t>
            </a:fld>
            <a:endParaRPr lang="en-US"/>
          </a:p>
        </p:txBody>
      </p:sp>
      <p:sp>
        <p:nvSpPr>
          <p:cNvPr id="3" name="Slide Number Placeholder 2">
            <a:extLst>
              <a:ext uri="{FF2B5EF4-FFF2-40B4-BE49-F238E27FC236}">
                <a16:creationId xmlns:a16="http://schemas.microsoft.com/office/drawing/2014/main" id="{057AC918-7261-F043-9C92-F649F4BB43F4}"/>
              </a:ext>
            </a:extLst>
          </p:cNvPr>
          <p:cNvSpPr>
            <a:spLocks noGrp="1"/>
          </p:cNvSpPr>
          <p:nvPr>
            <p:ph type="sldNum" sz="quarter" idx="12"/>
          </p:nvPr>
        </p:nvSpPr>
        <p:spPr/>
        <p:txBody>
          <a:bodyPr/>
          <a:lstStyle/>
          <a:p>
            <a:fld id="{2024AA8B-F1EC-D547-99EC-1807C0CD66CE}" type="slidenum">
              <a:rPr lang="en-US" smtClean="0"/>
              <a:t>45</a:t>
            </a:fld>
            <a:endParaRPr lang="en-US"/>
          </a:p>
        </p:txBody>
      </p:sp>
    </p:spTree>
    <p:extLst>
      <p:ext uri="{BB962C8B-B14F-4D97-AF65-F5344CB8AC3E}">
        <p14:creationId xmlns:p14="http://schemas.microsoft.com/office/powerpoint/2010/main" val="231073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B8677-CA8C-2E4F-8856-98A6D06919C6}"/>
              </a:ext>
            </a:extLst>
          </p:cNvPr>
          <p:cNvSpPr>
            <a:spLocks noGrp="1"/>
          </p:cNvSpPr>
          <p:nvPr>
            <p:ph type="title"/>
          </p:nvPr>
        </p:nvSpPr>
        <p:spPr/>
        <p:txBody>
          <a:bodyPr/>
          <a:lstStyle/>
          <a:p>
            <a:r>
              <a:rPr lang="en-US" dirty="0"/>
              <a:t>IXPUG In Situ Hackathon Key Lessons</a:t>
            </a:r>
          </a:p>
        </p:txBody>
      </p:sp>
      <p:sp>
        <p:nvSpPr>
          <p:cNvPr id="3" name="Content Placeholder 2">
            <a:extLst>
              <a:ext uri="{FF2B5EF4-FFF2-40B4-BE49-F238E27FC236}">
                <a16:creationId xmlns:a16="http://schemas.microsoft.com/office/drawing/2014/main" id="{BAC88C48-2CDF-304C-8E85-4371B9653E81}"/>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Hackathon environment is successful!</a:t>
            </a:r>
          </a:p>
          <a:p>
            <a:pPr marL="914400" lvl="1" indent="-457200">
              <a:buFont typeface="Arial" panose="020B0604020202020204" pitchFamily="34" charset="0"/>
              <a:buChar char="•"/>
            </a:pPr>
            <a:r>
              <a:rPr lang="en-US" dirty="0"/>
              <a:t>Have had to preempt hacking each year for networking event</a:t>
            </a:r>
            <a:br>
              <a:rPr lang="en-US" dirty="0"/>
            </a:br>
            <a:r>
              <a:rPr lang="en-US" dirty="0"/>
              <a:t>(attendees choosing more coding over free food and beer!)</a:t>
            </a:r>
          </a:p>
          <a:p>
            <a:pPr marL="457200" indent="-457200">
              <a:buFont typeface="Arial" panose="020B0604020202020204" pitchFamily="34" charset="0"/>
              <a:buChar char="•"/>
            </a:pPr>
            <a:r>
              <a:rPr lang="en-US" dirty="0"/>
              <a:t>Distraction-free environment is key</a:t>
            </a:r>
          </a:p>
          <a:p>
            <a:pPr marL="914400" lvl="1" indent="-457200">
              <a:buFont typeface="Arial" panose="020B0604020202020204" pitchFamily="34" charset="0"/>
              <a:buChar char="•"/>
            </a:pPr>
            <a:r>
              <a:rPr lang="en-US" dirty="0"/>
              <a:t>Attaching to another event (ISC, SC) prevents focused development</a:t>
            </a:r>
          </a:p>
          <a:p>
            <a:pPr marL="914400" lvl="1" indent="-457200">
              <a:buFont typeface="Arial" panose="020B0604020202020204" pitchFamily="34" charset="0"/>
              <a:buChar char="•"/>
            </a:pPr>
            <a:r>
              <a:rPr lang="en-US" dirty="0"/>
              <a:t>Target May timeframe – after spring semester, before summer plans</a:t>
            </a:r>
          </a:p>
          <a:p>
            <a:pPr marL="914400" lvl="1" indent="-457200">
              <a:buFont typeface="Arial" panose="020B0604020202020204" pitchFamily="34" charset="0"/>
              <a:buChar char="•"/>
            </a:pPr>
            <a:r>
              <a:rPr lang="en-US" dirty="0"/>
              <a:t>Impromptu projects arise from having time and people available</a:t>
            </a:r>
          </a:p>
          <a:p>
            <a:pPr marL="457200" indent="-457200">
              <a:buFont typeface="Arial" panose="020B0604020202020204" pitchFamily="34" charset="0"/>
              <a:buChar char="•"/>
            </a:pPr>
            <a:r>
              <a:rPr lang="en-US" dirty="0"/>
              <a:t>Good mix of new and returning participants</a:t>
            </a:r>
          </a:p>
          <a:p>
            <a:pPr marL="914400" lvl="1" indent="-457200">
              <a:buFont typeface="Arial" panose="020B0604020202020204" pitchFamily="34" charset="0"/>
              <a:buChar char="•"/>
            </a:pPr>
            <a:r>
              <a:rPr lang="en-US" dirty="0"/>
              <a:t>Seeing value in attendance, accomplishments grow each year</a:t>
            </a:r>
          </a:p>
          <a:p>
            <a:pPr marL="914400" lvl="1" indent="-457200">
              <a:buFont typeface="Arial" panose="020B0604020202020204" pitchFamily="34" charset="0"/>
              <a:buChar char="•"/>
            </a:pPr>
            <a:r>
              <a:rPr lang="en-US" dirty="0"/>
              <a:t>Continuing to seed with new attendees, new problems, new codes</a:t>
            </a:r>
          </a:p>
          <a:p>
            <a:pPr marL="457200" indent="-457200">
              <a:buFont typeface="Arial" panose="020B0604020202020204" pitchFamily="34" charset="0"/>
              <a:buChar char="•"/>
            </a:pPr>
            <a:r>
              <a:rPr lang="en-US" dirty="0"/>
              <a:t>Continue to outreach to simulation communities</a:t>
            </a:r>
          </a:p>
          <a:p>
            <a:pPr marL="914400" lvl="1" indent="-457200">
              <a:buFont typeface="Arial" panose="020B0604020202020204" pitchFamily="34" charset="0"/>
              <a:buChar char="•"/>
            </a:pPr>
            <a:r>
              <a:rPr lang="en-US" dirty="0"/>
              <a:t>US DOE </a:t>
            </a:r>
            <a:r>
              <a:rPr lang="en-US" dirty="0" err="1"/>
              <a:t>Exascale</a:t>
            </a:r>
            <a:r>
              <a:rPr lang="en-US" dirty="0"/>
              <a:t> program</a:t>
            </a:r>
          </a:p>
          <a:p>
            <a:pPr marL="914400" lvl="1" indent="-457200">
              <a:buFont typeface="Arial" panose="020B0604020202020204" pitchFamily="34" charset="0"/>
              <a:buChar char="•"/>
            </a:pPr>
            <a:r>
              <a:rPr lang="en-US" dirty="0"/>
              <a:t>EU </a:t>
            </a:r>
            <a:r>
              <a:rPr lang="en-US" dirty="0" err="1"/>
              <a:t>EuroHPC</a:t>
            </a:r>
            <a:r>
              <a:rPr lang="en-US" dirty="0"/>
              <a:t> </a:t>
            </a:r>
            <a:r>
              <a:rPr lang="en-US" dirty="0" err="1"/>
              <a:t>Exascale</a:t>
            </a:r>
            <a:r>
              <a:rPr lang="en-US" dirty="0"/>
              <a:t> program (next hackathon in Europe?)</a:t>
            </a:r>
          </a:p>
          <a:p>
            <a:pPr marL="457200" indent="-45720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EB06A210-F060-5A4A-9B02-C117D6CA3E36}"/>
              </a:ext>
            </a:extLst>
          </p:cNvPr>
          <p:cNvSpPr>
            <a:spLocks noGrp="1"/>
          </p:cNvSpPr>
          <p:nvPr>
            <p:ph type="dt" sz="half" idx="10"/>
          </p:nvPr>
        </p:nvSpPr>
        <p:spPr/>
        <p:txBody>
          <a:bodyPr/>
          <a:lstStyle/>
          <a:p>
            <a:fld id="{A220285E-91E3-D54B-AF5E-323BBDA6364A}" type="datetime1">
              <a:rPr lang="en-US" smtClean="0"/>
              <a:t>11/4/19</a:t>
            </a:fld>
            <a:endParaRPr lang="en-US"/>
          </a:p>
        </p:txBody>
      </p:sp>
      <p:sp>
        <p:nvSpPr>
          <p:cNvPr id="5" name="Slide Number Placeholder 4">
            <a:extLst>
              <a:ext uri="{FF2B5EF4-FFF2-40B4-BE49-F238E27FC236}">
                <a16:creationId xmlns:a16="http://schemas.microsoft.com/office/drawing/2014/main" id="{0F0849F1-7E35-F84E-8A87-28FD0A2CB8C8}"/>
              </a:ext>
            </a:extLst>
          </p:cNvPr>
          <p:cNvSpPr>
            <a:spLocks noGrp="1"/>
          </p:cNvSpPr>
          <p:nvPr>
            <p:ph type="sldNum" sz="quarter" idx="12"/>
          </p:nvPr>
        </p:nvSpPr>
        <p:spPr/>
        <p:txBody>
          <a:bodyPr/>
          <a:lstStyle/>
          <a:p>
            <a:fld id="{2024AA8B-F1EC-D547-99EC-1807C0CD66CE}" type="slidenum">
              <a:rPr lang="en-US" smtClean="0"/>
              <a:t>46</a:t>
            </a:fld>
            <a:endParaRPr lang="en-US"/>
          </a:p>
        </p:txBody>
      </p:sp>
    </p:spTree>
    <p:extLst>
      <p:ext uri="{BB962C8B-B14F-4D97-AF65-F5344CB8AC3E}">
        <p14:creationId xmlns:p14="http://schemas.microsoft.com/office/powerpoint/2010/main" val="384531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9738-3819-B54B-9F2E-9092DFD38B3B}"/>
              </a:ext>
            </a:extLst>
          </p:cNvPr>
          <p:cNvSpPr>
            <a:spLocks noGrp="1"/>
          </p:cNvSpPr>
          <p:nvPr>
            <p:ph type="title"/>
          </p:nvPr>
        </p:nvSpPr>
        <p:spPr/>
        <p:txBody>
          <a:bodyPr/>
          <a:lstStyle/>
          <a:p>
            <a:r>
              <a:rPr lang="en-US" dirty="0"/>
              <a:t>IXPUG In Situ Hackathon 2017</a:t>
            </a:r>
          </a:p>
        </p:txBody>
      </p:sp>
      <p:sp>
        <p:nvSpPr>
          <p:cNvPr id="3" name="Content Placeholder 2">
            <a:extLst>
              <a:ext uri="{FF2B5EF4-FFF2-40B4-BE49-F238E27FC236}">
                <a16:creationId xmlns:a16="http://schemas.microsoft.com/office/drawing/2014/main" id="{5FEF6D90-B45E-A343-9FF2-B380FD6CEBA0}"/>
              </a:ext>
            </a:extLst>
          </p:cNvPr>
          <p:cNvSpPr>
            <a:spLocks noGrp="1"/>
          </p:cNvSpPr>
          <p:nvPr>
            <p:ph idx="1"/>
          </p:nvPr>
        </p:nvSpPr>
        <p:spPr/>
        <p:txBody>
          <a:bodyPr/>
          <a:lstStyle/>
          <a:p>
            <a:r>
              <a:rPr lang="en-US" dirty="0"/>
              <a:t>Austin, Texas – hosted at TACC</a:t>
            </a:r>
          </a:p>
          <a:p>
            <a:pPr marL="914400" lvl="1" indent="-457200">
              <a:buFont typeface="Arial" panose="020B0604020202020204" pitchFamily="34" charset="0"/>
              <a:buChar char="•"/>
            </a:pPr>
            <a:r>
              <a:rPr lang="en-US" dirty="0"/>
              <a:t>40 participants: 23 academic, 13 industry, 4 national lab</a:t>
            </a:r>
          </a:p>
          <a:p>
            <a:pPr marL="914400" lvl="1" indent="-457200">
              <a:buFont typeface="Arial" panose="020B0604020202020204" pitchFamily="34" charset="0"/>
              <a:buChar char="•"/>
            </a:pPr>
            <a:r>
              <a:rPr lang="en-US" dirty="0"/>
              <a:t>14 project teams</a:t>
            </a:r>
          </a:p>
          <a:p>
            <a:pPr marL="1371600" lvl="2" indent="-457200">
              <a:buFont typeface="Arial" panose="020B0604020202020204" pitchFamily="34" charset="0"/>
              <a:buChar char="•"/>
            </a:pPr>
            <a:r>
              <a:rPr lang="en-US" dirty="0" err="1"/>
              <a:t>GRChombo</a:t>
            </a:r>
            <a:r>
              <a:rPr lang="en-US" dirty="0"/>
              <a:t> + Catalyst</a:t>
            </a:r>
          </a:p>
          <a:p>
            <a:pPr marL="1371600" lvl="2" indent="-457200">
              <a:buFont typeface="Arial" panose="020B0604020202020204" pitchFamily="34" charset="0"/>
              <a:buChar char="•"/>
            </a:pPr>
            <a:r>
              <a:rPr lang="en-US" dirty="0"/>
              <a:t>Alpine + WALLS</a:t>
            </a:r>
          </a:p>
          <a:p>
            <a:pPr marL="1371600" lvl="2" indent="-457200">
              <a:buFont typeface="Arial" panose="020B0604020202020204" pitchFamily="34" charset="0"/>
              <a:buChar char="•"/>
            </a:pPr>
            <a:r>
              <a:rPr lang="en-US" dirty="0" err="1"/>
              <a:t>libMesh</a:t>
            </a:r>
            <a:r>
              <a:rPr lang="en-US" dirty="0"/>
              <a:t> + Catalyst</a:t>
            </a:r>
          </a:p>
          <a:p>
            <a:pPr marL="1371600" lvl="2" indent="-457200">
              <a:buFont typeface="Arial" panose="020B0604020202020204" pitchFamily="34" charset="0"/>
              <a:buChar char="•"/>
            </a:pPr>
            <a:r>
              <a:rPr lang="en-US" dirty="0"/>
              <a:t>RHEA + Catalyst</a:t>
            </a:r>
          </a:p>
          <a:p>
            <a:pPr marL="1371600" lvl="2" indent="-457200">
              <a:buFont typeface="Arial" panose="020B0604020202020204" pitchFamily="34" charset="0"/>
              <a:buChar char="•"/>
            </a:pPr>
            <a:r>
              <a:rPr lang="en-US" dirty="0"/>
              <a:t>Intestinal Villi + </a:t>
            </a:r>
            <a:r>
              <a:rPr lang="en-US" dirty="0" err="1"/>
              <a:t>OSPRay</a:t>
            </a:r>
            <a:r>
              <a:rPr lang="en-US" dirty="0"/>
              <a:t>; Villi + </a:t>
            </a:r>
            <a:r>
              <a:rPr lang="en-US" dirty="0" err="1"/>
              <a:t>MegaMol</a:t>
            </a:r>
            <a:endParaRPr lang="en-US" dirty="0"/>
          </a:p>
          <a:p>
            <a:pPr marL="1371600" lvl="2" indent="-457200">
              <a:buFont typeface="Arial" panose="020B0604020202020204" pitchFamily="34" charset="0"/>
              <a:buChar char="•"/>
            </a:pPr>
            <a:r>
              <a:rPr lang="en-US" dirty="0"/>
              <a:t>LAMMPS + Sensei + </a:t>
            </a:r>
            <a:r>
              <a:rPr lang="en-US" dirty="0" err="1"/>
              <a:t>OSPRay</a:t>
            </a:r>
            <a:endParaRPr lang="en-US" dirty="0"/>
          </a:p>
          <a:p>
            <a:pPr marL="1371600" lvl="2" indent="-457200">
              <a:buFont typeface="Arial" panose="020B0604020202020204" pitchFamily="34" charset="0"/>
              <a:buChar char="•"/>
            </a:pPr>
            <a:r>
              <a:rPr lang="en-US" dirty="0" err="1"/>
              <a:t>VisIt</a:t>
            </a:r>
            <a:r>
              <a:rPr lang="en-US" dirty="0"/>
              <a:t> + </a:t>
            </a:r>
            <a:r>
              <a:rPr lang="en-US" dirty="0" err="1"/>
              <a:t>LibSim</a:t>
            </a:r>
            <a:r>
              <a:rPr lang="en-US" dirty="0"/>
              <a:t> + </a:t>
            </a:r>
            <a:r>
              <a:rPr lang="en-US" dirty="0" err="1"/>
              <a:t>OSPRay</a:t>
            </a:r>
            <a:endParaRPr lang="en-US" dirty="0"/>
          </a:p>
          <a:p>
            <a:pPr marL="1371600" lvl="2" indent="-457200">
              <a:buFont typeface="Arial" panose="020B0604020202020204" pitchFamily="34" charset="0"/>
              <a:buChar char="•"/>
            </a:pPr>
            <a:r>
              <a:rPr lang="en-US" dirty="0" err="1"/>
              <a:t>VisIt</a:t>
            </a:r>
            <a:r>
              <a:rPr lang="en-US" dirty="0"/>
              <a:t> + </a:t>
            </a:r>
            <a:r>
              <a:rPr lang="en-US" dirty="0" err="1"/>
              <a:t>LibSim</a:t>
            </a:r>
            <a:r>
              <a:rPr lang="en-US" dirty="0"/>
              <a:t> + </a:t>
            </a:r>
            <a:r>
              <a:rPr lang="en-US" dirty="0" err="1"/>
              <a:t>OpenSWR</a:t>
            </a:r>
            <a:endParaRPr lang="en-US" dirty="0"/>
          </a:p>
          <a:p>
            <a:pPr marL="1371600" lvl="2" indent="-457200">
              <a:buFont typeface="Arial" panose="020B0604020202020204" pitchFamily="34" charset="0"/>
              <a:buChar char="•"/>
            </a:pPr>
            <a:r>
              <a:rPr lang="en-US" dirty="0" err="1"/>
              <a:t>VisIt</a:t>
            </a:r>
            <a:r>
              <a:rPr lang="en-US" dirty="0"/>
              <a:t> + </a:t>
            </a:r>
            <a:r>
              <a:rPr lang="en-US" dirty="0" err="1"/>
              <a:t>LibSim</a:t>
            </a:r>
            <a:r>
              <a:rPr lang="en-US" dirty="0"/>
              <a:t> + VTK 7.x</a:t>
            </a:r>
          </a:p>
          <a:p>
            <a:pPr marL="914400" lvl="1" indent="-45720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A81A8595-0D3D-054A-AC25-6B18D6BBB50B}"/>
              </a:ext>
            </a:extLst>
          </p:cNvPr>
          <p:cNvSpPr>
            <a:spLocks noGrp="1"/>
          </p:cNvSpPr>
          <p:nvPr>
            <p:ph type="dt" sz="half" idx="10"/>
          </p:nvPr>
        </p:nvSpPr>
        <p:spPr/>
        <p:txBody>
          <a:bodyPr/>
          <a:lstStyle/>
          <a:p>
            <a:fld id="{A220285E-91E3-D54B-AF5E-323BBDA6364A}" type="datetime1">
              <a:rPr lang="en-US" smtClean="0"/>
              <a:t>11/4/19</a:t>
            </a:fld>
            <a:endParaRPr lang="en-US"/>
          </a:p>
        </p:txBody>
      </p:sp>
      <p:sp>
        <p:nvSpPr>
          <p:cNvPr id="5" name="Slide Number Placeholder 4">
            <a:extLst>
              <a:ext uri="{FF2B5EF4-FFF2-40B4-BE49-F238E27FC236}">
                <a16:creationId xmlns:a16="http://schemas.microsoft.com/office/drawing/2014/main" id="{8B731C40-AE3D-F246-8009-27008B5EA471}"/>
              </a:ext>
            </a:extLst>
          </p:cNvPr>
          <p:cNvSpPr>
            <a:spLocks noGrp="1"/>
          </p:cNvSpPr>
          <p:nvPr>
            <p:ph type="sldNum" sz="quarter" idx="12"/>
          </p:nvPr>
        </p:nvSpPr>
        <p:spPr/>
        <p:txBody>
          <a:bodyPr/>
          <a:lstStyle/>
          <a:p>
            <a:fld id="{2024AA8B-F1EC-D547-99EC-1807C0CD66CE}" type="slidenum">
              <a:rPr lang="en-US" smtClean="0"/>
              <a:t>47</a:t>
            </a:fld>
            <a:endParaRPr lang="en-US"/>
          </a:p>
        </p:txBody>
      </p:sp>
      <p:sp>
        <p:nvSpPr>
          <p:cNvPr id="7" name="TextBox 6">
            <a:extLst>
              <a:ext uri="{FF2B5EF4-FFF2-40B4-BE49-F238E27FC236}">
                <a16:creationId xmlns:a16="http://schemas.microsoft.com/office/drawing/2014/main" id="{F4788236-DBF6-E94D-8F89-4665EFC2D7CA}"/>
              </a:ext>
            </a:extLst>
          </p:cNvPr>
          <p:cNvSpPr txBox="1"/>
          <p:nvPr/>
        </p:nvSpPr>
        <p:spPr>
          <a:xfrm>
            <a:off x="3582652" y="6273425"/>
            <a:ext cx="5026697" cy="420564"/>
          </a:xfrm>
          <a:prstGeom prst="rect">
            <a:avLst/>
          </a:prstGeom>
          <a:solidFill>
            <a:schemeClr val="bg1"/>
          </a:solidFill>
        </p:spPr>
        <p:txBody>
          <a:bodyPr wrap="none" rtlCol="0">
            <a:spAutoFit/>
          </a:bodyPr>
          <a:lstStyle/>
          <a:p>
            <a:r>
              <a:rPr lang="en-US" sz="2133" dirty="0">
                <a:solidFill>
                  <a:schemeClr val="accent2"/>
                </a:solidFill>
              </a:rPr>
              <a:t>https://</a:t>
            </a:r>
            <a:r>
              <a:rPr lang="en-US" sz="2133" dirty="0" err="1">
                <a:solidFill>
                  <a:schemeClr val="accent2"/>
                </a:solidFill>
              </a:rPr>
              <a:t>www.ixpug.org</a:t>
            </a:r>
            <a:r>
              <a:rPr lang="en-US" sz="2133" dirty="0">
                <a:solidFill>
                  <a:schemeClr val="accent2"/>
                </a:solidFill>
              </a:rPr>
              <a:t>/events/swdvis-2017</a:t>
            </a:r>
          </a:p>
        </p:txBody>
      </p:sp>
    </p:spTree>
    <p:extLst>
      <p:ext uri="{BB962C8B-B14F-4D97-AF65-F5344CB8AC3E}">
        <p14:creationId xmlns:p14="http://schemas.microsoft.com/office/powerpoint/2010/main" val="332000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D91D8-B6FC-A544-B8FE-71C79FB17019}"/>
              </a:ext>
            </a:extLst>
          </p:cNvPr>
          <p:cNvSpPr>
            <a:spLocks noGrp="1"/>
          </p:cNvSpPr>
          <p:nvPr>
            <p:ph type="title"/>
          </p:nvPr>
        </p:nvSpPr>
        <p:spPr/>
        <p:txBody>
          <a:bodyPr/>
          <a:lstStyle/>
          <a:p>
            <a:r>
              <a:rPr lang="en-US" dirty="0"/>
              <a:t>IXPUG In Situ Hackathon 2018</a:t>
            </a:r>
          </a:p>
        </p:txBody>
      </p:sp>
      <p:sp>
        <p:nvSpPr>
          <p:cNvPr id="3" name="Content Placeholder 2">
            <a:extLst>
              <a:ext uri="{FF2B5EF4-FFF2-40B4-BE49-F238E27FC236}">
                <a16:creationId xmlns:a16="http://schemas.microsoft.com/office/drawing/2014/main" id="{C1784F3C-0AC8-1246-AD9D-67D269A4D640}"/>
              </a:ext>
            </a:extLst>
          </p:cNvPr>
          <p:cNvSpPr>
            <a:spLocks noGrp="1"/>
          </p:cNvSpPr>
          <p:nvPr>
            <p:ph idx="1"/>
          </p:nvPr>
        </p:nvSpPr>
        <p:spPr/>
        <p:txBody>
          <a:bodyPr>
            <a:normAutofit fontScale="92500" lnSpcReduction="10000"/>
          </a:bodyPr>
          <a:lstStyle/>
          <a:p>
            <a:r>
              <a:rPr lang="en-US" dirty="0"/>
              <a:t>Chicago, Illinois – hosted at Argonne National Lab</a:t>
            </a:r>
          </a:p>
          <a:p>
            <a:pPr marL="914400" lvl="1" indent="-457200">
              <a:buFont typeface="Arial" panose="020B0604020202020204" pitchFamily="34" charset="0"/>
              <a:buChar char="•"/>
            </a:pPr>
            <a:r>
              <a:rPr lang="en-US" dirty="0"/>
              <a:t>28 participants: 15 national lab, 8 academic, 5 industry</a:t>
            </a:r>
          </a:p>
          <a:p>
            <a:pPr marL="914400" lvl="1" indent="-457200">
              <a:buFont typeface="Arial" panose="020B0604020202020204" pitchFamily="34" charset="0"/>
              <a:buChar char="•"/>
            </a:pPr>
            <a:r>
              <a:rPr lang="en-US" dirty="0"/>
              <a:t>12 project teams</a:t>
            </a:r>
          </a:p>
          <a:p>
            <a:pPr marL="1371600" lvl="2" indent="-457200">
              <a:buFont typeface="Arial" panose="020B0604020202020204" pitchFamily="34" charset="0"/>
              <a:buChar char="•"/>
            </a:pPr>
            <a:r>
              <a:rPr lang="en-US" dirty="0"/>
              <a:t>Ascent + ADIOS; Conduit + ADIOS</a:t>
            </a:r>
          </a:p>
          <a:p>
            <a:pPr marL="1371600" lvl="2" indent="-457200">
              <a:buFont typeface="Arial" panose="020B0604020202020204" pitchFamily="34" charset="0"/>
              <a:buChar char="•"/>
            </a:pPr>
            <a:r>
              <a:rPr lang="en-US" dirty="0"/>
              <a:t>HACC + Catalyst</a:t>
            </a:r>
          </a:p>
          <a:p>
            <a:pPr marL="1371600" lvl="2" indent="-457200">
              <a:buFont typeface="Arial" panose="020B0604020202020204" pitchFamily="34" charset="0"/>
              <a:buChar char="•"/>
            </a:pPr>
            <a:r>
              <a:rPr lang="en-US" dirty="0"/>
              <a:t>VTK + </a:t>
            </a:r>
            <a:r>
              <a:rPr lang="en-US" dirty="0" err="1"/>
              <a:t>OSPRay</a:t>
            </a:r>
            <a:r>
              <a:rPr lang="en-US" dirty="0"/>
              <a:t> - distributed data first light</a:t>
            </a:r>
          </a:p>
          <a:p>
            <a:pPr marL="1371600" lvl="2" indent="-457200">
              <a:buFont typeface="Arial" panose="020B0604020202020204" pitchFamily="34" charset="0"/>
              <a:buChar char="•"/>
            </a:pPr>
            <a:r>
              <a:rPr lang="en-US" dirty="0" err="1"/>
              <a:t>NWChem</a:t>
            </a:r>
            <a:r>
              <a:rPr lang="en-US" dirty="0"/>
              <a:t> + GPUAM+ Sensei; GAMESS + GPUAM + Sensei</a:t>
            </a:r>
          </a:p>
          <a:p>
            <a:pPr marL="1371600" lvl="2" indent="-457200">
              <a:buFont typeface="Arial" panose="020B0604020202020204" pitchFamily="34" charset="0"/>
              <a:buChar char="•"/>
            </a:pPr>
            <a:r>
              <a:rPr lang="en-US" dirty="0" err="1"/>
              <a:t>MegaMol</a:t>
            </a:r>
            <a:r>
              <a:rPr lang="en-US" dirty="0"/>
              <a:t> + Sensei; </a:t>
            </a:r>
            <a:r>
              <a:rPr lang="en-US" dirty="0" err="1"/>
              <a:t>MegaMol</a:t>
            </a:r>
            <a:r>
              <a:rPr lang="en-US" dirty="0"/>
              <a:t> + ADIOS</a:t>
            </a:r>
          </a:p>
          <a:p>
            <a:pPr marL="1371600" lvl="2" indent="-457200">
              <a:buFont typeface="Arial" panose="020B0604020202020204" pitchFamily="34" charset="0"/>
              <a:buChar char="•"/>
            </a:pPr>
            <a:r>
              <a:rPr lang="en-US" dirty="0"/>
              <a:t>ADIOS2 improvements</a:t>
            </a:r>
          </a:p>
          <a:p>
            <a:pPr marL="1371600" lvl="2" indent="-457200">
              <a:buFont typeface="Arial" panose="020B0604020202020204" pitchFamily="34" charset="0"/>
              <a:buChar char="•"/>
            </a:pPr>
            <a:r>
              <a:rPr lang="en-US" dirty="0" err="1"/>
              <a:t>GRChombo</a:t>
            </a:r>
            <a:r>
              <a:rPr lang="en-US" dirty="0"/>
              <a:t>  + Catalyst – ghost zones, AMR</a:t>
            </a:r>
          </a:p>
          <a:p>
            <a:pPr marL="1371600" lvl="2" indent="-457200">
              <a:buFont typeface="Arial" panose="020B0604020202020204" pitchFamily="34" charset="0"/>
              <a:buChar char="•"/>
            </a:pPr>
            <a:r>
              <a:rPr lang="en-US" dirty="0"/>
              <a:t>Sensei + </a:t>
            </a:r>
            <a:r>
              <a:rPr lang="en-US" dirty="0" err="1"/>
              <a:t>OSPRay</a:t>
            </a:r>
            <a:endParaRPr lang="en-US" dirty="0"/>
          </a:p>
          <a:p>
            <a:pPr marL="1371600" lvl="2" indent="-457200">
              <a:buFont typeface="Arial" panose="020B0604020202020204" pitchFamily="34" charset="0"/>
              <a:buChar char="•"/>
            </a:pPr>
            <a:r>
              <a:rPr lang="en-US" dirty="0"/>
              <a:t>MPAS-A + Catalyst; MPAS-O + Catalyst</a:t>
            </a:r>
          </a:p>
          <a:p>
            <a:pPr marL="1371600" lvl="2" indent="-457200">
              <a:buFont typeface="Arial" panose="020B0604020202020204" pitchFamily="34" charset="0"/>
              <a:buChar char="•"/>
            </a:pPr>
            <a:r>
              <a:rPr lang="en-US" dirty="0"/>
              <a:t>Nek5000 + Sensei</a:t>
            </a:r>
          </a:p>
          <a:p>
            <a:pPr marL="1371600" lvl="2" indent="-457200">
              <a:buFont typeface="Arial" panose="020B0604020202020204" pitchFamily="34" charset="0"/>
              <a:buChar char="•"/>
            </a:pPr>
            <a:r>
              <a:rPr lang="en-US" dirty="0"/>
              <a:t>Sight + </a:t>
            </a:r>
            <a:r>
              <a:rPr lang="en-US" dirty="0" err="1"/>
              <a:t>OSPRay</a:t>
            </a:r>
            <a:endParaRPr lang="en-US" dirty="0"/>
          </a:p>
          <a:p>
            <a:pPr marL="1371600" lvl="2" indent="-457200">
              <a:buFont typeface="Arial" panose="020B0604020202020204" pitchFamily="34" charset="0"/>
              <a:buChar char="•"/>
            </a:pPr>
            <a:r>
              <a:rPr lang="en-US" dirty="0"/>
              <a:t>Sensei + Spark</a:t>
            </a:r>
          </a:p>
          <a:p>
            <a:pPr marL="1371600" lvl="2" indent="-45720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84F89ACC-69ED-264D-BB52-D742F9D78765}"/>
              </a:ext>
            </a:extLst>
          </p:cNvPr>
          <p:cNvSpPr>
            <a:spLocks noGrp="1"/>
          </p:cNvSpPr>
          <p:nvPr>
            <p:ph type="dt" sz="half" idx="10"/>
          </p:nvPr>
        </p:nvSpPr>
        <p:spPr/>
        <p:txBody>
          <a:bodyPr/>
          <a:lstStyle/>
          <a:p>
            <a:fld id="{A220285E-91E3-D54B-AF5E-323BBDA6364A}" type="datetime1">
              <a:rPr lang="en-US" smtClean="0"/>
              <a:t>11/4/19</a:t>
            </a:fld>
            <a:endParaRPr lang="en-US"/>
          </a:p>
        </p:txBody>
      </p:sp>
      <p:sp>
        <p:nvSpPr>
          <p:cNvPr id="5" name="Slide Number Placeholder 4">
            <a:extLst>
              <a:ext uri="{FF2B5EF4-FFF2-40B4-BE49-F238E27FC236}">
                <a16:creationId xmlns:a16="http://schemas.microsoft.com/office/drawing/2014/main" id="{68AB4DC4-EEF6-C146-A5EB-40405EDE256E}"/>
              </a:ext>
            </a:extLst>
          </p:cNvPr>
          <p:cNvSpPr>
            <a:spLocks noGrp="1"/>
          </p:cNvSpPr>
          <p:nvPr>
            <p:ph type="sldNum" sz="quarter" idx="12"/>
          </p:nvPr>
        </p:nvSpPr>
        <p:spPr/>
        <p:txBody>
          <a:bodyPr/>
          <a:lstStyle/>
          <a:p>
            <a:fld id="{2024AA8B-F1EC-D547-99EC-1807C0CD66CE}" type="slidenum">
              <a:rPr lang="en-US" smtClean="0"/>
              <a:t>48</a:t>
            </a:fld>
            <a:endParaRPr lang="en-US"/>
          </a:p>
        </p:txBody>
      </p:sp>
      <p:sp>
        <p:nvSpPr>
          <p:cNvPr id="6" name="TextBox 5">
            <a:extLst>
              <a:ext uri="{FF2B5EF4-FFF2-40B4-BE49-F238E27FC236}">
                <a16:creationId xmlns:a16="http://schemas.microsoft.com/office/drawing/2014/main" id="{90703ACD-BA1F-1F44-90A1-7E7008CF649A}"/>
              </a:ext>
            </a:extLst>
          </p:cNvPr>
          <p:cNvSpPr txBox="1"/>
          <p:nvPr/>
        </p:nvSpPr>
        <p:spPr>
          <a:xfrm>
            <a:off x="3582652" y="6273425"/>
            <a:ext cx="5026697" cy="420564"/>
          </a:xfrm>
          <a:prstGeom prst="rect">
            <a:avLst/>
          </a:prstGeom>
          <a:solidFill>
            <a:schemeClr val="bg1"/>
          </a:solidFill>
        </p:spPr>
        <p:txBody>
          <a:bodyPr wrap="none" rtlCol="0">
            <a:spAutoFit/>
          </a:bodyPr>
          <a:lstStyle/>
          <a:p>
            <a:r>
              <a:rPr lang="en-US" sz="2133" dirty="0">
                <a:solidFill>
                  <a:schemeClr val="accent2"/>
                </a:solidFill>
              </a:rPr>
              <a:t>https://</a:t>
            </a:r>
            <a:r>
              <a:rPr lang="en-US" sz="2133" dirty="0" err="1">
                <a:solidFill>
                  <a:schemeClr val="accent2"/>
                </a:solidFill>
              </a:rPr>
              <a:t>www.ixpug.org</a:t>
            </a:r>
            <a:r>
              <a:rPr lang="en-US" sz="2133" dirty="0">
                <a:solidFill>
                  <a:schemeClr val="accent2"/>
                </a:solidFill>
              </a:rPr>
              <a:t>/events/swdvis-2018</a:t>
            </a:r>
          </a:p>
        </p:txBody>
      </p:sp>
    </p:spTree>
    <p:extLst>
      <p:ext uri="{BB962C8B-B14F-4D97-AF65-F5344CB8AC3E}">
        <p14:creationId xmlns:p14="http://schemas.microsoft.com/office/powerpoint/2010/main" val="20801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63C9-7E0F-974A-B076-862B7B45EE1C}"/>
              </a:ext>
            </a:extLst>
          </p:cNvPr>
          <p:cNvSpPr>
            <a:spLocks noGrp="1"/>
          </p:cNvSpPr>
          <p:nvPr>
            <p:ph type="title"/>
          </p:nvPr>
        </p:nvSpPr>
        <p:spPr/>
        <p:txBody>
          <a:bodyPr/>
          <a:lstStyle/>
          <a:p>
            <a:r>
              <a:rPr lang="en-US" dirty="0"/>
              <a:t>IXPUG In Situ Hackathon 2019</a:t>
            </a:r>
          </a:p>
        </p:txBody>
      </p:sp>
      <p:sp>
        <p:nvSpPr>
          <p:cNvPr id="3" name="Content Placeholder 2">
            <a:extLst>
              <a:ext uri="{FF2B5EF4-FFF2-40B4-BE49-F238E27FC236}">
                <a16:creationId xmlns:a16="http://schemas.microsoft.com/office/drawing/2014/main" id="{1A6E83FA-CA9A-AC49-93DD-5635C261820E}"/>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Santa Fe, New Mexico – hosted by TACC, LANL</a:t>
            </a:r>
          </a:p>
          <a:p>
            <a:pPr marL="914400" lvl="1" indent="-457200">
              <a:buFont typeface="Arial" panose="020B0604020202020204" pitchFamily="34" charset="0"/>
              <a:buChar char="•"/>
            </a:pPr>
            <a:r>
              <a:rPr lang="en-US" dirty="0"/>
              <a:t>39 participants – 20 national lab, 10 industry, 9 academic</a:t>
            </a:r>
          </a:p>
          <a:p>
            <a:pPr marL="914400" lvl="1" indent="-457200">
              <a:buFont typeface="Arial" panose="020B0604020202020204" pitchFamily="34" charset="0"/>
              <a:buChar char="•"/>
            </a:pPr>
            <a:r>
              <a:rPr lang="en-US" dirty="0"/>
              <a:t>19 project teams</a:t>
            </a:r>
          </a:p>
          <a:p>
            <a:pPr marL="1371600" lvl="2" indent="-457200">
              <a:buFont typeface="Arial" panose="020B0604020202020204" pitchFamily="34" charset="0"/>
              <a:buChar char="•"/>
            </a:pPr>
            <a:r>
              <a:rPr lang="en-US" dirty="0"/>
              <a:t>TOTAL flow + Cinema; TOTAL flow + Sensei</a:t>
            </a:r>
          </a:p>
          <a:p>
            <a:pPr marL="1371600" lvl="2" indent="-457200">
              <a:buFont typeface="Arial" panose="020B0604020202020204" pitchFamily="34" charset="0"/>
              <a:buChar char="•"/>
            </a:pPr>
            <a:r>
              <a:rPr lang="en-US" dirty="0"/>
              <a:t>NYX + Sensei; </a:t>
            </a:r>
            <a:r>
              <a:rPr lang="en-US" dirty="0" err="1"/>
              <a:t>WarpX</a:t>
            </a:r>
            <a:r>
              <a:rPr lang="en-US" dirty="0"/>
              <a:t> + Sensei; HACC + Sensei</a:t>
            </a:r>
          </a:p>
          <a:p>
            <a:pPr marL="1371600" lvl="2" indent="-457200">
              <a:buFont typeface="Arial" panose="020B0604020202020204" pitchFamily="34" charset="0"/>
              <a:buChar char="•"/>
            </a:pPr>
            <a:r>
              <a:rPr lang="en-US" dirty="0"/>
              <a:t>Sight + Sensei + Catalyst</a:t>
            </a:r>
          </a:p>
          <a:p>
            <a:pPr marL="1371600" lvl="2" indent="-457200">
              <a:buFont typeface="Arial" panose="020B0604020202020204" pitchFamily="34" charset="0"/>
              <a:buChar char="•"/>
            </a:pPr>
            <a:r>
              <a:rPr lang="en-US" dirty="0"/>
              <a:t>VTK-m + Ascent + </a:t>
            </a:r>
            <a:r>
              <a:rPr lang="en-US" dirty="0" err="1"/>
              <a:t>Spack</a:t>
            </a:r>
            <a:endParaRPr lang="en-US" dirty="0"/>
          </a:p>
          <a:p>
            <a:pPr marL="1371600" lvl="2" indent="-457200">
              <a:buFont typeface="Arial" panose="020B0604020202020204" pitchFamily="34" charset="0"/>
              <a:buChar char="•"/>
            </a:pPr>
            <a:r>
              <a:rPr lang="en-US" dirty="0"/>
              <a:t>DNS turbulent channel flow + </a:t>
            </a:r>
            <a:r>
              <a:rPr lang="en-US" dirty="0" err="1"/>
              <a:t>libIS</a:t>
            </a:r>
            <a:endParaRPr lang="en-US" dirty="0"/>
          </a:p>
          <a:p>
            <a:pPr marL="1371600" lvl="2" indent="-457200">
              <a:buFont typeface="Arial" panose="020B0604020202020204" pitchFamily="34" charset="0"/>
              <a:buChar char="•"/>
            </a:pPr>
            <a:r>
              <a:rPr lang="en-US" dirty="0"/>
              <a:t>MPM particle sim + Galaxy</a:t>
            </a:r>
          </a:p>
          <a:p>
            <a:pPr marL="1371600" lvl="2" indent="-457200">
              <a:buFont typeface="Arial" panose="020B0604020202020204" pitchFamily="34" charset="0"/>
              <a:buChar char="•"/>
            </a:pPr>
            <a:r>
              <a:rPr lang="en-US" dirty="0"/>
              <a:t>Sensei + </a:t>
            </a:r>
            <a:r>
              <a:rPr lang="en-US" dirty="0" err="1"/>
              <a:t>libIS</a:t>
            </a:r>
            <a:endParaRPr lang="en-US" dirty="0"/>
          </a:p>
          <a:p>
            <a:pPr marL="1371600" lvl="2" indent="-457200">
              <a:buFont typeface="Arial" panose="020B0604020202020204" pitchFamily="34" charset="0"/>
              <a:buChar char="•"/>
            </a:pPr>
            <a:r>
              <a:rPr lang="en-US" dirty="0"/>
              <a:t>MPAS-Albany land ice model</a:t>
            </a:r>
          </a:p>
          <a:p>
            <a:pPr marL="1371600" lvl="2" indent="-457200">
              <a:buFont typeface="Arial" panose="020B0604020202020204" pitchFamily="34" charset="0"/>
              <a:buChar char="•"/>
            </a:pPr>
            <a:r>
              <a:rPr lang="en-US" dirty="0" err="1"/>
              <a:t>Lulesh</a:t>
            </a:r>
            <a:r>
              <a:rPr lang="en-US" dirty="0"/>
              <a:t> AMT + Legion + Ascent</a:t>
            </a:r>
          </a:p>
          <a:p>
            <a:pPr marL="1371600" lvl="2" indent="-457200">
              <a:buFont typeface="Arial" panose="020B0604020202020204" pitchFamily="34" charset="0"/>
              <a:buChar char="•"/>
            </a:pPr>
            <a:r>
              <a:rPr lang="en-US" dirty="0"/>
              <a:t>Sampling for In Situ</a:t>
            </a:r>
          </a:p>
          <a:p>
            <a:pPr marL="1371600" lvl="2" indent="-457200">
              <a:buFont typeface="Arial" panose="020B0604020202020204" pitchFamily="34" charset="0"/>
              <a:buChar char="•"/>
            </a:pPr>
            <a:r>
              <a:rPr lang="en-US" dirty="0" err="1"/>
              <a:t>OpenVKL</a:t>
            </a:r>
            <a:endParaRPr lang="en-US" dirty="0"/>
          </a:p>
          <a:p>
            <a:pPr marL="1371600" lvl="2" indent="-457200">
              <a:buFont typeface="Arial" panose="020B0604020202020204" pitchFamily="34" charset="0"/>
              <a:buChar char="•"/>
            </a:pPr>
            <a:r>
              <a:rPr lang="en-US" dirty="0"/>
              <a:t>Athena + Catalyst</a:t>
            </a:r>
          </a:p>
          <a:p>
            <a:pPr marL="1371600" lvl="2" indent="-457200">
              <a:buFont typeface="Arial" panose="020B0604020202020204" pitchFamily="34" charset="0"/>
              <a:buChar char="•"/>
            </a:pPr>
            <a:endParaRPr lang="en-US" dirty="0"/>
          </a:p>
          <a:p>
            <a:pPr marL="1371600" lvl="2" indent="-457200">
              <a:buFont typeface="Arial" panose="020B0604020202020204" pitchFamily="34" charset="0"/>
              <a:buChar char="•"/>
            </a:pPr>
            <a:endParaRPr lang="en-US" dirty="0"/>
          </a:p>
          <a:p>
            <a:pPr marL="1371600" lvl="2" indent="-45720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03378BAD-78C7-174B-A6B7-60ADC465381D}"/>
              </a:ext>
            </a:extLst>
          </p:cNvPr>
          <p:cNvSpPr>
            <a:spLocks noGrp="1"/>
          </p:cNvSpPr>
          <p:nvPr>
            <p:ph type="dt" sz="half" idx="10"/>
          </p:nvPr>
        </p:nvSpPr>
        <p:spPr/>
        <p:txBody>
          <a:bodyPr/>
          <a:lstStyle/>
          <a:p>
            <a:fld id="{A220285E-91E3-D54B-AF5E-323BBDA6364A}" type="datetime1">
              <a:rPr lang="en-US" smtClean="0"/>
              <a:t>11/4/19</a:t>
            </a:fld>
            <a:endParaRPr lang="en-US"/>
          </a:p>
        </p:txBody>
      </p:sp>
      <p:sp>
        <p:nvSpPr>
          <p:cNvPr id="5" name="Slide Number Placeholder 4">
            <a:extLst>
              <a:ext uri="{FF2B5EF4-FFF2-40B4-BE49-F238E27FC236}">
                <a16:creationId xmlns:a16="http://schemas.microsoft.com/office/drawing/2014/main" id="{9280B2A2-CAE9-4243-A7E5-346AC8C94B55}"/>
              </a:ext>
            </a:extLst>
          </p:cNvPr>
          <p:cNvSpPr>
            <a:spLocks noGrp="1"/>
          </p:cNvSpPr>
          <p:nvPr>
            <p:ph type="sldNum" sz="quarter" idx="12"/>
          </p:nvPr>
        </p:nvSpPr>
        <p:spPr/>
        <p:txBody>
          <a:bodyPr/>
          <a:lstStyle/>
          <a:p>
            <a:fld id="{2024AA8B-F1EC-D547-99EC-1807C0CD66CE}" type="slidenum">
              <a:rPr lang="en-US" smtClean="0"/>
              <a:t>49</a:t>
            </a:fld>
            <a:endParaRPr lang="en-US"/>
          </a:p>
        </p:txBody>
      </p:sp>
      <p:sp>
        <p:nvSpPr>
          <p:cNvPr id="6" name="TextBox 5">
            <a:extLst>
              <a:ext uri="{FF2B5EF4-FFF2-40B4-BE49-F238E27FC236}">
                <a16:creationId xmlns:a16="http://schemas.microsoft.com/office/drawing/2014/main" id="{02AD2EEE-3CCC-F141-9AC8-99D194F39D6A}"/>
              </a:ext>
            </a:extLst>
          </p:cNvPr>
          <p:cNvSpPr txBox="1"/>
          <p:nvPr/>
        </p:nvSpPr>
        <p:spPr>
          <a:xfrm>
            <a:off x="3294079" y="6273425"/>
            <a:ext cx="5603842" cy="420564"/>
          </a:xfrm>
          <a:prstGeom prst="rect">
            <a:avLst/>
          </a:prstGeom>
          <a:solidFill>
            <a:schemeClr val="bg1"/>
          </a:solidFill>
        </p:spPr>
        <p:txBody>
          <a:bodyPr wrap="none" rtlCol="0">
            <a:spAutoFit/>
          </a:bodyPr>
          <a:lstStyle/>
          <a:p>
            <a:r>
              <a:rPr lang="en-US" sz="2133" dirty="0">
                <a:solidFill>
                  <a:schemeClr val="accent2"/>
                </a:solidFill>
              </a:rPr>
              <a:t>https://</a:t>
            </a:r>
            <a:r>
              <a:rPr lang="en-US" sz="2133" dirty="0" err="1">
                <a:solidFill>
                  <a:schemeClr val="accent2"/>
                </a:solidFill>
              </a:rPr>
              <a:t>www.ixpug.org</a:t>
            </a:r>
            <a:r>
              <a:rPr lang="en-US" sz="2133" dirty="0">
                <a:solidFill>
                  <a:schemeClr val="accent2"/>
                </a:solidFill>
              </a:rPr>
              <a:t>/events/in-situ-hackathon</a:t>
            </a:r>
          </a:p>
        </p:txBody>
      </p:sp>
    </p:spTree>
    <p:extLst>
      <p:ext uri="{BB962C8B-B14F-4D97-AF65-F5344CB8AC3E}">
        <p14:creationId xmlns:p14="http://schemas.microsoft.com/office/powerpoint/2010/main" val="416437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655A06-2F58-1F4B-A7FC-73CEF027F3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45" y="0"/>
            <a:ext cx="12175055" cy="6833286"/>
          </a:xfrm>
          <a:prstGeom prst="rect">
            <a:avLst/>
          </a:prstGeom>
        </p:spPr>
      </p:pic>
      <p:sp>
        <p:nvSpPr>
          <p:cNvPr id="5" name="TextBox 4"/>
          <p:cNvSpPr txBox="1"/>
          <p:nvPr/>
        </p:nvSpPr>
        <p:spPr>
          <a:xfrm>
            <a:off x="2098842" y="1129181"/>
            <a:ext cx="10440377" cy="4327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ctr" defTabSz="553002" rtl="0" eaLnBrk="1" fontAlgn="auto" latinLnBrk="0" hangingPunct="0">
              <a:lnSpc>
                <a:spcPct val="100000"/>
              </a:lnSpc>
              <a:spcBef>
                <a:spcPts val="0"/>
              </a:spcBef>
              <a:spcAft>
                <a:spcPts val="0"/>
              </a:spcAft>
              <a:buClrTx/>
              <a:buSzTx/>
              <a:buFontTx/>
              <a:buNone/>
              <a:tabLst/>
              <a:defRPr/>
            </a:pPr>
            <a:r>
              <a:rPr kumimoji="0" lang="en-US" sz="2812" b="0" i="0" u="none" strike="noStrike" kern="1200" cap="none" spc="0" normalizeH="0" baseline="0" noProof="0" dirty="0">
                <a:ln>
                  <a:noFill/>
                </a:ln>
                <a:solidFill>
                  <a:prstClr val="white"/>
                </a:solidFill>
                <a:effectLst/>
                <a:uLnTx/>
                <a:uFillTx/>
                <a:latin typeface="Intel Clear Pro" panose="020B0804020202060201" pitchFamily="34" charset="0"/>
                <a:ea typeface="Intel Clear Pro" panose="020B0804020202060201" pitchFamily="34" charset="0"/>
                <a:cs typeface="Intel Clear Pro" panose="020B0804020202060201" pitchFamily="34" charset="0"/>
                <a:sym typeface="Intel Clear Pro"/>
              </a:rPr>
              <a:t>Intel® OSPRay:  </a:t>
            </a:r>
            <a:r>
              <a:rPr kumimoji="0" lang="en-US" sz="254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Intel Clear Pro"/>
              </a:rPr>
              <a:t>Scalable, Portable, Distributed Rendering API</a:t>
            </a:r>
          </a:p>
        </p:txBody>
      </p:sp>
      <p:sp>
        <p:nvSpPr>
          <p:cNvPr id="7" name="Moana Island Scene: 15fps+, ~160 Billion Prims"/>
          <p:cNvSpPr txBox="1"/>
          <p:nvPr/>
        </p:nvSpPr>
        <p:spPr>
          <a:xfrm>
            <a:off x="1433072" y="6291549"/>
            <a:ext cx="5300861" cy="251287"/>
          </a:xfrm>
          <a:prstGeom prst="rect">
            <a:avLst/>
          </a:prstGeom>
          <a:ln w="12700">
            <a:miter lim="400000"/>
          </a:ln>
          <a:effectLst>
            <a:outerShdw blurRad="3556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0" marR="0" lvl="0" indent="0" algn="l" defTabSz="754572"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dirty="0">
              <a:ln>
                <a:noFill/>
              </a:ln>
              <a:solidFill>
                <a:srgbClr val="FFFFFF"/>
              </a:solidFill>
              <a:effectLst/>
              <a:uLnTx/>
              <a:uFillTx/>
              <a:latin typeface="Intel Clear Pro"/>
              <a:ea typeface="Intel Clear Pro"/>
              <a:cs typeface="Intel Clear Pro"/>
              <a:sym typeface="Intel Clear Pro"/>
            </a:endParaRPr>
          </a:p>
        </p:txBody>
      </p:sp>
      <p:sp>
        <p:nvSpPr>
          <p:cNvPr id="6" name="Slide Number Placeholder 3">
            <a:extLst>
              <a:ext uri="{FF2B5EF4-FFF2-40B4-BE49-F238E27FC236}">
                <a16:creationId xmlns:a16="http://schemas.microsoft.com/office/drawing/2014/main" id="{F188CFBD-A655-4EA6-9E62-183CF3805002}"/>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11" name="TextBox 10">
            <a:extLst>
              <a:ext uri="{FF2B5EF4-FFF2-40B4-BE49-F238E27FC236}">
                <a16:creationId xmlns:a16="http://schemas.microsoft.com/office/drawing/2014/main" id="{4D2D1FC6-F1DB-4D43-8C96-800B146E68C4}"/>
              </a:ext>
            </a:extLst>
          </p:cNvPr>
          <p:cNvSpPr txBox="1"/>
          <p:nvPr/>
        </p:nvSpPr>
        <p:spPr>
          <a:xfrm>
            <a:off x="8721810" y="5865728"/>
            <a:ext cx="3066536" cy="677108"/>
          </a:xfrm>
          <a:prstGeom prst="rect">
            <a:avLst/>
          </a:prstGeom>
          <a:noFill/>
        </p:spPr>
        <p:txBody>
          <a:bodyPr vert="horz"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Stellar Radiation: </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Visualization by Greg P Johnson, Intel, and Joseph </a:t>
            </a:r>
            <a:r>
              <a:rPr kumimoji="0" 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Insley</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Argonne Nat’l Lab using </a:t>
            </a:r>
            <a:r>
              <a:rPr kumimoji="0" 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OSPRay</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Simulation provided the University of California, Santa Barbara, team lead, Lars </a:t>
            </a:r>
            <a:r>
              <a:rPr kumimoji="0" 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Bildsten</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FAFB76E5-54BE-574D-8CF2-8AB6E8C1B1A2}"/>
              </a:ext>
            </a:extLst>
          </p:cNvPr>
          <p:cNvSpPr txBox="1"/>
          <p:nvPr/>
        </p:nvSpPr>
        <p:spPr>
          <a:xfrm>
            <a:off x="2098842" y="5724695"/>
            <a:ext cx="6275749" cy="923330"/>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vert="horz" wrap="square" lIns="0" tIns="0" rIns="0" bIns="0" rtlCol="0">
            <a:spAutoFit/>
          </a:bodyPr>
          <a:lstStyle/>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Dataset: 7000+ Timesteps, &gt;7TB of data</a:t>
            </a:r>
          </a:p>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rPr>
              <a:t>SIGGRAPH19 Live Demo: Every 4nd Time Step, ~2TB, ~3200 steps</a:t>
            </a:r>
          </a:p>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Intel Clear" panose="020B0604020203020204" pitchFamily="34" charset="0"/>
                <a:ea typeface="Intel Clear" panose="020B0604020203020204" pitchFamily="34" charset="0"/>
                <a:cs typeface="Intel Clear" panose="020B0604020203020204" pitchFamily="34" charset="0"/>
              </a:rPr>
              <a:t>9 Nodes 2x Intel Xeon Scalable 8260 with </a:t>
            </a:r>
            <a:r>
              <a:rPr kumimoji="0" lang="en-US" sz="1500" b="1" i="0" u="none" strike="noStrike" kern="1200" cap="none" spc="0" normalizeH="0" baseline="0" noProof="0" dirty="0" err="1">
                <a:ln>
                  <a:noFill/>
                </a:ln>
                <a:solidFill>
                  <a:srgbClr val="FFC000"/>
                </a:solidFill>
                <a:effectLst/>
                <a:uLnTx/>
                <a:uFillTx/>
                <a:latin typeface="Intel Clear" panose="020B0604020203020204" pitchFamily="34" charset="0"/>
                <a:ea typeface="Intel Clear" panose="020B0604020203020204" pitchFamily="34" charset="0"/>
                <a:cs typeface="Intel Clear" panose="020B0604020203020204" pitchFamily="34" charset="0"/>
              </a:rPr>
              <a:t>Optane</a:t>
            </a:r>
            <a:r>
              <a:rPr kumimoji="0" lang="en-US" sz="1500" b="1" i="0" u="none" strike="noStrike" kern="1200" cap="none" spc="0" normalizeH="0" baseline="0" noProof="0" dirty="0">
                <a:ln>
                  <a:noFill/>
                </a:ln>
                <a:solidFill>
                  <a:srgbClr val="FFC000"/>
                </a:solidFill>
                <a:effectLst/>
                <a:uLnTx/>
                <a:uFillTx/>
                <a:latin typeface="Intel Clear" panose="020B0604020203020204" pitchFamily="34" charset="0"/>
                <a:ea typeface="Intel Clear" panose="020B0604020203020204" pitchFamily="34" charset="0"/>
                <a:cs typeface="Intel Clear" panose="020B0604020203020204" pitchFamily="34" charset="0"/>
              </a:rPr>
              <a:t> DC DIMMs</a:t>
            </a:r>
          </a:p>
          <a:p>
            <a:pPr marL="0" marR="0" lvl="0" indent="0" algn="ctr" defTabSz="9143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Intel Clear" panose="020B0604020203020204" pitchFamily="34" charset="0"/>
                <a:ea typeface="Intel Clear" panose="020B0604020203020204" pitchFamily="34" charset="0"/>
                <a:cs typeface="Intel Clear" panose="020B0604020203020204" pitchFamily="34" charset="0"/>
              </a:rPr>
              <a:t>Interactive, &gt;20 fps</a:t>
            </a:r>
          </a:p>
        </p:txBody>
      </p:sp>
      <p:sp>
        <p:nvSpPr>
          <p:cNvPr id="8" name="TextBox 7">
            <a:extLst>
              <a:ext uri="{FF2B5EF4-FFF2-40B4-BE49-F238E27FC236}">
                <a16:creationId xmlns:a16="http://schemas.microsoft.com/office/drawing/2014/main" id="{759F1860-DD3E-014D-B1EB-762CF376DF29}"/>
              </a:ext>
            </a:extLst>
          </p:cNvPr>
          <p:cNvSpPr txBox="1"/>
          <p:nvPr/>
        </p:nvSpPr>
        <p:spPr>
          <a:xfrm>
            <a:off x="1433072" y="210478"/>
            <a:ext cx="10440377" cy="61555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0" tIns="0" rIns="0" bIns="0" numCol="1" spcCol="38100" rtlCol="0" anchor="t">
            <a:spAutoFit/>
          </a:bodyPr>
          <a:lstStyle/>
          <a:p>
            <a:pPr marL="0" marR="0" lvl="0" indent="0" defTabSz="553002" rtl="0" eaLnBrk="1" fontAlgn="auto" latinLnBrk="0" hangingPunct="0">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Intel Clear Pro" panose="020B0804020202060201" pitchFamily="34" charset="0"/>
                <a:ea typeface="Intel Clear Pro" panose="020B0804020202060201" pitchFamily="34" charset="0"/>
                <a:cs typeface="Intel Clear Pro" panose="020B0804020202060201" pitchFamily="34" charset="0"/>
                <a:sym typeface="Intel Clear Pro"/>
              </a:rPr>
              <a:t>… AND BETTER IMAGEs LEAD TO BETTER, MORE ACCURATE science INSIGHTS!</a:t>
            </a:r>
            <a:endParaRPr kumimoji="0" lang="en-US" sz="3600" i="0" u="none" strike="noStrike" kern="1200" cap="none" spc="0" normalizeH="0" baseline="0" noProof="0" dirty="0">
              <a:ln>
                <a:noFill/>
              </a:ln>
              <a:solidFill>
                <a:prstClr val="white"/>
              </a:solidFill>
              <a:effectLst/>
              <a:uLnTx/>
              <a:uFillTx/>
              <a:latin typeface="Intel Clear" panose="020B0604020203020204" pitchFamily="34" charset="0"/>
              <a:ea typeface="Intel Clear" panose="020B0604020203020204" pitchFamily="34" charset="0"/>
              <a:cs typeface="Intel Clear" panose="020B0604020203020204" pitchFamily="34" charset="0"/>
              <a:sym typeface="Intel Clear Pro"/>
            </a:endParaRPr>
          </a:p>
        </p:txBody>
      </p:sp>
    </p:spTree>
    <p:extLst>
      <p:ext uri="{BB962C8B-B14F-4D97-AF65-F5344CB8AC3E}">
        <p14:creationId xmlns:p14="http://schemas.microsoft.com/office/powerpoint/2010/main" val="282247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BCF29A-F372-A54C-8E99-AB9B79E3325D}"/>
              </a:ext>
            </a:extLst>
          </p:cNvPr>
          <p:cNvSpPr>
            <a:spLocks noGrp="1"/>
          </p:cNvSpPr>
          <p:nvPr>
            <p:ph type="title"/>
          </p:nvPr>
        </p:nvSpPr>
        <p:spPr/>
        <p:txBody>
          <a:bodyPr/>
          <a:lstStyle/>
          <a:p>
            <a:r>
              <a:rPr lang="en-US" dirty="0"/>
              <a:t>SOLAR Ray Tracing Consortium</a:t>
            </a:r>
          </a:p>
        </p:txBody>
      </p:sp>
      <p:sp>
        <p:nvSpPr>
          <p:cNvPr id="7" name="Text Placeholder 6">
            <a:extLst>
              <a:ext uri="{FF2B5EF4-FFF2-40B4-BE49-F238E27FC236}">
                <a16:creationId xmlns:a16="http://schemas.microsoft.com/office/drawing/2014/main" id="{C9A170F2-A7D2-9943-B213-075B0D5677F7}"/>
              </a:ext>
            </a:extLst>
          </p:cNvPr>
          <p:cNvSpPr>
            <a:spLocks noGrp="1"/>
          </p:cNvSpPr>
          <p:nvPr>
            <p:ph type="body" idx="1"/>
          </p:nvPr>
        </p:nvSpPr>
        <p:spPr/>
        <p:txBody>
          <a:bodyPr/>
          <a:lstStyle/>
          <a:p>
            <a:r>
              <a:rPr lang="en-US" sz="2800" dirty="0">
                <a:solidFill>
                  <a:schemeClr val="accent2"/>
                </a:solidFill>
                <a:hlinkClick r:id="rId2">
                  <a:extLst>
                    <a:ext uri="{A12FA001-AC4F-418D-AE19-62706E023703}">
                      <ahyp:hlinkClr xmlns:ahyp="http://schemas.microsoft.com/office/drawing/2018/hyperlinkcolor" val="tx"/>
                    </a:ext>
                  </a:extLst>
                </a:hlinkClick>
              </a:rPr>
              <a:t>https://sites.google.com/tacc.utexas.edu/solar</a:t>
            </a:r>
            <a:endParaRPr lang="en-US" sz="2800" dirty="0">
              <a:solidFill>
                <a:schemeClr val="accent2"/>
              </a:solidFill>
            </a:endParaRPr>
          </a:p>
          <a:p>
            <a:endParaRPr lang="en-US" dirty="0"/>
          </a:p>
        </p:txBody>
      </p:sp>
      <p:sp>
        <p:nvSpPr>
          <p:cNvPr id="4" name="Date Placeholder 3">
            <a:extLst>
              <a:ext uri="{FF2B5EF4-FFF2-40B4-BE49-F238E27FC236}">
                <a16:creationId xmlns:a16="http://schemas.microsoft.com/office/drawing/2014/main" id="{F4B40896-0B8F-B246-A516-17068EAA94FC}"/>
              </a:ext>
            </a:extLst>
          </p:cNvPr>
          <p:cNvSpPr>
            <a:spLocks noGrp="1"/>
          </p:cNvSpPr>
          <p:nvPr>
            <p:ph type="dt" sz="half" idx="10"/>
          </p:nvPr>
        </p:nvSpPr>
        <p:spPr/>
        <p:txBody>
          <a:bodyPr/>
          <a:lstStyle/>
          <a:p>
            <a:fld id="{A220285E-91E3-D54B-AF5E-323BBDA6364A}" type="datetime1">
              <a:rPr lang="en-US" smtClean="0"/>
              <a:t>11/4/19</a:t>
            </a:fld>
            <a:endParaRPr lang="en-US"/>
          </a:p>
        </p:txBody>
      </p:sp>
      <p:sp>
        <p:nvSpPr>
          <p:cNvPr id="5" name="Slide Number Placeholder 4">
            <a:extLst>
              <a:ext uri="{FF2B5EF4-FFF2-40B4-BE49-F238E27FC236}">
                <a16:creationId xmlns:a16="http://schemas.microsoft.com/office/drawing/2014/main" id="{D6BF97AA-FBCC-1347-BD33-A988015A280D}"/>
              </a:ext>
            </a:extLst>
          </p:cNvPr>
          <p:cNvSpPr>
            <a:spLocks noGrp="1"/>
          </p:cNvSpPr>
          <p:nvPr>
            <p:ph type="sldNum" sz="quarter" idx="12"/>
          </p:nvPr>
        </p:nvSpPr>
        <p:spPr/>
        <p:txBody>
          <a:bodyPr/>
          <a:lstStyle/>
          <a:p>
            <a:fld id="{2024AA8B-F1EC-D547-99EC-1807C0CD66CE}" type="slidenum">
              <a:rPr lang="en-US" smtClean="0"/>
              <a:t>50</a:t>
            </a:fld>
            <a:endParaRPr lang="en-US"/>
          </a:p>
        </p:txBody>
      </p:sp>
      <p:pic>
        <p:nvPicPr>
          <p:cNvPr id="9" name="Picture 8">
            <a:extLst>
              <a:ext uri="{FF2B5EF4-FFF2-40B4-BE49-F238E27FC236}">
                <a16:creationId xmlns:a16="http://schemas.microsoft.com/office/drawing/2014/main" id="{19941B2A-E794-9347-9AB4-F325C2807A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876" b="10825"/>
          <a:stretch/>
        </p:blipFill>
        <p:spPr>
          <a:xfrm>
            <a:off x="0" y="0"/>
            <a:ext cx="4681222" cy="2678755"/>
          </a:xfrm>
          <a:prstGeom prst="rect">
            <a:avLst/>
          </a:prstGeom>
        </p:spPr>
      </p:pic>
      <p:pic>
        <p:nvPicPr>
          <p:cNvPr id="11" name="Picture 10">
            <a:extLst>
              <a:ext uri="{FF2B5EF4-FFF2-40B4-BE49-F238E27FC236}">
                <a16:creationId xmlns:a16="http://schemas.microsoft.com/office/drawing/2014/main" id="{B9C3647B-6F60-8A45-95D9-BDA1A6DE3B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366" r="3039" b="8656"/>
          <a:stretch/>
        </p:blipFill>
        <p:spPr>
          <a:xfrm>
            <a:off x="4660901" y="0"/>
            <a:ext cx="4123871" cy="2678755"/>
          </a:xfrm>
          <a:prstGeom prst="rect">
            <a:avLst/>
          </a:prstGeom>
        </p:spPr>
      </p:pic>
      <p:pic>
        <p:nvPicPr>
          <p:cNvPr id="13" name="Picture 12">
            <a:extLst>
              <a:ext uri="{FF2B5EF4-FFF2-40B4-BE49-F238E27FC236}">
                <a16:creationId xmlns:a16="http://schemas.microsoft.com/office/drawing/2014/main" id="{6AF4B699-B25F-3A44-995B-0C18AA37C6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110" t="4060" r="1321" b="3053"/>
          <a:stretch/>
        </p:blipFill>
        <p:spPr>
          <a:xfrm>
            <a:off x="8709465" y="0"/>
            <a:ext cx="3482535" cy="2678755"/>
          </a:xfrm>
          <a:prstGeom prst="rect">
            <a:avLst/>
          </a:prstGeom>
        </p:spPr>
      </p:pic>
    </p:spTree>
    <p:extLst>
      <p:ext uri="{BB962C8B-B14F-4D97-AF65-F5344CB8AC3E}">
        <p14:creationId xmlns:p14="http://schemas.microsoft.com/office/powerpoint/2010/main" val="178186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072C9-0E5F-7A4A-8F0D-221B9032D998}"/>
              </a:ext>
            </a:extLst>
          </p:cNvPr>
          <p:cNvSpPr>
            <a:spLocks noGrp="1"/>
          </p:cNvSpPr>
          <p:nvPr>
            <p:ph type="title"/>
          </p:nvPr>
        </p:nvSpPr>
        <p:spPr/>
        <p:txBody>
          <a:bodyPr>
            <a:normAutofit fontScale="90000"/>
          </a:bodyPr>
          <a:lstStyle/>
          <a:p>
            <a:pPr algn="ctr"/>
            <a:r>
              <a:rPr lang="en-US" dirty="0"/>
              <a:t>Scalable Ray-tracing Consortium (Solar) </a:t>
            </a:r>
          </a:p>
        </p:txBody>
      </p:sp>
      <p:sp>
        <p:nvSpPr>
          <p:cNvPr id="3" name="Content Placeholder 2">
            <a:extLst>
              <a:ext uri="{FF2B5EF4-FFF2-40B4-BE49-F238E27FC236}">
                <a16:creationId xmlns:a16="http://schemas.microsoft.com/office/drawing/2014/main" id="{7777BB8B-7A4E-B84F-951D-39CE03AE4397}"/>
              </a:ext>
            </a:extLst>
          </p:cNvPr>
          <p:cNvSpPr>
            <a:spLocks noGrp="1"/>
          </p:cNvSpPr>
          <p:nvPr>
            <p:ph sz="half" idx="1"/>
          </p:nvPr>
        </p:nvSpPr>
        <p:spPr>
          <a:xfrm>
            <a:off x="760379" y="2908300"/>
            <a:ext cx="5181600" cy="3366040"/>
          </a:xfrm>
        </p:spPr>
        <p:txBody>
          <a:bodyPr>
            <a:normAutofit fontScale="62500" lnSpcReduction="20000"/>
          </a:bodyPr>
          <a:lstStyle/>
          <a:p>
            <a:pPr>
              <a:lnSpc>
                <a:spcPct val="110000"/>
              </a:lnSpc>
            </a:pPr>
            <a:r>
              <a:rPr lang="en-US" dirty="0"/>
              <a:t>Areas of Interest:</a:t>
            </a:r>
          </a:p>
          <a:p>
            <a:pPr lvl="1">
              <a:lnSpc>
                <a:spcPct val="110000"/>
              </a:lnSpc>
            </a:pPr>
            <a:r>
              <a:rPr lang="en-US" dirty="0"/>
              <a:t>Physics simulations with ray-tracing</a:t>
            </a:r>
          </a:p>
          <a:p>
            <a:pPr lvl="1">
              <a:lnSpc>
                <a:spcPct val="110000"/>
              </a:lnSpc>
            </a:pPr>
            <a:r>
              <a:rPr lang="en-US" dirty="0"/>
              <a:t>Visualization and data analysis with ray-tracing</a:t>
            </a:r>
          </a:p>
          <a:p>
            <a:pPr lvl="1">
              <a:lnSpc>
                <a:spcPct val="110000"/>
              </a:lnSpc>
            </a:pPr>
            <a:r>
              <a:rPr lang="en-US" dirty="0"/>
              <a:t>General ray-tracing APIs</a:t>
            </a:r>
          </a:p>
          <a:p>
            <a:pPr lvl="1">
              <a:lnSpc>
                <a:spcPct val="110000"/>
              </a:lnSpc>
            </a:pPr>
            <a:r>
              <a:rPr lang="en-US" dirty="0"/>
              <a:t>Hardware accelerated ray-tracing</a:t>
            </a:r>
          </a:p>
          <a:p>
            <a:pPr lvl="1">
              <a:lnSpc>
                <a:spcPct val="110000"/>
              </a:lnSpc>
            </a:pPr>
            <a:r>
              <a:rPr lang="en-US" dirty="0"/>
              <a:t>Distributed memory ray-tracing (DMRT)</a:t>
            </a:r>
          </a:p>
          <a:p>
            <a:pPr lvl="1">
              <a:lnSpc>
                <a:spcPct val="110000"/>
              </a:lnSpc>
            </a:pPr>
            <a:r>
              <a:rPr lang="en-US" dirty="0"/>
              <a:t>Efficient ray-tracing approaches on a variety of data representations (structured, unstructured, AMR. </a:t>
            </a:r>
            <a:r>
              <a:rPr lang="en-US" dirty="0" err="1"/>
              <a:t>Etc</a:t>
            </a:r>
            <a:r>
              <a:rPr lang="en-US" dirty="0"/>
              <a:t>)</a:t>
            </a:r>
          </a:p>
          <a:p>
            <a:pPr lvl="1">
              <a:lnSpc>
                <a:spcPct val="110000"/>
              </a:lnSpc>
            </a:pPr>
            <a:r>
              <a:rPr lang="en-US" dirty="0"/>
              <a:t>Integration of ray-tracing in software tools</a:t>
            </a:r>
          </a:p>
          <a:p>
            <a:pPr lvl="1">
              <a:lnSpc>
                <a:spcPct val="110000"/>
              </a:lnSpc>
            </a:pPr>
            <a:r>
              <a:rPr lang="en-US" dirty="0"/>
              <a:t>Ray-tracing benchmarks, test frameworks, prototypes, libraries </a:t>
            </a:r>
          </a:p>
          <a:p>
            <a:pPr marL="457200" lvl="1" indent="0">
              <a:buNone/>
            </a:pPr>
            <a:endParaRPr lang="en-US" dirty="0"/>
          </a:p>
        </p:txBody>
      </p:sp>
      <p:sp>
        <p:nvSpPr>
          <p:cNvPr id="5" name="Content Placeholder 4">
            <a:extLst>
              <a:ext uri="{FF2B5EF4-FFF2-40B4-BE49-F238E27FC236}">
                <a16:creationId xmlns:a16="http://schemas.microsoft.com/office/drawing/2014/main" id="{96522779-7928-FC46-8202-B42C71B0061E}"/>
              </a:ext>
            </a:extLst>
          </p:cNvPr>
          <p:cNvSpPr>
            <a:spLocks noGrp="1"/>
          </p:cNvSpPr>
          <p:nvPr>
            <p:ph sz="half" idx="2"/>
          </p:nvPr>
        </p:nvSpPr>
        <p:spPr>
          <a:xfrm>
            <a:off x="6172200" y="2908300"/>
            <a:ext cx="5181600" cy="3764874"/>
          </a:xfrm>
        </p:spPr>
        <p:txBody>
          <a:bodyPr>
            <a:normAutofit fontScale="62500" lnSpcReduction="20000"/>
          </a:bodyPr>
          <a:lstStyle/>
          <a:p>
            <a:pPr>
              <a:lnSpc>
                <a:spcPct val="110000"/>
              </a:lnSpc>
            </a:pPr>
            <a:r>
              <a:rPr lang="en-US" dirty="0"/>
              <a:t>Value proposition: By showing shared interest and commitment, partners can advanced ray-tracing to the benefit of all contributing partners</a:t>
            </a:r>
          </a:p>
          <a:p>
            <a:pPr lvl="1">
              <a:lnSpc>
                <a:spcPct val="110000"/>
              </a:lnSpc>
            </a:pPr>
            <a:r>
              <a:rPr lang="en-US" dirty="0"/>
              <a:t>Partners contribute ideas, software and institutional support</a:t>
            </a:r>
          </a:p>
          <a:p>
            <a:pPr lvl="1">
              <a:lnSpc>
                <a:spcPct val="110000"/>
              </a:lnSpc>
            </a:pPr>
            <a:r>
              <a:rPr lang="en-US" dirty="0"/>
              <a:t>The consortium is not a funding mechanism for partners – project creation and support occurs outside the consortium through traditional channels </a:t>
            </a:r>
          </a:p>
        </p:txBody>
      </p:sp>
      <p:sp>
        <p:nvSpPr>
          <p:cNvPr id="4" name="TextBox 3">
            <a:extLst>
              <a:ext uri="{FF2B5EF4-FFF2-40B4-BE49-F238E27FC236}">
                <a16:creationId xmlns:a16="http://schemas.microsoft.com/office/drawing/2014/main" id="{84B184C2-D1C8-764E-AB83-EE937354036D}"/>
              </a:ext>
            </a:extLst>
          </p:cNvPr>
          <p:cNvSpPr txBox="1"/>
          <p:nvPr/>
        </p:nvSpPr>
        <p:spPr>
          <a:xfrm>
            <a:off x="3771900" y="2133600"/>
            <a:ext cx="1524000" cy="1054100"/>
          </a:xfrm>
          <a:prstGeom prst="rect">
            <a:avLst/>
          </a:prstGeom>
        </p:spPr>
        <p:txBody>
          <a:bodyPr vert="horz" wrap="none" lIns="91440" tIns="45720" rIns="91440" bIns="45720" rtlCol="0">
            <a:normAutofit/>
          </a:bodyPr>
          <a:lstStyle/>
          <a:p>
            <a:endParaRPr lang="en-US" sz="1800" dirty="0"/>
          </a:p>
        </p:txBody>
      </p:sp>
      <p:sp>
        <p:nvSpPr>
          <p:cNvPr id="6" name="TextBox 5">
            <a:extLst>
              <a:ext uri="{FF2B5EF4-FFF2-40B4-BE49-F238E27FC236}">
                <a16:creationId xmlns:a16="http://schemas.microsoft.com/office/drawing/2014/main" id="{B93E0322-040C-5040-A8FB-6DA378666942}"/>
              </a:ext>
            </a:extLst>
          </p:cNvPr>
          <p:cNvSpPr txBox="1"/>
          <p:nvPr/>
        </p:nvSpPr>
        <p:spPr>
          <a:xfrm>
            <a:off x="838200" y="1949450"/>
            <a:ext cx="10515600" cy="711200"/>
          </a:xfrm>
          <a:prstGeom prst="rect">
            <a:avLst/>
          </a:prstGeom>
        </p:spPr>
        <p:txBody>
          <a:bodyPr vert="horz" wrap="none" lIns="91440" tIns="45720" rIns="91440" bIns="45720" rtlCol="0">
            <a:normAutofit/>
          </a:bodyPr>
          <a:lstStyle/>
          <a:p>
            <a:r>
              <a:rPr lang="en-US" dirty="0"/>
              <a:t>Purpose: to advance the functionality, performance and use of scalable ray tracing on current and future node </a:t>
            </a:r>
          </a:p>
          <a:p>
            <a:r>
              <a:rPr lang="en-US" dirty="0"/>
              <a:t>and supercomputer architectures</a:t>
            </a:r>
          </a:p>
          <a:p>
            <a:endParaRPr lang="en-US" sz="1800" dirty="0"/>
          </a:p>
        </p:txBody>
      </p:sp>
    </p:spTree>
    <p:extLst>
      <p:ext uri="{BB962C8B-B14F-4D97-AF65-F5344CB8AC3E}">
        <p14:creationId xmlns:p14="http://schemas.microsoft.com/office/powerpoint/2010/main" val="105110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DE03-77FB-0E4D-9001-CCCE3CD09E97}"/>
              </a:ext>
            </a:extLst>
          </p:cNvPr>
          <p:cNvSpPr>
            <a:spLocks noGrp="1"/>
          </p:cNvSpPr>
          <p:nvPr>
            <p:ph type="title"/>
          </p:nvPr>
        </p:nvSpPr>
        <p:spPr/>
        <p:txBody>
          <a:bodyPr/>
          <a:lstStyle/>
          <a:p>
            <a:r>
              <a:rPr lang="en-US" dirty="0"/>
              <a:t>Solar Consortium Purpose(s)</a:t>
            </a:r>
          </a:p>
        </p:txBody>
      </p:sp>
      <p:sp>
        <p:nvSpPr>
          <p:cNvPr id="3" name="Content Placeholder 2">
            <a:extLst>
              <a:ext uri="{FF2B5EF4-FFF2-40B4-BE49-F238E27FC236}">
                <a16:creationId xmlns:a16="http://schemas.microsoft.com/office/drawing/2014/main" id="{4D4C2C53-6E33-184C-9A21-6639F61A7B00}"/>
              </a:ext>
            </a:extLst>
          </p:cNvPr>
          <p:cNvSpPr>
            <a:spLocks noGrp="1"/>
          </p:cNvSpPr>
          <p:nvPr>
            <p:ph idx="1"/>
          </p:nvPr>
        </p:nvSpPr>
        <p:spPr/>
        <p:txBody>
          <a:bodyPr/>
          <a:lstStyle/>
          <a:p>
            <a:r>
              <a:rPr lang="en-US" dirty="0"/>
              <a:t>Expand the ray tracing discussion beyond the production of pixels</a:t>
            </a:r>
          </a:p>
          <a:p>
            <a:pPr lvl="1"/>
            <a:r>
              <a:rPr lang="en-US" dirty="0"/>
              <a:t>Many simulations perform calculations similar to ray tracing: </a:t>
            </a:r>
            <a:br>
              <a:rPr lang="en-US" dirty="0"/>
            </a:br>
            <a:r>
              <a:rPr lang="en-US" dirty="0"/>
              <a:t>radiative transfer, particle advection, etc.</a:t>
            </a:r>
          </a:p>
          <a:p>
            <a:pPr lvl="1"/>
            <a:r>
              <a:rPr lang="en-US" dirty="0"/>
              <a:t>Can these simulations benefit from hardware-tuned implementations?</a:t>
            </a:r>
          </a:p>
          <a:p>
            <a:pPr lvl="1"/>
            <a:endParaRPr lang="en-US" dirty="0"/>
          </a:p>
          <a:p>
            <a:r>
              <a:rPr lang="en-US" dirty="0"/>
              <a:t>Organize a community around ray tracing for science</a:t>
            </a:r>
          </a:p>
          <a:p>
            <a:pPr lvl="1"/>
            <a:r>
              <a:rPr lang="en-US" dirty="0"/>
              <a:t>Identify needed functionality</a:t>
            </a:r>
          </a:p>
          <a:p>
            <a:pPr lvl="1"/>
            <a:r>
              <a:rPr lang="en-US" dirty="0"/>
              <a:t>Standardize interfacing to ray tracing engines</a:t>
            </a:r>
          </a:p>
          <a:p>
            <a:pPr lvl="2"/>
            <a:r>
              <a:rPr lang="en-US" dirty="0"/>
              <a:t>For surfaces, volumes, particles, vectors, tensors…</a:t>
            </a:r>
          </a:p>
          <a:p>
            <a:pPr lvl="2"/>
            <a:r>
              <a:rPr lang="en-US" dirty="0"/>
              <a:t>For simulation, surface rendering, volume rendering…</a:t>
            </a:r>
          </a:p>
        </p:txBody>
      </p:sp>
    </p:spTree>
    <p:extLst>
      <p:ext uri="{BB962C8B-B14F-4D97-AF65-F5344CB8AC3E}">
        <p14:creationId xmlns:p14="http://schemas.microsoft.com/office/powerpoint/2010/main" val="75302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8CCEB-03AF-6A4E-9EC2-0EB48CB0DAC2}"/>
              </a:ext>
            </a:extLst>
          </p:cNvPr>
          <p:cNvSpPr>
            <a:spLocks noGrp="1"/>
          </p:cNvSpPr>
          <p:nvPr>
            <p:ph type="title"/>
          </p:nvPr>
        </p:nvSpPr>
        <p:spPr/>
        <p:txBody>
          <a:bodyPr>
            <a:normAutofit fontScale="90000"/>
          </a:bodyPr>
          <a:lstStyle/>
          <a:p>
            <a:r>
              <a:rPr lang="en-US" dirty="0"/>
              <a:t>SOLAR meeting: May 30-31 @ Santa Fe</a:t>
            </a:r>
          </a:p>
        </p:txBody>
      </p:sp>
      <p:sp>
        <p:nvSpPr>
          <p:cNvPr id="3" name="Content Placeholder 2">
            <a:extLst>
              <a:ext uri="{FF2B5EF4-FFF2-40B4-BE49-F238E27FC236}">
                <a16:creationId xmlns:a16="http://schemas.microsoft.com/office/drawing/2014/main" id="{E12DAF29-A8E0-174E-8810-96C87EE8CA8B}"/>
              </a:ext>
            </a:extLst>
          </p:cNvPr>
          <p:cNvSpPr>
            <a:spLocks noGrp="1"/>
          </p:cNvSpPr>
          <p:nvPr>
            <p:ph sz="half" idx="1"/>
          </p:nvPr>
        </p:nvSpPr>
        <p:spPr/>
        <p:txBody>
          <a:bodyPr>
            <a:normAutofit/>
          </a:bodyPr>
          <a:lstStyle/>
          <a:p>
            <a:pPr marL="0" indent="0">
              <a:buNone/>
            </a:pPr>
            <a:r>
              <a:rPr lang="en-US"/>
              <a:t>Thirty-eight </a:t>
            </a:r>
            <a:r>
              <a:rPr lang="en-US" dirty="0"/>
              <a:t>registrants!</a:t>
            </a:r>
          </a:p>
          <a:p>
            <a:pPr lvl="1"/>
            <a:r>
              <a:rPr lang="en-US" dirty="0"/>
              <a:t>18 National Labs</a:t>
            </a:r>
          </a:p>
          <a:p>
            <a:pPr lvl="1"/>
            <a:r>
              <a:rPr lang="en-US" dirty="0"/>
              <a:t>7 Academia</a:t>
            </a:r>
          </a:p>
          <a:p>
            <a:pPr marL="0" indent="0">
              <a:buNone/>
            </a:pPr>
            <a:r>
              <a:rPr lang="en-US" dirty="0"/>
              <a:t>Entities</a:t>
            </a:r>
          </a:p>
          <a:p>
            <a:pPr lvl="1"/>
            <a:r>
              <a:rPr lang="en-US" sz="2000" dirty="0"/>
              <a:t>Argonne National Lab</a:t>
            </a:r>
          </a:p>
          <a:p>
            <a:pPr lvl="1"/>
            <a:r>
              <a:rPr lang="en-US" sz="2000" dirty="0"/>
              <a:t>Army Research Lab</a:t>
            </a:r>
          </a:p>
          <a:p>
            <a:pPr lvl="1"/>
            <a:r>
              <a:rPr lang="en-US" sz="2000" dirty="0"/>
              <a:t>Intel</a:t>
            </a:r>
          </a:p>
          <a:p>
            <a:pPr lvl="1"/>
            <a:r>
              <a:rPr lang="en-US" sz="2000" dirty="0"/>
              <a:t>Intelligent Light</a:t>
            </a:r>
          </a:p>
          <a:p>
            <a:pPr lvl="1"/>
            <a:r>
              <a:rPr lang="en-US" sz="2000" dirty="0" err="1"/>
              <a:t>Kitware</a:t>
            </a:r>
            <a:endParaRPr lang="en-US" sz="2000" dirty="0"/>
          </a:p>
          <a:p>
            <a:pPr lvl="1"/>
            <a:r>
              <a:rPr lang="en-US" sz="2000" dirty="0"/>
              <a:t>Los Alamos National Lab</a:t>
            </a:r>
          </a:p>
          <a:p>
            <a:pPr lvl="1"/>
            <a:r>
              <a:rPr lang="en-US" sz="2000" dirty="0"/>
              <a:t>Lawrence Berkeley National Lab</a:t>
            </a:r>
          </a:p>
        </p:txBody>
      </p:sp>
      <p:sp>
        <p:nvSpPr>
          <p:cNvPr id="4" name="Content Placeholder 3">
            <a:extLst>
              <a:ext uri="{FF2B5EF4-FFF2-40B4-BE49-F238E27FC236}">
                <a16:creationId xmlns:a16="http://schemas.microsoft.com/office/drawing/2014/main" id="{9F54D2FE-8E08-F946-9989-E41F5C2B33E6}"/>
              </a:ext>
            </a:extLst>
          </p:cNvPr>
          <p:cNvSpPr>
            <a:spLocks noGrp="1"/>
          </p:cNvSpPr>
          <p:nvPr>
            <p:ph sz="half" idx="2"/>
          </p:nvPr>
        </p:nvSpPr>
        <p:spPr/>
        <p:txBody>
          <a:bodyPr>
            <a:normAutofit/>
          </a:bodyPr>
          <a:lstStyle/>
          <a:p>
            <a:endParaRPr lang="en-US" dirty="0"/>
          </a:p>
          <a:p>
            <a:pPr lvl="1"/>
            <a:r>
              <a:rPr lang="en-US" dirty="0"/>
              <a:t>11 Industry</a:t>
            </a:r>
          </a:p>
          <a:p>
            <a:pPr lvl="1"/>
            <a:endParaRPr lang="en-US" dirty="0"/>
          </a:p>
          <a:p>
            <a:endParaRPr lang="en-US" dirty="0"/>
          </a:p>
          <a:p>
            <a:pPr lvl="1"/>
            <a:r>
              <a:rPr lang="en-US" sz="2000" dirty="0"/>
              <a:t>Lawrence Livermore National Lab</a:t>
            </a:r>
          </a:p>
          <a:p>
            <a:pPr lvl="1"/>
            <a:r>
              <a:rPr lang="en-US" sz="2000" dirty="0"/>
              <a:t>NVIDIA</a:t>
            </a:r>
          </a:p>
          <a:p>
            <a:pPr lvl="1"/>
            <a:r>
              <a:rPr lang="en-US" sz="2000" dirty="0"/>
              <a:t>Oak Ridge National Lab</a:t>
            </a:r>
          </a:p>
          <a:p>
            <a:pPr lvl="1"/>
            <a:r>
              <a:rPr lang="en-US" sz="2000" dirty="0"/>
              <a:t>SCI @ University of Utah</a:t>
            </a:r>
          </a:p>
          <a:p>
            <a:pPr lvl="1"/>
            <a:r>
              <a:rPr lang="en-US" sz="2000" dirty="0"/>
              <a:t>SURVICE Engineering</a:t>
            </a:r>
          </a:p>
          <a:p>
            <a:pPr lvl="1"/>
            <a:r>
              <a:rPr lang="en-US" sz="2000" dirty="0"/>
              <a:t>TACC @ UT-Austin</a:t>
            </a:r>
          </a:p>
          <a:p>
            <a:pPr lvl="1"/>
            <a:r>
              <a:rPr lang="en-US" sz="2000" dirty="0"/>
              <a:t>Total</a:t>
            </a:r>
          </a:p>
          <a:p>
            <a:pPr lvl="1"/>
            <a:r>
              <a:rPr lang="en-US" sz="2000" dirty="0"/>
              <a:t>The University of Texas at Austin</a:t>
            </a:r>
          </a:p>
          <a:p>
            <a:pPr lvl="1"/>
            <a:endParaRPr lang="en-US" sz="2000" dirty="0"/>
          </a:p>
        </p:txBody>
      </p:sp>
    </p:spTree>
    <p:extLst>
      <p:ext uri="{BB962C8B-B14F-4D97-AF65-F5344CB8AC3E}">
        <p14:creationId xmlns:p14="http://schemas.microsoft.com/office/powerpoint/2010/main" val="160602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F086-FA16-724C-AE8B-E6DAA865AD36}"/>
              </a:ext>
            </a:extLst>
          </p:cNvPr>
          <p:cNvSpPr>
            <a:spLocks noGrp="1"/>
          </p:cNvSpPr>
          <p:nvPr>
            <p:ph type="title"/>
          </p:nvPr>
        </p:nvSpPr>
        <p:spPr/>
        <p:txBody>
          <a:bodyPr/>
          <a:lstStyle/>
          <a:p>
            <a:r>
              <a:rPr lang="en-US" dirty="0"/>
              <a:t>Discussion points</a:t>
            </a:r>
          </a:p>
        </p:txBody>
      </p:sp>
      <p:sp>
        <p:nvSpPr>
          <p:cNvPr id="3" name="Content Placeholder 2">
            <a:extLst>
              <a:ext uri="{FF2B5EF4-FFF2-40B4-BE49-F238E27FC236}">
                <a16:creationId xmlns:a16="http://schemas.microsoft.com/office/drawing/2014/main" id="{EA8872BF-5881-884C-8953-CEF073B913F0}"/>
              </a:ext>
            </a:extLst>
          </p:cNvPr>
          <p:cNvSpPr>
            <a:spLocks noGrp="1"/>
          </p:cNvSpPr>
          <p:nvPr>
            <p:ph idx="1"/>
          </p:nvPr>
        </p:nvSpPr>
        <p:spPr/>
        <p:txBody>
          <a:bodyPr>
            <a:normAutofit fontScale="92500" lnSpcReduction="20000"/>
          </a:bodyPr>
          <a:lstStyle/>
          <a:p>
            <a:r>
              <a:rPr lang="en-US" dirty="0"/>
              <a:t>Domains</a:t>
            </a:r>
          </a:p>
          <a:p>
            <a:pPr lvl="1"/>
            <a:r>
              <a:rPr lang="en-US" dirty="0"/>
              <a:t>Particle/Radiation Transport</a:t>
            </a:r>
          </a:p>
          <a:p>
            <a:pPr lvl="1"/>
            <a:r>
              <a:rPr lang="en-US" dirty="0"/>
              <a:t>Seismic Inversion/Digital Rock Physics</a:t>
            </a:r>
          </a:p>
          <a:p>
            <a:pPr lvl="2"/>
            <a:r>
              <a:rPr lang="en-US" dirty="0"/>
              <a:t>Volume rendering used in analysis</a:t>
            </a:r>
          </a:p>
          <a:p>
            <a:pPr lvl="1"/>
            <a:r>
              <a:rPr lang="en-US" dirty="0"/>
              <a:t>Algorithmic operations	</a:t>
            </a:r>
          </a:p>
          <a:p>
            <a:pPr lvl="2"/>
            <a:r>
              <a:rPr lang="en-US" dirty="0"/>
              <a:t>Remapping between grids</a:t>
            </a:r>
          </a:p>
          <a:p>
            <a:pPr lvl="2"/>
            <a:r>
              <a:rPr lang="en-US" dirty="0"/>
              <a:t>Voronoi tessellation of 3D space</a:t>
            </a:r>
          </a:p>
          <a:p>
            <a:r>
              <a:rPr lang="en-US" dirty="0"/>
              <a:t>Algorithmic overlaps with raytracing</a:t>
            </a:r>
          </a:p>
          <a:p>
            <a:pPr lvl="1"/>
            <a:r>
              <a:rPr lang="en-US" dirty="0"/>
              <a:t>Hit detection</a:t>
            </a:r>
          </a:p>
          <a:p>
            <a:pPr lvl="1"/>
            <a:r>
              <a:rPr lang="en-US" dirty="0"/>
              <a:t>Ray integration</a:t>
            </a:r>
          </a:p>
          <a:p>
            <a:pPr lvl="1"/>
            <a:r>
              <a:rPr lang="en-US" dirty="0"/>
              <a:t>Ray propagation</a:t>
            </a:r>
          </a:p>
          <a:p>
            <a:pPr lvl="1"/>
            <a:r>
              <a:rPr lang="en-US" dirty="0"/>
              <a:t>‘Action’ taken at the end of each loop iteration</a:t>
            </a:r>
          </a:p>
          <a:p>
            <a:r>
              <a:rPr lang="en-US" dirty="0"/>
              <a:t>Two Types of Simulations:</a:t>
            </a:r>
          </a:p>
        </p:txBody>
      </p:sp>
    </p:spTree>
    <p:extLst>
      <p:ext uri="{BB962C8B-B14F-4D97-AF65-F5344CB8AC3E}">
        <p14:creationId xmlns:p14="http://schemas.microsoft.com/office/powerpoint/2010/main" val="42597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7E8F-0F59-C745-8315-2597F0DF31C9}"/>
              </a:ext>
            </a:extLst>
          </p:cNvPr>
          <p:cNvSpPr>
            <a:spLocks noGrp="1"/>
          </p:cNvSpPr>
          <p:nvPr>
            <p:ph type="title"/>
          </p:nvPr>
        </p:nvSpPr>
        <p:spPr/>
        <p:txBody>
          <a:bodyPr/>
          <a:lstStyle/>
          <a:p>
            <a:r>
              <a:rPr lang="en-US" dirty="0"/>
              <a:t>Rays Determine Distances and Paths, and Carry No Information </a:t>
            </a:r>
          </a:p>
        </p:txBody>
      </p:sp>
      <p:pic>
        <p:nvPicPr>
          <p:cNvPr id="9" name="Picture 8">
            <a:extLst>
              <a:ext uri="{FF2B5EF4-FFF2-40B4-BE49-F238E27FC236}">
                <a16:creationId xmlns:a16="http://schemas.microsoft.com/office/drawing/2014/main" id="{1EB5428A-9244-7C48-ADAB-E7F78DEAA4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0132" y="1825625"/>
            <a:ext cx="9053076" cy="4667250"/>
          </a:xfrm>
          <a:prstGeom prst="rect">
            <a:avLst/>
          </a:prstGeom>
        </p:spPr>
      </p:pic>
      <p:sp>
        <p:nvSpPr>
          <p:cNvPr id="4" name="Content Placeholder 3">
            <a:extLst>
              <a:ext uri="{FF2B5EF4-FFF2-40B4-BE49-F238E27FC236}">
                <a16:creationId xmlns:a16="http://schemas.microsoft.com/office/drawing/2014/main" id="{BAB2B6F3-C3E1-9949-BC00-AD17D1F443A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0900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7E8F-0F59-C745-8315-2597F0DF31C9}"/>
              </a:ext>
            </a:extLst>
          </p:cNvPr>
          <p:cNvSpPr>
            <a:spLocks noGrp="1"/>
          </p:cNvSpPr>
          <p:nvPr>
            <p:ph type="title"/>
          </p:nvPr>
        </p:nvSpPr>
        <p:spPr/>
        <p:txBody>
          <a:bodyPr/>
          <a:lstStyle/>
          <a:p>
            <a:r>
              <a:rPr lang="en-US" dirty="0"/>
              <a:t>Rays Modify the State of the System, and Carry Information </a:t>
            </a:r>
          </a:p>
        </p:txBody>
      </p:sp>
      <p:pic>
        <p:nvPicPr>
          <p:cNvPr id="15" name="Content Placeholder 14">
            <a:extLst>
              <a:ext uri="{FF2B5EF4-FFF2-40B4-BE49-F238E27FC236}">
                <a16:creationId xmlns:a16="http://schemas.microsoft.com/office/drawing/2014/main" id="{2CE83ADB-74E6-C24D-A5EB-82AFD11E60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79893" y="1808832"/>
            <a:ext cx="7517952" cy="4895056"/>
          </a:xfrm>
        </p:spPr>
      </p:pic>
    </p:spTree>
    <p:extLst>
      <p:ext uri="{BB962C8B-B14F-4D97-AF65-F5344CB8AC3E}">
        <p14:creationId xmlns:p14="http://schemas.microsoft.com/office/powerpoint/2010/main" val="99134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B269-5F6F-864C-B489-B10EA205263F}"/>
              </a:ext>
            </a:extLst>
          </p:cNvPr>
          <p:cNvSpPr>
            <a:spLocks noGrp="1"/>
          </p:cNvSpPr>
          <p:nvPr>
            <p:ph type="title"/>
          </p:nvPr>
        </p:nvSpPr>
        <p:spPr/>
        <p:txBody>
          <a:bodyPr/>
          <a:lstStyle/>
          <a:p>
            <a:r>
              <a:rPr lang="en-US" dirty="0"/>
              <a:t>Consensus: lots </a:t>
            </a:r>
            <a:r>
              <a:rPr lang="en-US"/>
              <a:t>of similarities</a:t>
            </a:r>
            <a:endParaRPr lang="en-US" dirty="0"/>
          </a:p>
        </p:txBody>
      </p:sp>
      <p:sp>
        <p:nvSpPr>
          <p:cNvPr id="3" name="Content Placeholder 2">
            <a:extLst>
              <a:ext uri="{FF2B5EF4-FFF2-40B4-BE49-F238E27FC236}">
                <a16:creationId xmlns:a16="http://schemas.microsoft.com/office/drawing/2014/main" id="{726EEDC2-7C54-784F-9C6C-F67FB805A9FC}"/>
              </a:ext>
            </a:extLst>
          </p:cNvPr>
          <p:cNvSpPr>
            <a:spLocks noGrp="1"/>
          </p:cNvSpPr>
          <p:nvPr>
            <p:ph idx="1"/>
          </p:nvPr>
        </p:nvSpPr>
        <p:spPr/>
        <p:txBody>
          <a:bodyPr/>
          <a:lstStyle/>
          <a:p>
            <a:endParaRPr lang="en-US"/>
          </a:p>
        </p:txBody>
      </p:sp>
      <p:pic>
        <p:nvPicPr>
          <p:cNvPr id="4" name="Content Placeholder 14">
            <a:extLst>
              <a:ext uri="{FF2B5EF4-FFF2-40B4-BE49-F238E27FC236}">
                <a16:creationId xmlns:a16="http://schemas.microsoft.com/office/drawing/2014/main" id="{FB7C2C39-FC1D-704D-8A48-2ADB8D0EB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08854" y="2361101"/>
            <a:ext cx="5383146" cy="3505050"/>
          </a:xfrm>
          <a:prstGeom prst="rect">
            <a:avLst/>
          </a:prstGeom>
        </p:spPr>
      </p:pic>
      <p:pic>
        <p:nvPicPr>
          <p:cNvPr id="5" name="Picture 4">
            <a:extLst>
              <a:ext uri="{FF2B5EF4-FFF2-40B4-BE49-F238E27FC236}">
                <a16:creationId xmlns:a16="http://schemas.microsoft.com/office/drawing/2014/main" id="{D01FED4E-5017-4E49-8327-C674541E0F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072" y="2361101"/>
            <a:ext cx="6798754" cy="3505050"/>
          </a:xfrm>
          <a:prstGeom prst="rect">
            <a:avLst/>
          </a:prstGeom>
        </p:spPr>
      </p:pic>
    </p:spTree>
    <p:extLst>
      <p:ext uri="{BB962C8B-B14F-4D97-AF65-F5344CB8AC3E}">
        <p14:creationId xmlns:p14="http://schemas.microsoft.com/office/powerpoint/2010/main" val="378294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F086-FA16-724C-AE8B-E6DAA865AD36}"/>
              </a:ext>
            </a:extLst>
          </p:cNvPr>
          <p:cNvSpPr>
            <a:spLocks noGrp="1"/>
          </p:cNvSpPr>
          <p:nvPr>
            <p:ph type="title"/>
          </p:nvPr>
        </p:nvSpPr>
        <p:spPr/>
        <p:txBody>
          <a:bodyPr/>
          <a:lstStyle/>
          <a:p>
            <a:r>
              <a:rPr lang="en-US" dirty="0"/>
              <a:t>Definitions to standardize</a:t>
            </a:r>
          </a:p>
        </p:txBody>
      </p:sp>
      <p:sp>
        <p:nvSpPr>
          <p:cNvPr id="3" name="Content Placeholder 2">
            <a:extLst>
              <a:ext uri="{FF2B5EF4-FFF2-40B4-BE49-F238E27FC236}">
                <a16:creationId xmlns:a16="http://schemas.microsoft.com/office/drawing/2014/main" id="{EA8872BF-5881-884C-8953-CEF073B913F0}"/>
              </a:ext>
            </a:extLst>
          </p:cNvPr>
          <p:cNvSpPr>
            <a:spLocks noGrp="1"/>
          </p:cNvSpPr>
          <p:nvPr>
            <p:ph idx="1"/>
          </p:nvPr>
        </p:nvSpPr>
        <p:spPr/>
        <p:txBody>
          <a:bodyPr/>
          <a:lstStyle/>
          <a:p>
            <a:r>
              <a:rPr lang="en-US" dirty="0"/>
              <a:t>Ray</a:t>
            </a:r>
          </a:p>
          <a:p>
            <a:pPr lvl="1"/>
            <a:r>
              <a:rPr lang="en-US" dirty="0"/>
              <a:t>Does a ray carry information?</a:t>
            </a:r>
          </a:p>
          <a:p>
            <a:r>
              <a:rPr lang="en-US" dirty="0"/>
              <a:t>Ray Sources</a:t>
            </a:r>
          </a:p>
          <a:p>
            <a:pPr lvl="1"/>
            <a:r>
              <a:rPr lang="en-US" dirty="0"/>
              <a:t>Point source (stars)</a:t>
            </a:r>
          </a:p>
          <a:p>
            <a:pPr lvl="1"/>
            <a:r>
              <a:rPr lang="en-US" dirty="0"/>
              <a:t>Ray list generator</a:t>
            </a:r>
          </a:p>
          <a:p>
            <a:r>
              <a:rPr lang="en-US" dirty="0"/>
              <a:t>Ray </a:t>
            </a:r>
            <a:r>
              <a:rPr lang="en-US" dirty="0" err="1"/>
              <a:t>Propogation</a:t>
            </a:r>
            <a:r>
              <a:rPr lang="en-US" dirty="0"/>
              <a:t>/Scattering</a:t>
            </a:r>
          </a:p>
          <a:p>
            <a:pPr lvl="1"/>
            <a:r>
              <a:rPr lang="en-US" dirty="0"/>
              <a:t>Handled by science codes in the simulation loop</a:t>
            </a:r>
          </a:p>
          <a:p>
            <a:r>
              <a:rPr lang="en-US" dirty="0"/>
              <a:t>Interaction between ray and mesh data</a:t>
            </a:r>
          </a:p>
          <a:p>
            <a:pPr lvl="1"/>
            <a:r>
              <a:rPr lang="en-US" dirty="0"/>
              <a:t>May change the material/grid data</a:t>
            </a:r>
          </a:p>
        </p:txBody>
      </p:sp>
    </p:spTree>
    <p:extLst>
      <p:ext uri="{BB962C8B-B14F-4D97-AF65-F5344CB8AC3E}">
        <p14:creationId xmlns:p14="http://schemas.microsoft.com/office/powerpoint/2010/main" val="142399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F086-FA16-724C-AE8B-E6DAA865AD36}"/>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EA8872BF-5881-884C-8953-CEF073B913F0}"/>
              </a:ext>
            </a:extLst>
          </p:cNvPr>
          <p:cNvSpPr>
            <a:spLocks noGrp="1"/>
          </p:cNvSpPr>
          <p:nvPr>
            <p:ph idx="1"/>
          </p:nvPr>
        </p:nvSpPr>
        <p:spPr/>
        <p:txBody>
          <a:bodyPr/>
          <a:lstStyle/>
          <a:p>
            <a:pPr marL="0" indent="0">
              <a:buNone/>
            </a:pPr>
            <a:r>
              <a:rPr lang="en-US" dirty="0"/>
              <a:t>At its heart, this may be 90% a terminology problem</a:t>
            </a:r>
          </a:p>
          <a:p>
            <a:r>
              <a:rPr lang="en-US" dirty="0"/>
              <a:t>Proposal:</a:t>
            </a:r>
          </a:p>
          <a:p>
            <a:pPr lvl="1"/>
            <a:r>
              <a:rPr lang="en-US" dirty="0"/>
              <a:t>Raytracing 101 for scientists</a:t>
            </a:r>
          </a:p>
          <a:p>
            <a:pPr lvl="1"/>
            <a:r>
              <a:rPr lang="en-US" dirty="0"/>
              <a:t>Presentations on raytracing loops from science codes</a:t>
            </a:r>
          </a:p>
        </p:txBody>
      </p:sp>
    </p:spTree>
    <p:extLst>
      <p:ext uri="{BB962C8B-B14F-4D97-AF65-F5344CB8AC3E}">
        <p14:creationId xmlns:p14="http://schemas.microsoft.com/office/powerpoint/2010/main" val="399357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952" y="152302"/>
            <a:ext cx="11248101" cy="666787"/>
          </a:xfrm>
        </p:spPr>
        <p:txBody>
          <a:bodyPr>
            <a:normAutofit/>
          </a:bodyPr>
          <a:lstStyle/>
          <a:p>
            <a:r>
              <a:rPr lang="en-US" sz="3600" dirty="0"/>
              <a:t>'Traditional’ Visualization (Rasterization)</a:t>
            </a:r>
          </a:p>
        </p:txBody>
      </p:sp>
      <p:pic>
        <p:nvPicPr>
          <p:cNvPr id="5" name="Picture 4" descr="Screen Shot 2013-06-11 at 10.40.32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1056" y="984529"/>
            <a:ext cx="10164529" cy="5422811"/>
          </a:xfrm>
          <a:prstGeom prst="rect">
            <a:avLst/>
          </a:prstGeom>
        </p:spPr>
      </p:pic>
    </p:spTree>
    <p:extLst>
      <p:ext uri="{BB962C8B-B14F-4D97-AF65-F5344CB8AC3E}">
        <p14:creationId xmlns:p14="http://schemas.microsoft.com/office/powerpoint/2010/main" val="135675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CCF63E-5A75-C94C-9B72-17F417F3AE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3365" y="505976"/>
            <a:ext cx="2491182" cy="2905170"/>
          </a:xfrm>
          <a:prstGeom prst="rect">
            <a:avLst/>
          </a:prstGeom>
        </p:spPr>
      </p:pic>
      <p:pic>
        <p:nvPicPr>
          <p:cNvPr id="13" name="Picture 12">
            <a:extLst>
              <a:ext uri="{FF2B5EF4-FFF2-40B4-BE49-F238E27FC236}">
                <a16:creationId xmlns:a16="http://schemas.microsoft.com/office/drawing/2014/main" id="{11680444-CB6C-484C-B3B1-05CA0170FE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3365" y="3550846"/>
            <a:ext cx="3957792" cy="2760560"/>
          </a:xfrm>
          <a:prstGeom prst="rect">
            <a:avLst/>
          </a:prstGeom>
        </p:spPr>
      </p:pic>
      <p:pic>
        <p:nvPicPr>
          <p:cNvPr id="11" name="Picture 10">
            <a:extLst>
              <a:ext uri="{FF2B5EF4-FFF2-40B4-BE49-F238E27FC236}">
                <a16:creationId xmlns:a16="http://schemas.microsoft.com/office/drawing/2014/main" id="{562A6435-D4DC-224D-9E7B-496AECA652A6}"/>
              </a:ext>
            </a:extLst>
          </p:cNvPr>
          <p:cNvPicPr>
            <a:picLocks noChangeAspect="1"/>
          </p:cNvPicPr>
          <p:nvPr/>
        </p:nvPicPr>
        <p:blipFill>
          <a:blip r:embed="rId4"/>
          <a:stretch>
            <a:fillRect/>
          </a:stretch>
        </p:blipFill>
        <p:spPr>
          <a:xfrm>
            <a:off x="7534285" y="321734"/>
            <a:ext cx="2974261" cy="6069922"/>
          </a:xfrm>
          <a:prstGeom prst="rect">
            <a:avLst/>
          </a:prstGeom>
        </p:spPr>
      </p:pic>
      <p:sp>
        <p:nvSpPr>
          <p:cNvPr id="2" name="TextBox 1">
            <a:extLst>
              <a:ext uri="{FF2B5EF4-FFF2-40B4-BE49-F238E27FC236}">
                <a16:creationId xmlns:a16="http://schemas.microsoft.com/office/drawing/2014/main" id="{7699F924-B2A7-BA4F-B949-E9D720676422}"/>
              </a:ext>
            </a:extLst>
          </p:cNvPr>
          <p:cNvSpPr txBox="1"/>
          <p:nvPr/>
        </p:nvSpPr>
        <p:spPr>
          <a:xfrm>
            <a:off x="295252" y="136644"/>
            <a:ext cx="6437660" cy="369332"/>
          </a:xfrm>
          <a:prstGeom prst="rect">
            <a:avLst/>
          </a:prstGeom>
          <a:noFill/>
        </p:spPr>
        <p:txBody>
          <a:bodyPr wrap="none" rtlCol="0">
            <a:spAutoFit/>
          </a:bodyPr>
          <a:lstStyle/>
          <a:p>
            <a:r>
              <a:rPr lang="en-US" dirty="0"/>
              <a:t>Let’s End on some Cool Pictures: Intel® Open Volume Kernel Library</a:t>
            </a:r>
          </a:p>
        </p:txBody>
      </p:sp>
      <p:sp>
        <p:nvSpPr>
          <p:cNvPr id="6" name="TextBox 5">
            <a:extLst>
              <a:ext uri="{FF2B5EF4-FFF2-40B4-BE49-F238E27FC236}">
                <a16:creationId xmlns:a16="http://schemas.microsoft.com/office/drawing/2014/main" id="{F6F25A2F-ADF0-9D48-9886-59DCC564106B}"/>
              </a:ext>
            </a:extLst>
          </p:cNvPr>
          <p:cNvSpPr txBox="1"/>
          <p:nvPr/>
        </p:nvSpPr>
        <p:spPr>
          <a:xfrm>
            <a:off x="1384016" y="6531356"/>
            <a:ext cx="6221062" cy="307777"/>
          </a:xfrm>
          <a:prstGeom prst="rect">
            <a:avLst/>
          </a:prstGeom>
          <a:noFill/>
        </p:spPr>
        <p:txBody>
          <a:bodyPr wrap="none" rtlCol="0">
            <a:spAutoFit/>
          </a:bodyPr>
          <a:lstStyle/>
          <a:p>
            <a:r>
              <a:rPr lang="en-US" sz="1400" dirty="0">
                <a:solidFill>
                  <a:schemeClr val="bg1"/>
                </a:solidFill>
              </a:rPr>
              <a:t>The Disney Cloud: public dataset courtesy of Walt Disney Animation Studios</a:t>
            </a:r>
          </a:p>
        </p:txBody>
      </p:sp>
    </p:spTree>
    <p:extLst>
      <p:ext uri="{BB962C8B-B14F-4D97-AF65-F5344CB8AC3E}">
        <p14:creationId xmlns:p14="http://schemas.microsoft.com/office/powerpoint/2010/main" val="19032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4C5B8-9ED6-724A-95F7-EE9E344B39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1702" y="692150"/>
            <a:ext cx="4441497" cy="2576068"/>
          </a:xfrm>
          <a:prstGeom prst="rect">
            <a:avLst/>
          </a:prstGeom>
        </p:spPr>
      </p:pic>
      <p:pic>
        <p:nvPicPr>
          <p:cNvPr id="5" name="Picture 4">
            <a:extLst>
              <a:ext uri="{FF2B5EF4-FFF2-40B4-BE49-F238E27FC236}">
                <a16:creationId xmlns:a16="http://schemas.microsoft.com/office/drawing/2014/main" id="{61BA8E63-90C9-4043-B547-850595C46B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6988" y="692150"/>
            <a:ext cx="5307312" cy="2781300"/>
          </a:xfrm>
          <a:prstGeom prst="rect">
            <a:avLst/>
          </a:prstGeom>
        </p:spPr>
      </p:pic>
      <p:pic>
        <p:nvPicPr>
          <p:cNvPr id="11" name="Picture 10">
            <a:extLst>
              <a:ext uri="{FF2B5EF4-FFF2-40B4-BE49-F238E27FC236}">
                <a16:creationId xmlns:a16="http://schemas.microsoft.com/office/drawing/2014/main" id="{11DBC9C3-F7AB-1E4E-A921-EC975F08F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4016" y="3395218"/>
            <a:ext cx="4842583" cy="2723953"/>
          </a:xfrm>
          <a:prstGeom prst="rect">
            <a:avLst/>
          </a:prstGeom>
        </p:spPr>
      </p:pic>
      <p:pic>
        <p:nvPicPr>
          <p:cNvPr id="14" name="Picture 13">
            <a:extLst>
              <a:ext uri="{FF2B5EF4-FFF2-40B4-BE49-F238E27FC236}">
                <a16:creationId xmlns:a16="http://schemas.microsoft.com/office/drawing/2014/main" id="{10043011-BB4A-9B47-83F0-E02E31FEEB65}"/>
              </a:ext>
            </a:extLst>
          </p:cNvPr>
          <p:cNvPicPr>
            <a:picLocks noChangeAspect="1"/>
          </p:cNvPicPr>
          <p:nvPr/>
        </p:nvPicPr>
        <p:blipFill>
          <a:blip r:embed="rId5"/>
          <a:stretch>
            <a:fillRect/>
          </a:stretch>
        </p:blipFill>
        <p:spPr>
          <a:xfrm>
            <a:off x="6896100" y="3700214"/>
            <a:ext cx="4305300" cy="2418957"/>
          </a:xfrm>
          <a:prstGeom prst="rect">
            <a:avLst/>
          </a:prstGeom>
        </p:spPr>
      </p:pic>
      <p:sp>
        <p:nvSpPr>
          <p:cNvPr id="15" name="TextBox 14">
            <a:extLst>
              <a:ext uri="{FF2B5EF4-FFF2-40B4-BE49-F238E27FC236}">
                <a16:creationId xmlns:a16="http://schemas.microsoft.com/office/drawing/2014/main" id="{512944E9-34D7-5B4F-9F38-CF8AE84C6237}"/>
              </a:ext>
            </a:extLst>
          </p:cNvPr>
          <p:cNvSpPr txBox="1"/>
          <p:nvPr/>
        </p:nvSpPr>
        <p:spPr>
          <a:xfrm>
            <a:off x="295252" y="136644"/>
            <a:ext cx="10860730" cy="369332"/>
          </a:xfrm>
          <a:prstGeom prst="rect">
            <a:avLst/>
          </a:prstGeom>
          <a:noFill/>
        </p:spPr>
        <p:txBody>
          <a:bodyPr wrap="none" rtlCol="0">
            <a:spAutoFit/>
          </a:bodyPr>
          <a:lstStyle/>
          <a:p>
            <a:r>
              <a:rPr lang="en-US" dirty="0"/>
              <a:t>“Houston: boosters have separated”: From our friends at NASA using Intel® </a:t>
            </a:r>
            <a:r>
              <a:rPr lang="en-US" dirty="0" err="1"/>
              <a:t>OSPRay</a:t>
            </a:r>
            <a:r>
              <a:rPr lang="en-US" dirty="0"/>
              <a:t> and Intel® </a:t>
            </a:r>
            <a:r>
              <a:rPr lang="en-US" dirty="0" err="1"/>
              <a:t>Embree</a:t>
            </a:r>
            <a:endParaRPr lang="en-US" dirty="0"/>
          </a:p>
        </p:txBody>
      </p:sp>
      <p:sp>
        <p:nvSpPr>
          <p:cNvPr id="16" name="TextBox 15">
            <a:extLst>
              <a:ext uri="{FF2B5EF4-FFF2-40B4-BE49-F238E27FC236}">
                <a16:creationId xmlns:a16="http://schemas.microsoft.com/office/drawing/2014/main" id="{FE21EBAD-2945-B148-AC09-511C3AA1DA08}"/>
              </a:ext>
            </a:extLst>
          </p:cNvPr>
          <p:cNvSpPr txBox="1"/>
          <p:nvPr/>
        </p:nvSpPr>
        <p:spPr>
          <a:xfrm>
            <a:off x="1422116" y="6362692"/>
            <a:ext cx="6026778" cy="307777"/>
          </a:xfrm>
          <a:prstGeom prst="rect">
            <a:avLst/>
          </a:prstGeom>
          <a:noFill/>
        </p:spPr>
        <p:txBody>
          <a:bodyPr wrap="none" rtlCol="0">
            <a:spAutoFit/>
          </a:bodyPr>
          <a:lstStyle/>
          <a:p>
            <a:r>
              <a:rPr lang="en-US" sz="1400" dirty="0">
                <a:solidFill>
                  <a:schemeClr val="bg1"/>
                </a:solidFill>
              </a:rPr>
              <a:t>Data and Images courtesy of Tim Sandstrom and Pat Moran, NASA Ames</a:t>
            </a:r>
          </a:p>
        </p:txBody>
      </p:sp>
    </p:spTree>
    <p:extLst>
      <p:ext uri="{BB962C8B-B14F-4D97-AF65-F5344CB8AC3E}">
        <p14:creationId xmlns:p14="http://schemas.microsoft.com/office/powerpoint/2010/main" val="96783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877EE-F888-BE44-BF12-2B5B90322FFF}"/>
              </a:ext>
            </a:extLst>
          </p:cNvPr>
          <p:cNvPicPr/>
          <p:nvPr/>
        </p:nvPicPr>
        <p:blipFill>
          <a:blip r:embed="rId2" cstate="screen">
            <a:extLst>
              <a:ext uri="{28A0092B-C50C-407E-A947-70E740481C1C}">
                <a14:useLocalDpi xmlns:a14="http://schemas.microsoft.com/office/drawing/2010/main"/>
              </a:ext>
            </a:extLst>
          </a:blip>
          <a:stretch>
            <a:fillRect/>
          </a:stretch>
        </p:blipFill>
        <p:spPr>
          <a:xfrm>
            <a:off x="501377" y="1570594"/>
            <a:ext cx="4286523" cy="2798206"/>
          </a:xfrm>
          <a:prstGeom prst="rect">
            <a:avLst/>
          </a:prstGeom>
        </p:spPr>
      </p:pic>
      <p:sp>
        <p:nvSpPr>
          <p:cNvPr id="3" name="TextBox 2">
            <a:extLst>
              <a:ext uri="{FF2B5EF4-FFF2-40B4-BE49-F238E27FC236}">
                <a16:creationId xmlns:a16="http://schemas.microsoft.com/office/drawing/2014/main" id="{9C6720BE-47DB-5240-800A-C094963BB327}"/>
              </a:ext>
            </a:extLst>
          </p:cNvPr>
          <p:cNvSpPr txBox="1"/>
          <p:nvPr/>
        </p:nvSpPr>
        <p:spPr>
          <a:xfrm>
            <a:off x="501377" y="4483295"/>
            <a:ext cx="4373595" cy="553998"/>
          </a:xfrm>
          <a:prstGeom prst="rect">
            <a:avLst/>
          </a:prstGeom>
          <a:noFill/>
        </p:spPr>
        <p:txBody>
          <a:bodyPr vert="horz"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Intel Clear"/>
                <a:ea typeface="+mn-ea"/>
                <a:cs typeface="+mn-cs"/>
              </a:rPr>
              <a:t>The </a:t>
            </a:r>
            <a:r>
              <a:rPr kumimoji="0" lang="en-US" sz="1100" b="0" i="0" u="none" strike="noStrike" kern="1200" cap="none" spc="0" normalizeH="0" baseline="0" noProof="0" dirty="0">
                <a:ln>
                  <a:noFill/>
                </a:ln>
                <a:effectLst/>
                <a:uLnTx/>
                <a:uFillTx/>
                <a:latin typeface="Intel Clear"/>
                <a:ea typeface="+mn-ea"/>
                <a:cs typeface="+mn-cs"/>
              </a:rPr>
              <a:t>Moroccan</a:t>
            </a:r>
            <a:r>
              <a:rPr kumimoji="0" lang="en-US" sz="1200" b="0" i="0" u="none" strike="noStrike" kern="1200" cap="none" spc="0" normalizeH="0" baseline="0" noProof="0" dirty="0">
                <a:ln>
                  <a:noFill/>
                </a:ln>
                <a:effectLst/>
                <a:uLnTx/>
                <a:uFillTx/>
                <a:latin typeface="Intel Clear"/>
                <a:ea typeface="+mn-ea"/>
                <a:cs typeface="+mn-cs"/>
              </a:rPr>
              <a:t> Ocean Shelf.  Image courtesy of the Bureau of Economic Geology at The University of Texas at Austin and the Moroccan National Office of Hydrocarbon </a:t>
            </a:r>
            <a:r>
              <a:rPr kumimoji="0" lang="en-US" sz="1100" b="0" i="0" u="none" strike="noStrike" kern="1200" cap="none" spc="0" normalizeH="0" baseline="0" noProof="0" dirty="0">
                <a:ln>
                  <a:noFill/>
                </a:ln>
                <a:effectLst/>
                <a:uLnTx/>
                <a:uFillTx/>
                <a:latin typeface="Intel Clear"/>
                <a:ea typeface="+mn-ea"/>
                <a:cs typeface="+mn-cs"/>
              </a:rPr>
              <a:t>and Mining. </a:t>
            </a:r>
          </a:p>
        </p:txBody>
      </p:sp>
      <p:pic>
        <p:nvPicPr>
          <p:cNvPr id="5" name="Picture 4">
            <a:extLst>
              <a:ext uri="{FF2B5EF4-FFF2-40B4-BE49-F238E27FC236}">
                <a16:creationId xmlns:a16="http://schemas.microsoft.com/office/drawing/2014/main" id="{EB56444B-BDF6-F84B-9BD6-24F59465B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0" y="630794"/>
            <a:ext cx="5168900" cy="2456458"/>
          </a:xfrm>
          <a:prstGeom prst="rect">
            <a:avLst/>
          </a:prstGeom>
        </p:spPr>
      </p:pic>
      <p:sp>
        <p:nvSpPr>
          <p:cNvPr id="6" name="TextBox 5">
            <a:extLst>
              <a:ext uri="{FF2B5EF4-FFF2-40B4-BE49-F238E27FC236}">
                <a16:creationId xmlns:a16="http://schemas.microsoft.com/office/drawing/2014/main" id="{5A2D4A2F-FEC4-6548-9D6A-D0FABAA0418A}"/>
              </a:ext>
            </a:extLst>
          </p:cNvPr>
          <p:cNvSpPr txBox="1"/>
          <p:nvPr/>
        </p:nvSpPr>
        <p:spPr>
          <a:xfrm>
            <a:off x="5493113" y="5881337"/>
            <a:ext cx="5162823" cy="338554"/>
          </a:xfrm>
          <a:prstGeom prst="rect">
            <a:avLst/>
          </a:prstGeom>
          <a:noFill/>
        </p:spPr>
        <p:txBody>
          <a:bodyPr vert="horz"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Intel Clear"/>
                <a:ea typeface="+mn-ea"/>
                <a:cs typeface="+mn-cs"/>
              </a:rPr>
              <a:t>“Worm Hole” and ‘p-wave velocity”: </a:t>
            </a:r>
            <a:r>
              <a:rPr kumimoji="0" lang="en-US" sz="1100" b="0" i="0" u="none" strike="noStrike" kern="1200" cap="none" spc="0" normalizeH="0" baseline="0" noProof="0" dirty="0" err="1">
                <a:ln>
                  <a:noFill/>
                </a:ln>
                <a:effectLst/>
                <a:uLnTx/>
                <a:uFillTx/>
                <a:latin typeface="Intel Clear"/>
                <a:ea typeface="+mn-ea"/>
                <a:cs typeface="+mn-cs"/>
              </a:rPr>
              <a:t>Kitware</a:t>
            </a:r>
            <a:r>
              <a:rPr kumimoji="0" lang="en-US" sz="1100" b="0" i="0" u="none" strike="noStrike" kern="1200" cap="none" spc="0" normalizeH="0" baseline="0" noProof="0" dirty="0">
                <a:ln>
                  <a:noFill/>
                </a:ln>
                <a:effectLst/>
                <a:uLnTx/>
                <a:uFillTx/>
                <a:latin typeface="Intel Clear"/>
                <a:ea typeface="+mn-ea"/>
                <a:cs typeface="+mn-cs"/>
              </a:rPr>
              <a:t> </a:t>
            </a:r>
            <a:r>
              <a:rPr kumimoji="0" lang="en-US" sz="1100" b="0" i="0" u="none" strike="noStrike" kern="1200" cap="none" spc="0" normalizeH="0" baseline="0" noProof="0" dirty="0" err="1">
                <a:ln>
                  <a:noFill/>
                </a:ln>
                <a:effectLst/>
                <a:uLnTx/>
                <a:uFillTx/>
                <a:latin typeface="Intel Clear"/>
                <a:ea typeface="+mn-ea"/>
                <a:cs typeface="+mn-cs"/>
              </a:rPr>
              <a:t>ParaView</a:t>
            </a:r>
            <a:r>
              <a:rPr kumimoji="0" lang="en-US" sz="1100" b="0" i="0" u="none" strike="noStrike" kern="1200" cap="none" spc="0" normalizeH="0" baseline="0" noProof="0" dirty="0">
                <a:ln>
                  <a:noFill/>
                </a:ln>
                <a:effectLst/>
                <a:uLnTx/>
                <a:uFillTx/>
                <a:latin typeface="Intel Clear"/>
                <a:ea typeface="+mn-ea"/>
                <a:cs typeface="+mn-cs"/>
              </a:rPr>
              <a:t> with </a:t>
            </a:r>
            <a:r>
              <a:rPr kumimoji="0" lang="en-US" sz="1100" b="0" i="0" u="none" strike="noStrike" kern="1200" cap="none" spc="0" normalizeH="0" baseline="0" noProof="0" dirty="0" err="1">
                <a:ln>
                  <a:noFill/>
                </a:ln>
                <a:effectLst/>
                <a:uLnTx/>
                <a:uFillTx/>
                <a:latin typeface="Intel Clear"/>
                <a:ea typeface="+mn-ea"/>
                <a:cs typeface="+mn-cs"/>
              </a:rPr>
              <a:t>OSPRay</a:t>
            </a:r>
            <a:r>
              <a:rPr kumimoji="0" lang="en-US" sz="1100" b="0" i="0" u="none" strike="noStrike" kern="1200" cap="none" spc="0" normalizeH="0" baseline="0" noProof="0" dirty="0">
                <a:ln>
                  <a:noFill/>
                </a:ln>
                <a:effectLst/>
                <a:uLnTx/>
                <a:uFillTx/>
                <a:latin typeface="Intel Clear"/>
                <a:ea typeface="+mn-ea"/>
                <a:cs typeface="+mn-cs"/>
              </a:rPr>
              <a:t>, Data and Images  Courtesy of Bruno </a:t>
            </a:r>
            <a:r>
              <a:rPr kumimoji="0" lang="en-US" sz="1100" b="0" i="0" u="none" strike="noStrike" kern="1200" cap="none" spc="0" normalizeH="0" baseline="0" noProof="0" dirty="0" err="1">
                <a:ln>
                  <a:noFill/>
                </a:ln>
                <a:effectLst/>
                <a:uLnTx/>
                <a:uFillTx/>
                <a:latin typeface="Intel Clear"/>
                <a:ea typeface="+mn-ea"/>
                <a:cs typeface="+mn-cs"/>
              </a:rPr>
              <a:t>Conche</a:t>
            </a:r>
            <a:r>
              <a:rPr kumimoji="0" lang="en-US" sz="1100" b="0" i="0" u="none" strike="noStrike" kern="1200" cap="none" spc="0" normalizeH="0" baseline="0" noProof="0" dirty="0">
                <a:ln>
                  <a:noFill/>
                </a:ln>
                <a:effectLst/>
                <a:uLnTx/>
                <a:uFillTx/>
                <a:latin typeface="Intel Clear"/>
                <a:ea typeface="+mn-ea"/>
                <a:cs typeface="+mn-cs"/>
              </a:rPr>
              <a:t>, TOTAL</a:t>
            </a:r>
          </a:p>
        </p:txBody>
      </p:sp>
      <p:sp>
        <p:nvSpPr>
          <p:cNvPr id="7" name="TextBox 6">
            <a:extLst>
              <a:ext uri="{FF2B5EF4-FFF2-40B4-BE49-F238E27FC236}">
                <a16:creationId xmlns:a16="http://schemas.microsoft.com/office/drawing/2014/main" id="{A4B6A959-D517-5C40-AA93-8413A23B74EB}"/>
              </a:ext>
            </a:extLst>
          </p:cNvPr>
          <p:cNvSpPr txBox="1"/>
          <p:nvPr/>
        </p:nvSpPr>
        <p:spPr>
          <a:xfrm>
            <a:off x="295252" y="136644"/>
            <a:ext cx="7220888" cy="369332"/>
          </a:xfrm>
          <a:prstGeom prst="rect">
            <a:avLst/>
          </a:prstGeom>
          <a:noFill/>
        </p:spPr>
        <p:txBody>
          <a:bodyPr wrap="none" rtlCol="0">
            <a:spAutoFit/>
          </a:bodyPr>
          <a:lstStyle/>
          <a:p>
            <a:r>
              <a:rPr lang="en-US" dirty="0"/>
              <a:t>“..first thing you know old Jed’s a millionaire..”:  </a:t>
            </a:r>
            <a:r>
              <a:rPr lang="en-US" dirty="0" err="1"/>
              <a:t>OSPRay</a:t>
            </a:r>
            <a:r>
              <a:rPr lang="en-US" dirty="0"/>
              <a:t> in Oil &amp; Gas</a:t>
            </a:r>
          </a:p>
        </p:txBody>
      </p:sp>
      <p:pic>
        <p:nvPicPr>
          <p:cNvPr id="12" name="Picture 11">
            <a:extLst>
              <a:ext uri="{FF2B5EF4-FFF2-40B4-BE49-F238E27FC236}">
                <a16:creationId xmlns:a16="http://schemas.microsoft.com/office/drawing/2014/main" id="{EDDAD5D4-7242-2C4E-8C7F-586238F9A5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7500" y="3212070"/>
            <a:ext cx="5354051" cy="2544449"/>
          </a:xfrm>
          <a:prstGeom prst="rect">
            <a:avLst/>
          </a:prstGeom>
        </p:spPr>
      </p:pic>
    </p:spTree>
    <p:extLst>
      <p:ext uri="{BB962C8B-B14F-4D97-AF65-F5344CB8AC3E}">
        <p14:creationId xmlns:p14="http://schemas.microsoft.com/office/powerpoint/2010/main" val="296318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7600E-13FC-3D41-B391-301AE99A05CC}"/>
              </a:ext>
            </a:extLst>
          </p:cNvPr>
          <p:cNvSpPr>
            <a:spLocks noGrp="1"/>
          </p:cNvSpPr>
          <p:nvPr>
            <p:ph type="ctrTitle"/>
          </p:nvPr>
        </p:nvSpPr>
        <p:spPr>
          <a:xfrm>
            <a:off x="471951" y="2593095"/>
            <a:ext cx="11248100" cy="917752"/>
          </a:xfrm>
        </p:spPr>
        <p:txBody>
          <a:bodyPr/>
          <a:lstStyle/>
          <a:p>
            <a:r>
              <a:rPr lang="en-US" dirty="0"/>
              <a:t>THANK YOU!</a:t>
            </a:r>
          </a:p>
        </p:txBody>
      </p:sp>
      <p:sp>
        <p:nvSpPr>
          <p:cNvPr id="3" name="Text Placeholder 2">
            <a:extLst>
              <a:ext uri="{FF2B5EF4-FFF2-40B4-BE49-F238E27FC236}">
                <a16:creationId xmlns:a16="http://schemas.microsoft.com/office/drawing/2014/main" id="{D6AB5053-FE8C-3C46-8A8E-B160FD182FD1}"/>
              </a:ext>
            </a:extLst>
          </p:cNvPr>
          <p:cNvSpPr>
            <a:spLocks noGrp="1"/>
          </p:cNvSpPr>
          <p:nvPr>
            <p:ph type="body" sz="quarter" idx="11"/>
          </p:nvPr>
        </p:nvSpPr>
        <p:spPr>
          <a:xfrm>
            <a:off x="471951" y="3955060"/>
            <a:ext cx="11248100" cy="1421928"/>
          </a:xfrm>
        </p:spPr>
        <p:txBody>
          <a:bodyPr/>
          <a:lstStyle/>
          <a:p>
            <a:endParaRPr lang="en-US" sz="3200" dirty="0"/>
          </a:p>
          <a:p>
            <a:endParaRPr lang="en-US" sz="3200" dirty="0"/>
          </a:p>
          <a:p>
            <a:r>
              <a:rPr lang="en-US" sz="3200" dirty="0"/>
              <a:t>Questions?  …. And ‘maybe’ honest answers…..</a:t>
            </a:r>
            <a:r>
              <a:rPr lang="en-US" sz="3200" dirty="0">
                <a:sym typeface="Wingdings" pitchFamily="2" charset="2"/>
              </a:rPr>
              <a:t></a:t>
            </a:r>
            <a:endParaRPr lang="en-US" sz="3200" dirty="0"/>
          </a:p>
        </p:txBody>
      </p:sp>
      <p:sp>
        <p:nvSpPr>
          <p:cNvPr id="4" name="Slide Number Placeholder 3">
            <a:extLst>
              <a:ext uri="{FF2B5EF4-FFF2-40B4-BE49-F238E27FC236}">
                <a16:creationId xmlns:a16="http://schemas.microsoft.com/office/drawing/2014/main" id="{E7E7B731-7DA8-5F47-B470-43FC1BD23042}"/>
              </a:ext>
            </a:extLst>
          </p:cNvPr>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63</a:t>
            </a:fld>
            <a:endParaRPr lang="en-US" dirty="0"/>
          </a:p>
        </p:txBody>
      </p:sp>
    </p:spTree>
    <p:extLst>
      <p:ext uri="{BB962C8B-B14F-4D97-AF65-F5344CB8AC3E}">
        <p14:creationId xmlns:p14="http://schemas.microsoft.com/office/powerpoint/2010/main" val="358454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38D9C9-61F9-294C-BD79-3315584A35F3}"/>
              </a:ext>
            </a:extLst>
          </p:cNvPr>
          <p:cNvSpPr>
            <a:spLocks noGrp="1"/>
          </p:cNvSpPr>
          <p:nvPr>
            <p:ph type="title"/>
          </p:nvPr>
        </p:nvSpPr>
        <p:spPr>
          <a:xfrm>
            <a:off x="438147" y="381793"/>
            <a:ext cx="10515600" cy="334963"/>
          </a:xfrm>
        </p:spPr>
        <p:txBody>
          <a:bodyPr>
            <a:normAutofit fontScale="90000"/>
          </a:bodyPr>
          <a:lstStyle/>
          <a:p>
            <a:r>
              <a:rPr lang="en-US" dirty="0"/>
              <a:t>Legal Notices and Disclaimers</a:t>
            </a:r>
          </a:p>
        </p:txBody>
      </p:sp>
      <p:sp>
        <p:nvSpPr>
          <p:cNvPr id="7" name="TextBox 6">
            <a:extLst>
              <a:ext uri="{FF2B5EF4-FFF2-40B4-BE49-F238E27FC236}">
                <a16:creationId xmlns:a16="http://schemas.microsoft.com/office/drawing/2014/main" id="{51D9C4AB-4D0D-5B49-B091-5B9254DC8320}"/>
              </a:ext>
            </a:extLst>
          </p:cNvPr>
          <p:cNvSpPr txBox="1"/>
          <p:nvPr/>
        </p:nvSpPr>
        <p:spPr>
          <a:xfrm>
            <a:off x="1094352" y="1438271"/>
            <a:ext cx="5168921" cy="738664"/>
          </a:xfrm>
          <a:prstGeom prst="rect">
            <a:avLst/>
          </a:prstGeom>
          <a:noFill/>
        </p:spPr>
        <p:txBody>
          <a:bodyPr wrap="square" lIns="0" tIns="0" rIns="0" bIns="0" rtlCol="0">
            <a:spAutoFit/>
          </a:bodyPr>
          <a:lstStyle>
            <a:defPPr>
              <a:defRPr lang="en-US"/>
            </a:defPPr>
            <a:lvl1pPr marL="171450" indent="-171450">
              <a:buFont typeface="System Font"/>
              <a:buChar char="-"/>
              <a:defRPr sz="1200" kern="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pPr marL="0" marR="0" lvl="0" indent="0" algn="l" defTabSz="914317" rtl="0" eaLnBrk="1" fontAlgn="auto" latinLnBrk="0" hangingPunct="1">
              <a:lnSpc>
                <a:spcPct val="100000"/>
              </a:lnSpc>
              <a:spcBef>
                <a:spcPts val="0"/>
              </a:spcBef>
              <a:spcAft>
                <a:spcPts val="0"/>
              </a:spcAft>
              <a:buClrTx/>
              <a:buSzTx/>
              <a:buFont typeface="System Font"/>
              <a:buNone/>
              <a:tabLst/>
              <a:defRPr/>
            </a:pP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 technologies’ features and benefits depend on system configuration and may require enabled hardware, software or service activation. Learn more at </a:t>
            </a:r>
            <a:r>
              <a:rPr kumimoji="0" lang="en-US" sz="1200" b="0" i="0" u="none" strike="noStrike" kern="0" cap="none" spc="0" normalizeH="0" baseline="0" noProof="0" dirty="0" err="1">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intel.com</a:t>
            </a: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or from the OEM or retailer.</a:t>
            </a:r>
          </a:p>
          <a:p>
            <a:pPr marL="0" marR="0" lvl="0" indent="0" algn="l" defTabSz="914317" rtl="0" eaLnBrk="1" fontAlgn="auto" latinLnBrk="0" hangingPunct="1">
              <a:lnSpc>
                <a:spcPct val="100000"/>
              </a:lnSpc>
              <a:spcBef>
                <a:spcPts val="0"/>
              </a:spcBef>
              <a:spcAft>
                <a:spcPts val="0"/>
              </a:spcAft>
              <a:buClrTx/>
              <a:buSzTx/>
              <a:buFont typeface="System Font"/>
              <a:buNone/>
              <a:tabLst/>
              <a:defRPr/>
            </a:pP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No computer system can be absolutely secure. </a:t>
            </a:r>
          </a:p>
        </p:txBody>
      </p:sp>
      <p:grpSp>
        <p:nvGrpSpPr>
          <p:cNvPr id="26" name="Group 25">
            <a:extLst>
              <a:ext uri="{FF2B5EF4-FFF2-40B4-BE49-F238E27FC236}">
                <a16:creationId xmlns:a16="http://schemas.microsoft.com/office/drawing/2014/main" id="{51B4491A-296F-2D4D-BE32-76A4CFCCC923}"/>
              </a:ext>
            </a:extLst>
          </p:cNvPr>
          <p:cNvGrpSpPr/>
          <p:nvPr/>
        </p:nvGrpSpPr>
        <p:grpSpPr>
          <a:xfrm>
            <a:off x="933367" y="1217807"/>
            <a:ext cx="236660" cy="1166917"/>
            <a:chOff x="1370266" y="1700784"/>
            <a:chExt cx="339662" cy="3877056"/>
          </a:xfrm>
        </p:grpSpPr>
        <p:cxnSp>
          <p:nvCxnSpPr>
            <p:cNvPr id="16" name="Straight Connector 15">
              <a:extLst>
                <a:ext uri="{FF2B5EF4-FFF2-40B4-BE49-F238E27FC236}">
                  <a16:creationId xmlns:a16="http://schemas.microsoft.com/office/drawing/2014/main" id="{5E3E9095-2B66-2642-B98B-46FC705F4E5A}"/>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534906-92E0-814B-8EB2-871F340C0572}"/>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4C770-5CBE-5E41-90CC-73202E79BE7C}"/>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F598C8D2-94AA-0949-A692-249B5159A227}"/>
              </a:ext>
            </a:extLst>
          </p:cNvPr>
          <p:cNvSpPr txBox="1"/>
          <p:nvPr/>
        </p:nvSpPr>
        <p:spPr>
          <a:xfrm>
            <a:off x="1112048" y="2987644"/>
            <a:ext cx="4983953" cy="1107996"/>
          </a:xfrm>
          <a:prstGeom prst="rect">
            <a:avLst/>
          </a:prstGeom>
          <a:noFill/>
        </p:spPr>
        <p:txBody>
          <a:bodyPr wrap="square" lIns="0" tIns="0" rIns="0" bIns="0" rtlCol="0">
            <a:spAutoFit/>
          </a:bodyPr>
          <a:lstStyle>
            <a:defPPr>
              <a:defRPr lang="en-US"/>
            </a:defPPr>
            <a:lvl1pPr>
              <a:defRPr sz="1200" kern="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Tests document performance of components on a particular test, in specific systems. Differences in hardware, software, or configuration will affect actual performance. Consult other sources of information to evaluate performance as you consider your purchase. For more complete information about performance and benchmark results, visit </a:t>
            </a: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hlinkClick r:id="rId3"/>
              </a:rPr>
              <a:t>http://www.intel.com/performance</a:t>
            </a: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a:t>
            </a:r>
          </a:p>
        </p:txBody>
      </p:sp>
      <p:sp>
        <p:nvSpPr>
          <p:cNvPr id="18" name="TextBox 17">
            <a:extLst>
              <a:ext uri="{FF2B5EF4-FFF2-40B4-BE49-F238E27FC236}">
                <a16:creationId xmlns:a16="http://schemas.microsoft.com/office/drawing/2014/main" id="{05F3FB25-F9C0-5D4B-8DCE-762FA69DCF4E}"/>
              </a:ext>
            </a:extLst>
          </p:cNvPr>
          <p:cNvSpPr txBox="1"/>
          <p:nvPr/>
        </p:nvSpPr>
        <p:spPr>
          <a:xfrm>
            <a:off x="6797901" y="5154711"/>
            <a:ext cx="4925971" cy="1107996"/>
          </a:xfrm>
          <a:prstGeom prst="rect">
            <a:avLst/>
          </a:prstGeom>
          <a:noFill/>
        </p:spPr>
        <p:txBody>
          <a:bodyPr wrap="square" lIns="0" tIns="0" rIns="0" bIns="0" rtlCol="0">
            <a:spAutoFit/>
          </a:bodyPr>
          <a:lstStyle>
            <a:defPPr>
              <a:defRPr lang="en-US"/>
            </a:defPPr>
            <a:lvl1pPr>
              <a:defRPr sz="1200" kern="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Cost reduction scenarios described are intended as examples of how a given Intel-based product, in the specified circumstances and configurations, may affect future costs and provide cost savings.  Circumstances will vary.  Intel does not guarantee any costs or cost reduction.</a:t>
            </a:r>
          </a:p>
          <a:p>
            <a:pPr marL="171442" marR="0" lvl="0" indent="-171442" algn="l" defTabSz="914317" rtl="0" eaLnBrk="1" fontAlgn="auto" latinLnBrk="0" hangingPunct="1">
              <a:lnSpc>
                <a:spcPct val="100000"/>
              </a:lnSpc>
              <a:spcBef>
                <a:spcPts val="0"/>
              </a:spcBef>
              <a:spcAft>
                <a:spcPts val="0"/>
              </a:spcAft>
              <a:buClrTx/>
              <a:buSzTx/>
              <a:buFont typeface="System Font"/>
              <a:buChar char="-"/>
              <a:tabLst/>
              <a:defRPr/>
            </a:pPr>
            <a:endPar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19" name="TextBox 18">
            <a:extLst>
              <a:ext uri="{FF2B5EF4-FFF2-40B4-BE49-F238E27FC236}">
                <a16:creationId xmlns:a16="http://schemas.microsoft.com/office/drawing/2014/main" id="{C71BD8AD-0080-0841-A94C-95370DFA411B}"/>
              </a:ext>
            </a:extLst>
          </p:cNvPr>
          <p:cNvSpPr txBox="1"/>
          <p:nvPr/>
        </p:nvSpPr>
        <p:spPr>
          <a:xfrm>
            <a:off x="6816319" y="1665141"/>
            <a:ext cx="5160071" cy="1107996"/>
          </a:xfrm>
          <a:prstGeom prst="rect">
            <a:avLst/>
          </a:prstGeom>
          <a:noFill/>
        </p:spPr>
        <p:txBody>
          <a:bodyPr wrap="square" lIns="0" tIns="0" rIns="0" bIns="0" rtlCol="0">
            <a:spAutoFit/>
          </a:bodyPr>
          <a:lstStyle>
            <a:defPPr>
              <a:defRPr lang="en-US"/>
            </a:defPPr>
            <a:lvl1pPr>
              <a:defRPr sz="1200" kern="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This document contains information on products, services and/or processes in development.  All information provided here is subject to change without notice. Contact your Intel representative to obtain the latest forecast, schedule, specifications and roadmaps.</a:t>
            </a:r>
          </a:p>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No license (express or implied, by estoppel or otherwise) to any intellectual property rights is granted by this document.</a:t>
            </a:r>
          </a:p>
        </p:txBody>
      </p:sp>
      <p:sp>
        <p:nvSpPr>
          <p:cNvPr id="21" name="TextBox 20">
            <a:extLst>
              <a:ext uri="{FF2B5EF4-FFF2-40B4-BE49-F238E27FC236}">
                <a16:creationId xmlns:a16="http://schemas.microsoft.com/office/drawing/2014/main" id="{78522E60-4843-624F-ADBA-852FEEE5328B}"/>
              </a:ext>
            </a:extLst>
          </p:cNvPr>
          <p:cNvSpPr txBox="1"/>
          <p:nvPr/>
        </p:nvSpPr>
        <p:spPr>
          <a:xfrm>
            <a:off x="6816319" y="3397990"/>
            <a:ext cx="5160071" cy="1477328"/>
          </a:xfrm>
          <a:prstGeom prst="rect">
            <a:avLst/>
          </a:prstGeom>
          <a:noFill/>
        </p:spPr>
        <p:txBody>
          <a:bodyPr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 does not control or audit third-party benchmark data or the web sites referenced in this document. You should visit the referenced web site and confirm whether referenced data are accurate. </a:t>
            </a:r>
          </a:p>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 the Intel logo, Core, and others are trademarks of Intel Corporation in the U.S. and/or other countries. *Other names and brands may be claimed as the property of others. </a:t>
            </a:r>
          </a:p>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 2018 Intel Corporation. </a:t>
            </a:r>
          </a:p>
          <a:p>
            <a:pPr marL="285737" marR="0" lvl="0" indent="-285737" algn="l" defTabSz="91431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srgbClr val="003C71"/>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B0C33730-DDBC-A24F-8036-4A13BBA6E5AC}"/>
              </a:ext>
            </a:extLst>
          </p:cNvPr>
          <p:cNvGrpSpPr/>
          <p:nvPr/>
        </p:nvGrpSpPr>
        <p:grpSpPr>
          <a:xfrm>
            <a:off x="933367" y="2841938"/>
            <a:ext cx="236660" cy="1467412"/>
            <a:chOff x="1370266" y="1700784"/>
            <a:chExt cx="339662" cy="3877056"/>
          </a:xfrm>
        </p:grpSpPr>
        <p:cxnSp>
          <p:nvCxnSpPr>
            <p:cNvPr id="23" name="Straight Connector 22">
              <a:extLst>
                <a:ext uri="{FF2B5EF4-FFF2-40B4-BE49-F238E27FC236}">
                  <a16:creationId xmlns:a16="http://schemas.microsoft.com/office/drawing/2014/main" id="{CADCC8ED-E3EE-DF4B-91FC-0B6BE744126C}"/>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12C45FB-4D6C-4D41-9D1D-F5034799EA27}"/>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90775F8-33F6-0149-A1B0-C3F52BEF4D8B}"/>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A0C461B5-A8DE-0043-8614-FD4FC06C747F}"/>
              </a:ext>
            </a:extLst>
          </p:cNvPr>
          <p:cNvGrpSpPr/>
          <p:nvPr/>
        </p:nvGrpSpPr>
        <p:grpSpPr>
          <a:xfrm>
            <a:off x="6561243" y="5031519"/>
            <a:ext cx="169831" cy="1171964"/>
            <a:chOff x="1370266" y="1700784"/>
            <a:chExt cx="339662" cy="3877056"/>
          </a:xfrm>
        </p:grpSpPr>
        <p:cxnSp>
          <p:nvCxnSpPr>
            <p:cNvPr id="31" name="Straight Connector 30">
              <a:extLst>
                <a:ext uri="{FF2B5EF4-FFF2-40B4-BE49-F238E27FC236}">
                  <a16:creationId xmlns:a16="http://schemas.microsoft.com/office/drawing/2014/main" id="{D3DC15F2-F62A-1341-8410-99B90E269DFA}"/>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69CE10-532C-C044-9330-16AB3D64F4C0}"/>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98288D-EBA0-D94A-ABDD-F4CCA03C31D0}"/>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83A5FD2-BA4E-9D40-8DF9-E7E3CB3E01B9}"/>
              </a:ext>
            </a:extLst>
          </p:cNvPr>
          <p:cNvGrpSpPr/>
          <p:nvPr/>
        </p:nvGrpSpPr>
        <p:grpSpPr>
          <a:xfrm>
            <a:off x="6539800" y="1438273"/>
            <a:ext cx="179859" cy="1535591"/>
            <a:chOff x="1370266" y="1700784"/>
            <a:chExt cx="339662" cy="3877056"/>
          </a:xfrm>
        </p:grpSpPr>
        <p:cxnSp>
          <p:nvCxnSpPr>
            <p:cNvPr id="35" name="Straight Connector 34">
              <a:extLst>
                <a:ext uri="{FF2B5EF4-FFF2-40B4-BE49-F238E27FC236}">
                  <a16:creationId xmlns:a16="http://schemas.microsoft.com/office/drawing/2014/main" id="{34475A7D-1083-D240-8075-04380B785204}"/>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06981FD-C18C-344A-902B-C475592D52D8}"/>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6FF3A1-F5F9-DC4D-805D-9D7246792132}"/>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21335B6-AF1C-5B4A-9DC4-CF19DDAA2459}"/>
              </a:ext>
            </a:extLst>
          </p:cNvPr>
          <p:cNvGrpSpPr/>
          <p:nvPr/>
        </p:nvGrpSpPr>
        <p:grpSpPr>
          <a:xfrm>
            <a:off x="6549853" y="3222909"/>
            <a:ext cx="179859" cy="1535587"/>
            <a:chOff x="1370266" y="1700784"/>
            <a:chExt cx="339662" cy="3877056"/>
          </a:xfrm>
        </p:grpSpPr>
        <p:cxnSp>
          <p:nvCxnSpPr>
            <p:cNvPr id="39" name="Straight Connector 38">
              <a:extLst>
                <a:ext uri="{FF2B5EF4-FFF2-40B4-BE49-F238E27FC236}">
                  <a16:creationId xmlns:a16="http://schemas.microsoft.com/office/drawing/2014/main" id="{AB57C645-406C-EC49-9A33-9B1B93D3C811}"/>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7ED98F0-BAB1-BC43-980C-B5DA9B9D7D72}"/>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67C5587-201F-1D42-BB28-09C0F13807A2}"/>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43" name="Slide Number Placeholder 3">
            <a:extLst>
              <a:ext uri="{FF2B5EF4-FFF2-40B4-BE49-F238E27FC236}">
                <a16:creationId xmlns:a16="http://schemas.microsoft.com/office/drawing/2014/main" id="{0C0317F7-3F76-BF4B-BAAB-44CE1CB20B6A}"/>
              </a:ext>
            </a:extLst>
          </p:cNvPr>
          <p:cNvSpPr txBox="1">
            <a:spLocks/>
          </p:cNvSpPr>
          <p:nvPr/>
        </p:nvSpPr>
        <p:spPr>
          <a:xfrm>
            <a:off x="322701" y="6346556"/>
            <a:ext cx="540465" cy="248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D44707B-D922-47D5-BD24-D96E91B70543}" type="slidenum">
              <a:rPr kumimoji="0" lang="en-US" sz="800" b="0" i="0" u="none" strike="noStrike" kern="1200" cap="none" spc="0" normalizeH="0" baseline="0" noProof="0">
                <a:ln>
                  <a:noFill/>
                </a:ln>
                <a:solidFill>
                  <a:prstClr val="white"/>
                </a:solidFill>
                <a:effectLst/>
                <a:uLnTx/>
                <a:uFillTx/>
                <a:latin typeface="Intel Cle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29" name="TextBox 28">
            <a:extLst>
              <a:ext uri="{FF2B5EF4-FFF2-40B4-BE49-F238E27FC236}">
                <a16:creationId xmlns:a16="http://schemas.microsoft.com/office/drawing/2014/main" id="{EB2685CB-376C-4185-A4F5-0311F2F2BD63}"/>
              </a:ext>
            </a:extLst>
          </p:cNvPr>
          <p:cNvSpPr txBox="1"/>
          <p:nvPr/>
        </p:nvSpPr>
        <p:spPr>
          <a:xfrm>
            <a:off x="1199834" y="4698141"/>
            <a:ext cx="5160071" cy="2031325"/>
          </a:xfrm>
          <a:prstGeom prst="rect">
            <a:avLst/>
          </a:prstGeom>
          <a:noFill/>
        </p:spPr>
        <p:txBody>
          <a:bodyPr wrap="square" lIns="0" tIns="0" rIns="0" bIns="0" rtlCol="0">
            <a:spAutoFit/>
          </a:bodyPr>
          <a:lstStyle/>
          <a:p>
            <a:pPr marL="0" marR="0" lvl="0" indent="0" algn="l" defTabSz="91431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Intel's compilers may or may not optimize to the same degree for non-Intel microprocessors for optimizations that are not unique to Intel microprocessors. These optimizations include SSE2, SSE3, and SSSE3 instruction sets and other optimizations. Intel does not guarantee the availability, functionality, or effectiveness of any optimization on microprocessors not manufactured by Intel. Microprocessor-dependent optimizations in this product are intended for use with Intel microprocessors. Certain optimizations not specific to Intel microarchitecture are reserved for Intel microprocessors. Please refer to the applicable product User and Reference Guides for more information regarding the specific instruction sets covered by this notice. </a:t>
            </a:r>
            <a:endParaRPr kumimoji="0" lang="en-US" sz="1200" b="0" i="0" u="none" strike="noStrike" kern="0" cap="none" spc="0" normalizeH="0" baseline="0" noProof="0" dirty="0">
              <a:ln>
                <a:noFill/>
              </a:ln>
              <a:solidFill>
                <a:srgbClr val="003C71"/>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394C552D-AC06-4418-A2D4-0052C17D3029}"/>
              </a:ext>
            </a:extLst>
          </p:cNvPr>
          <p:cNvGrpSpPr/>
          <p:nvPr/>
        </p:nvGrpSpPr>
        <p:grpSpPr>
          <a:xfrm>
            <a:off x="933367" y="4523059"/>
            <a:ext cx="236660" cy="2334940"/>
            <a:chOff x="1370266" y="1700784"/>
            <a:chExt cx="339662" cy="3877056"/>
          </a:xfrm>
        </p:grpSpPr>
        <p:cxnSp>
          <p:nvCxnSpPr>
            <p:cNvPr id="44" name="Straight Connector 43">
              <a:extLst>
                <a:ext uri="{FF2B5EF4-FFF2-40B4-BE49-F238E27FC236}">
                  <a16:creationId xmlns:a16="http://schemas.microsoft.com/office/drawing/2014/main" id="{13B13233-CF7F-4F86-A7C5-C5F07C185812}"/>
                </a:ext>
              </a:extLst>
            </p:cNvPr>
            <p:cNvCxnSpPr>
              <a:cxnSpLocks/>
            </p:cNvCxnSpPr>
            <p:nvPr/>
          </p:nvCxnSpPr>
          <p:spPr>
            <a:xfrm>
              <a:off x="1370266" y="1700784"/>
              <a:ext cx="0" cy="3877056"/>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F790D7B-B30F-4933-8A83-374D3D3AB670}"/>
                </a:ext>
              </a:extLst>
            </p:cNvPr>
            <p:cNvCxnSpPr/>
            <p:nvPr/>
          </p:nvCxnSpPr>
          <p:spPr>
            <a:xfrm flipH="1">
              <a:off x="1370266" y="1700784"/>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A328DD-BD46-469B-B66E-5D23EECA6D91}"/>
                </a:ext>
              </a:extLst>
            </p:cNvPr>
            <p:cNvCxnSpPr/>
            <p:nvPr/>
          </p:nvCxnSpPr>
          <p:spPr>
            <a:xfrm flipH="1">
              <a:off x="1370266" y="5577840"/>
              <a:ext cx="33966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771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06-11 at 10.40.32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617" y="1368168"/>
            <a:ext cx="9424451" cy="5027977"/>
          </a:xfrm>
          <a:prstGeom prst="rect">
            <a:avLst/>
          </a:prstGeom>
        </p:spPr>
      </p:pic>
      <p:pic>
        <p:nvPicPr>
          <p:cNvPr id="6" name="Picture 5" descr="Screen Shot 2013-05-31 at 2.27.06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725" y="973335"/>
            <a:ext cx="10164529" cy="5422811"/>
          </a:xfrm>
          <a:prstGeom prst="rect">
            <a:avLst/>
          </a:prstGeom>
        </p:spPr>
      </p:pic>
      <p:sp>
        <p:nvSpPr>
          <p:cNvPr id="7" name="TextBox 6"/>
          <p:cNvSpPr txBox="1"/>
          <p:nvPr/>
        </p:nvSpPr>
        <p:spPr>
          <a:xfrm>
            <a:off x="3863969" y="6421644"/>
            <a:ext cx="4458272" cy="369332"/>
          </a:xfrm>
          <a:prstGeom prst="rect">
            <a:avLst/>
          </a:prstGeom>
          <a:noFill/>
        </p:spPr>
        <p:txBody>
          <a:bodyPr wrap="none" rtlCol="0">
            <a:spAutoFit/>
          </a:bodyPr>
          <a:lstStyle/>
          <a:p>
            <a:pPr marL="0" marR="0" lvl="0" indent="0" algn="l" defTabSz="60950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ntel Clear"/>
                <a:ea typeface="+mn-ea"/>
                <a:cs typeface="+mn-cs"/>
              </a:rPr>
              <a:t>Ray Tracing based visualization (</a:t>
            </a:r>
            <a:r>
              <a:rPr kumimoji="0" lang="en-US" sz="1800" b="0" i="0" u="none" strike="noStrike" kern="1200" cap="none" spc="0" normalizeH="0" baseline="0" noProof="0" dirty="0" err="1">
                <a:ln>
                  <a:noFill/>
                </a:ln>
                <a:solidFill>
                  <a:prstClr val="white"/>
                </a:solidFill>
                <a:effectLst/>
                <a:uLnTx/>
                <a:uFillTx/>
                <a:latin typeface="Intel Clear"/>
                <a:ea typeface="+mn-ea"/>
                <a:cs typeface="+mn-cs"/>
              </a:rPr>
              <a:t>OSPRay</a:t>
            </a:r>
            <a:r>
              <a:rPr kumimoji="0" lang="en-US" sz="1800" b="0" i="0" u="none" strike="noStrike" kern="1200" cap="none" spc="0" normalizeH="0" baseline="0" noProof="0" dirty="0">
                <a:ln>
                  <a:noFill/>
                </a:ln>
                <a:solidFill>
                  <a:prstClr val="white"/>
                </a:solidFill>
                <a:effectLst/>
                <a:uLnTx/>
                <a:uFillTx/>
                <a:latin typeface="Intel Clear"/>
                <a:ea typeface="+mn-ea"/>
                <a:cs typeface="+mn-cs"/>
              </a:rPr>
              <a:t>)</a:t>
            </a:r>
          </a:p>
        </p:txBody>
      </p:sp>
      <p:sp>
        <p:nvSpPr>
          <p:cNvPr id="11" name="Title 2"/>
          <p:cNvSpPr>
            <a:spLocks noGrp="1"/>
          </p:cNvSpPr>
          <p:nvPr>
            <p:ph type="title"/>
          </p:nvPr>
        </p:nvSpPr>
        <p:spPr>
          <a:xfrm>
            <a:off x="471952" y="114200"/>
            <a:ext cx="11248101" cy="666786"/>
          </a:xfrm>
        </p:spPr>
        <p:txBody>
          <a:bodyPr>
            <a:normAutofit/>
          </a:bodyPr>
          <a:lstStyle/>
          <a:p>
            <a:r>
              <a:rPr lang="en-US" sz="3600" dirty="0"/>
              <a:t>Modern, more </a:t>
            </a:r>
            <a:r>
              <a:rPr lang="en-US" sz="3600" i="1" dirty="0"/>
              <a:t>effective </a:t>
            </a:r>
            <a:r>
              <a:rPr lang="en-US" sz="3600" dirty="0"/>
              <a:t>visualization [Ray Tracing]</a:t>
            </a:r>
          </a:p>
        </p:txBody>
      </p:sp>
    </p:spTree>
    <p:extLst>
      <p:ext uri="{BB962C8B-B14F-4D97-AF65-F5344CB8AC3E}">
        <p14:creationId xmlns:p14="http://schemas.microsoft.com/office/powerpoint/2010/main" val="3352350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l="6398" r="6398"/>
          <a:stretch>
            <a:fillRect/>
          </a:stretch>
        </p:blipFill>
        <p:spPr>
          <a:xfrm>
            <a:off x="0" y="2"/>
            <a:ext cx="12192000" cy="6357939"/>
          </a:xfrm>
        </p:spPr>
      </p:pic>
      <p:sp>
        <p:nvSpPr>
          <p:cNvPr id="3" name="TextBox 2">
            <a:extLst>
              <a:ext uri="{FF2B5EF4-FFF2-40B4-BE49-F238E27FC236}">
                <a16:creationId xmlns:a16="http://schemas.microsoft.com/office/drawing/2014/main" id="{8E4BC0FD-87B0-B742-9CBB-E5721ED56EE7}"/>
              </a:ext>
            </a:extLst>
          </p:cNvPr>
          <p:cNvSpPr txBox="1"/>
          <p:nvPr/>
        </p:nvSpPr>
        <p:spPr>
          <a:xfrm>
            <a:off x="3352800" y="6357941"/>
            <a:ext cx="6234399" cy="369332"/>
          </a:xfrm>
          <a:prstGeom prst="rect">
            <a:avLst/>
          </a:prstGeom>
          <a:noFill/>
        </p:spPr>
        <p:txBody>
          <a:bodyPr wrap="none" rtlCol="0">
            <a:spAutoFit/>
          </a:bodyPr>
          <a:lstStyle/>
          <a:p>
            <a:r>
              <a:rPr lang="en-US" dirty="0"/>
              <a:t>“”Oil and Water” Data and images courtesy Jim Lin, BP Inc.</a:t>
            </a:r>
          </a:p>
        </p:txBody>
      </p:sp>
    </p:spTree>
    <p:extLst>
      <p:ext uri="{BB962C8B-B14F-4D97-AF65-F5344CB8AC3E}">
        <p14:creationId xmlns:p14="http://schemas.microsoft.com/office/powerpoint/2010/main" val="136734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584B-E304-0347-ACFB-02B7E22F0BE7}"/>
              </a:ext>
            </a:extLst>
          </p:cNvPr>
          <p:cNvSpPr>
            <a:spLocks noGrp="1"/>
          </p:cNvSpPr>
          <p:nvPr>
            <p:ph type="ctrTitle"/>
          </p:nvPr>
        </p:nvSpPr>
        <p:spPr>
          <a:xfrm>
            <a:off x="383051" y="264429"/>
            <a:ext cx="11248100" cy="3970318"/>
          </a:xfrm>
        </p:spPr>
        <p:txBody>
          <a:bodyPr/>
          <a:lstStyle/>
          <a:p>
            <a:r>
              <a:rPr lang="en-US" dirty="0"/>
              <a:t>Over the last 5 years…..</a:t>
            </a:r>
            <a:br>
              <a:rPr lang="en-US" dirty="0"/>
            </a:br>
            <a:r>
              <a:rPr lang="en-US" dirty="0"/>
              <a:t> </a:t>
            </a:r>
            <a:br>
              <a:rPr lang="en-US" dirty="0"/>
            </a:br>
            <a:r>
              <a:rPr lang="en-US" dirty="0"/>
              <a:t>Ray Tracing -</a:t>
            </a:r>
            <a:br>
              <a:rPr lang="en-US" dirty="0"/>
            </a:br>
            <a:r>
              <a:rPr lang="en-US" sz="3600" dirty="0"/>
              <a:t>[the method used make the most compelling animated movies and special effects]  </a:t>
            </a:r>
            <a:br>
              <a:rPr lang="en-US" sz="3600" dirty="0"/>
            </a:br>
            <a:br>
              <a:rPr lang="en-US" sz="3600" dirty="0"/>
            </a:br>
            <a:r>
              <a:rPr lang="en-US" dirty="0"/>
              <a:t> - has become HPC’s vis method of choice</a:t>
            </a:r>
          </a:p>
        </p:txBody>
      </p:sp>
      <p:sp>
        <p:nvSpPr>
          <p:cNvPr id="3" name="Text Placeholder 2">
            <a:extLst>
              <a:ext uri="{FF2B5EF4-FFF2-40B4-BE49-F238E27FC236}">
                <a16:creationId xmlns:a16="http://schemas.microsoft.com/office/drawing/2014/main" id="{7CD9E511-8EBA-0249-8127-24467BFC340A}"/>
              </a:ext>
            </a:extLst>
          </p:cNvPr>
          <p:cNvSpPr>
            <a:spLocks noGrp="1"/>
          </p:cNvSpPr>
          <p:nvPr>
            <p:ph type="body" sz="quarter" idx="11"/>
          </p:nvPr>
        </p:nvSpPr>
        <p:spPr>
          <a:xfrm>
            <a:off x="471951" y="4742749"/>
            <a:ext cx="11248100" cy="1077026"/>
          </a:xfrm>
        </p:spPr>
        <p:txBody>
          <a:bodyPr/>
          <a:lstStyle/>
          <a:p>
            <a:r>
              <a:rPr lang="en-US" dirty="0"/>
              <a:t>e.g., for the last 4 </a:t>
            </a:r>
            <a:r>
              <a:rPr lang="en-US" dirty="0" err="1"/>
              <a:t>SuperComputing</a:t>
            </a:r>
            <a:r>
              <a:rPr lang="en-US" dirty="0"/>
              <a:t> Conferences…. between 4, 5, and 6 out of 6 </a:t>
            </a:r>
            <a:r>
              <a:rPr lang="en-US" dirty="0" err="1"/>
              <a:t>SuperComputing</a:t>
            </a:r>
            <a:r>
              <a:rPr lang="en-US" dirty="0"/>
              <a:t> Visualization showcase finalists have used </a:t>
            </a:r>
            <a:r>
              <a:rPr lang="en-US" dirty="0" err="1"/>
              <a:t>OSPRay</a:t>
            </a:r>
            <a:r>
              <a:rPr lang="en-US" dirty="0"/>
              <a:t> and/or </a:t>
            </a:r>
            <a:r>
              <a:rPr lang="en-US" dirty="0" err="1"/>
              <a:t>Embree</a:t>
            </a:r>
            <a:r>
              <a:rPr lang="en-US" dirty="0"/>
              <a:t> Ray Tracing technology…… And every 1st place award has been to a Ray Traced solution.</a:t>
            </a:r>
          </a:p>
        </p:txBody>
      </p:sp>
    </p:spTree>
    <p:extLst>
      <p:ext uri="{BB962C8B-B14F-4D97-AF65-F5344CB8AC3E}">
        <p14:creationId xmlns:p14="http://schemas.microsoft.com/office/powerpoint/2010/main" val="173502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11.xml><?xml version="1.0" encoding="utf-8"?>
<a:theme xmlns:a="http://schemas.openxmlformats.org/drawingml/2006/main" name="6_Office Theme">
  <a:themeElements>
    <a:clrScheme name="Siggraph">
      <a:dk1>
        <a:srgbClr val="000000"/>
      </a:dk1>
      <a:lt1>
        <a:srgbClr val="FEFFFF"/>
      </a:lt1>
      <a:dk2>
        <a:srgbClr val="000000"/>
      </a:dk2>
      <a:lt2>
        <a:srgbClr val="E7E6E6"/>
      </a:lt2>
      <a:accent1>
        <a:srgbClr val="FF00D4"/>
      </a:accent1>
      <a:accent2>
        <a:srgbClr val="E50D00"/>
      </a:accent2>
      <a:accent3>
        <a:srgbClr val="E5DA00"/>
      </a:accent3>
      <a:accent4>
        <a:srgbClr val="FFC000"/>
      </a:accent4>
      <a:accent5>
        <a:srgbClr val="28E1FB"/>
      </a:accent5>
      <a:accent6>
        <a:srgbClr val="1A5BC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andia_CorpPresentation_Template1">
  <a:themeElements>
    <a:clrScheme name="SandiaDark2012">
      <a:dk1>
        <a:sysClr val="windowText" lastClr="000000"/>
      </a:dk1>
      <a:lt1>
        <a:sysClr val="window" lastClr="FFFFFF"/>
      </a:lt1>
      <a:dk2>
        <a:srgbClr val="464646"/>
      </a:dk2>
      <a:lt2>
        <a:srgbClr val="DEDEE0"/>
      </a:lt2>
      <a:accent1>
        <a:srgbClr val="AD0101"/>
      </a:accent1>
      <a:accent2>
        <a:srgbClr val="726056"/>
      </a:accent2>
      <a:accent3>
        <a:srgbClr val="AC956E"/>
      </a:accent3>
      <a:accent4>
        <a:srgbClr val="808DA9"/>
      </a:accent4>
      <a:accent5>
        <a:srgbClr val="063E8F"/>
      </a:accent5>
      <a:accent6>
        <a:srgbClr val="620A00"/>
      </a:accent6>
      <a:hlink>
        <a:srgbClr val="37A6D2"/>
      </a:hlink>
      <a:folHlink>
        <a:srgbClr val="B71A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8.xml><?xml version="1.0" encoding="utf-8"?>
<a:theme xmlns:a="http://schemas.openxmlformats.org/drawingml/2006/main" name="Intel 20150727">
  <a:themeElements>
    <a:clrScheme name="Intel newest">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Custom 47">
      <a:majorFont>
        <a:latin typeface="Intel Clear Pro"/>
        <a:ea typeface=""/>
        <a:cs typeface=""/>
      </a:majorFont>
      <a:minorFont>
        <a:latin typeface="Intel Clear"/>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818A3"/>
        </a:solidFill>
        <a:ln>
          <a:noFill/>
        </a:ln>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2"/>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tx2"/>
            </a:solidFill>
            <a:latin typeface="+mn-lt"/>
          </a:defRPr>
        </a:defPPr>
      </a:lstStyle>
    </a:txDef>
  </a:objectDefaults>
  <a:extraClrSchemeLst/>
</a:theme>
</file>

<file path=ppt/theme/theme9.xml><?xml version="1.0" encoding="utf-8"?>
<a:theme xmlns:a="http://schemas.openxmlformats.org/drawingml/2006/main" name="1_Default Theme">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Pro">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bg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nchor="ctr" anchorCtr="0">
        <a:spAutoFit/>
      </a:bodyPr>
      <a:lstStyle>
        <a:defPPr algn="ctr">
          <a:defRPr sz="2800" dirty="0" smtClean="0">
            <a:solidFill>
              <a:schemeClr val="bg1"/>
            </a:solidFill>
          </a:defRPr>
        </a:defPPr>
      </a:lstStyle>
    </a:txDef>
  </a:objectDefaults>
  <a:extraClrSchemeLst/>
  <a:extLst>
    <a:ext uri="{05A4C25C-085E-4340-85A3-A5531E510DB2}">
      <thm15:themeFamily xmlns:thm15="http://schemas.microsoft.com/office/thememl/2012/main" name="Default Theme" id="{A94625ED-B4E1-4809-9F09-0E03CB36337F}" vid="{74A6C073-BB04-4067-80DC-F600B06D28FE}"/>
    </a:ext>
  </a:extLst>
</a:theme>
</file>

<file path=docProps/app.xml><?xml version="1.0" encoding="utf-8"?>
<Properties xmlns="http://schemas.openxmlformats.org/officeDocument/2006/extended-properties" xmlns:vt="http://schemas.openxmlformats.org/officeDocument/2006/docPropsVTypes">
  <TotalTime>4853</TotalTime>
  <Words>4274</Words>
  <Application>Microsoft Macintosh PowerPoint</Application>
  <PresentationFormat>Widescreen</PresentationFormat>
  <Paragraphs>733</Paragraphs>
  <Slides>64</Slides>
  <Notes>22</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64</vt:i4>
      </vt:variant>
    </vt:vector>
  </HeadingPairs>
  <TitlesOfParts>
    <vt:vector size="88" baseType="lpstr">
      <vt:lpstr>ＭＳ Ｐゴシック</vt:lpstr>
      <vt:lpstr>Arial</vt:lpstr>
      <vt:lpstr>Calibri</vt:lpstr>
      <vt:lpstr>Calibri Light</vt:lpstr>
      <vt:lpstr>Consolas</vt:lpstr>
      <vt:lpstr>Helvetica Neue Medium</vt:lpstr>
      <vt:lpstr>Intel Clear</vt:lpstr>
      <vt:lpstr>Intel Clear Light</vt:lpstr>
      <vt:lpstr>Intel Clear Pro</vt:lpstr>
      <vt:lpstr>Optima</vt:lpstr>
      <vt:lpstr>Roboto</vt:lpstr>
      <vt:lpstr>System Font</vt:lpstr>
      <vt:lpstr>Wingdings</vt:lpstr>
      <vt:lpstr>Office Theme</vt:lpstr>
      <vt:lpstr>2_Office Theme</vt:lpstr>
      <vt:lpstr>3_Office Theme</vt:lpstr>
      <vt:lpstr>4_Office Theme</vt:lpstr>
      <vt:lpstr>Sandia_CorpPresentation_Template1</vt:lpstr>
      <vt:lpstr>5_Office Theme</vt:lpstr>
      <vt:lpstr>Int_PPT Template_ClearPro_16x9</vt:lpstr>
      <vt:lpstr>Intel 20150727</vt:lpstr>
      <vt:lpstr>1_Default Theme</vt:lpstr>
      <vt:lpstr>1_Int_PPT Template_ClearPro_16x9</vt:lpstr>
      <vt:lpstr>6_Office Theme</vt:lpstr>
      <vt:lpstr>Data Analysis Approaches For ExaScale  A Conversation</vt:lpstr>
      <vt:lpstr>Intel® Embree Ray Tracing Kernel Library Open Source,  High Performance, Feature Rich</vt:lpstr>
      <vt:lpstr>Moana Island Scene* Rendered with Intel® OSPRay, Embree, Open Image Denoise  *Public Dataset courtesy of Walt Disney Animation Studios</vt:lpstr>
      <vt:lpstr>Visualization is Foundational to Insight </vt:lpstr>
      <vt:lpstr>PowerPoint Presentation</vt:lpstr>
      <vt:lpstr>'Traditional’ Visualization (Rasterization)</vt:lpstr>
      <vt:lpstr>Modern, more effective visualization [Ray Tracing]</vt:lpstr>
      <vt:lpstr>PowerPoint Presentation</vt:lpstr>
      <vt:lpstr>Over the last 5 years…..   Ray Tracing - [the method used make the most compelling animated movies and special effects]     - has become HPC’s vis method of choice</vt:lpstr>
      <vt:lpstr>Challenges AT EXASCALE</vt:lpstr>
      <vt:lpstr>In Situ [same machine] Visualization – Why?</vt:lpstr>
      <vt:lpstr>In Situ Visualization – Why?</vt:lpstr>
      <vt:lpstr>In Situ Visualization Workflow</vt:lpstr>
      <vt:lpstr>PowerPoint Presentation</vt:lpstr>
      <vt:lpstr>PowerPoint Presentation</vt:lpstr>
      <vt:lpstr>Have no Fear!  In Situ is ‘here’!</vt:lpstr>
      <vt:lpstr>In Situ Terminology Project (courtesy Ken Moreland, Sandia)</vt:lpstr>
      <vt:lpstr>Example In Situ Options courtesy Hank Childs and In Situ Terminology Group</vt:lpstr>
      <vt:lpstr>Architectural Vision for  ExaScale Visualization</vt:lpstr>
      <vt:lpstr>The In Situ Vis Analysis Advantage</vt:lpstr>
      <vt:lpstr>Intel® oneAPI Rendering Toolkit Open Source Software for Advanced Rendering and Visualization</vt:lpstr>
      <vt:lpstr>Intel® oneAPI Rendering Toolkit</vt:lpstr>
      <vt:lpstr>Intel® oneAPI Rendering Toolkit Overview</vt:lpstr>
      <vt:lpstr>Intel oneAPI Rendering Toolkit: OpenSWR</vt:lpstr>
      <vt:lpstr>Intel oneAPI Rendering Toolkit: openSWR</vt:lpstr>
      <vt:lpstr>Intel oneAPI Rendering Toolkit: EMBREE</vt:lpstr>
      <vt:lpstr>Intel oneAPI Rendering Toolkit: EMBREE</vt:lpstr>
      <vt:lpstr>Intel® Embree Ray Tracing Kernel Library Open Source,  High Performance, Feature Rich</vt:lpstr>
      <vt:lpstr>Intel® Embree Ray Tracing Kernel Library Open Source,  High Performance, Feature Rich</vt:lpstr>
      <vt:lpstr>Intel oneAPI Rendering Toolkit: Open Image Denoise</vt:lpstr>
      <vt:lpstr>PowerPoint Presentation</vt:lpstr>
      <vt:lpstr>PowerPoint Presentation</vt:lpstr>
      <vt:lpstr>Coming Soon: Intel® Open Volume Kernel Library</vt:lpstr>
      <vt:lpstr>Volume integration example</vt:lpstr>
      <vt:lpstr>Isosurface rendering example</vt:lpstr>
      <vt:lpstr>Combined volume + isosurface rendering…</vt:lpstr>
      <vt:lpstr>Intel oneAPI Rendering Toolkit: OSPRAY</vt:lpstr>
      <vt:lpstr>Intel oneAPI Rendering Toolkit: OSPRAY</vt:lpstr>
      <vt:lpstr>Example: OSPRay </vt:lpstr>
      <vt:lpstr>PowerPoint Presentation</vt:lpstr>
      <vt:lpstr>Exponentially scalable :  Xe architecture</vt:lpstr>
      <vt:lpstr>Intel® Graphics and Visualization Institutes of XeLLENCE</vt:lpstr>
      <vt:lpstr>NOW, Back to our regularly scheduled program</vt:lpstr>
      <vt:lpstr>IXPUG In Situ Analysis Hackathon</vt:lpstr>
      <vt:lpstr>IXPUG In Situ Hackathon Purpose</vt:lpstr>
      <vt:lpstr>IXPUG In Situ Hackathon Key Lessons</vt:lpstr>
      <vt:lpstr>IXPUG In Situ Hackathon 2017</vt:lpstr>
      <vt:lpstr>IXPUG In Situ Hackathon 2018</vt:lpstr>
      <vt:lpstr>IXPUG In Situ Hackathon 2019</vt:lpstr>
      <vt:lpstr>SOLAR Ray Tracing Consortium</vt:lpstr>
      <vt:lpstr>Scalable Ray-tracing Consortium (Solar) </vt:lpstr>
      <vt:lpstr>Solar Consortium Purpose(s)</vt:lpstr>
      <vt:lpstr>SOLAR meeting: May 30-31 @ Santa Fe</vt:lpstr>
      <vt:lpstr>Discussion points</vt:lpstr>
      <vt:lpstr>Rays Determine Distances and Paths, and Carry No Information </vt:lpstr>
      <vt:lpstr>Rays Modify the State of the System, and Carry Information </vt:lpstr>
      <vt:lpstr>Consensus: lots of similarities</vt:lpstr>
      <vt:lpstr>Definitions to standardize</vt:lpstr>
      <vt:lpstr>Next Steps</vt:lpstr>
      <vt:lpstr>PowerPoint Presentation</vt:lpstr>
      <vt:lpstr>PowerPoint Presentation</vt:lpstr>
      <vt:lpstr>PowerPoint Presentation</vt:lpstr>
      <vt:lpstr>THANK YOU!</vt:lpstr>
      <vt:lpstr>Legal Notices and Disclaimers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Stelmaszek</dc:creator>
  <cp:lastModifiedBy>Microsoft Office User</cp:lastModifiedBy>
  <cp:revision>135</cp:revision>
  <cp:lastPrinted>2017-06-21T20:36:38Z</cp:lastPrinted>
  <dcterms:created xsi:type="dcterms:W3CDTF">2016-06-03T20:30:17Z</dcterms:created>
  <dcterms:modified xsi:type="dcterms:W3CDTF">2019-11-04T13:30:36Z</dcterms:modified>
</cp:coreProperties>
</file>