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86" r:id="rId3"/>
    <p:sldId id="259" r:id="rId4"/>
    <p:sldId id="260" r:id="rId5"/>
    <p:sldId id="261" r:id="rId6"/>
    <p:sldId id="296" r:id="rId7"/>
    <p:sldId id="272" r:id="rId8"/>
    <p:sldId id="273" r:id="rId9"/>
    <p:sldId id="274" r:id="rId10"/>
    <p:sldId id="275" r:id="rId11"/>
    <p:sldId id="276" r:id="rId12"/>
    <p:sldId id="277" r:id="rId13"/>
    <p:sldId id="278" r:id="rId14"/>
    <p:sldId id="279" r:id="rId15"/>
    <p:sldId id="285" r:id="rId16"/>
    <p:sldId id="301" r:id="rId17"/>
    <p:sldId id="288" r:id="rId18"/>
    <p:sldId id="303" r:id="rId19"/>
    <p:sldId id="304" r:id="rId20"/>
    <p:sldId id="305" r:id="rId21"/>
    <p:sldId id="306" r:id="rId22"/>
    <p:sldId id="307" r:id="rId23"/>
    <p:sldId id="308" r:id="rId24"/>
    <p:sldId id="302" r:id="rId25"/>
    <p:sldId id="300" r:id="rId26"/>
    <p:sldId id="262" r:id="rId27"/>
    <p:sldId id="263" r:id="rId28"/>
    <p:sldId id="264" r:id="rId29"/>
    <p:sldId id="265" r:id="rId30"/>
    <p:sldId id="266" r:id="rId31"/>
    <p:sldId id="267" r:id="rId32"/>
    <p:sldId id="287" r:id="rId33"/>
    <p:sldId id="298" r:id="rId34"/>
    <p:sldId id="297" r:id="rId35"/>
    <p:sldId id="299" r:id="rId36"/>
    <p:sldId id="268" r:id="rId37"/>
    <p:sldId id="290" r:id="rId38"/>
    <p:sldId id="269" r:id="rId39"/>
    <p:sldId id="270" r:id="rId40"/>
    <p:sldId id="292" r:id="rId41"/>
    <p:sldId id="271" r:id="rId42"/>
    <p:sldId id="281" r:id="rId43"/>
    <p:sldId id="284" r:id="rId44"/>
    <p:sldId id="291"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p:restoredTop sz="81707" autoAdjust="0"/>
  </p:normalViewPr>
  <p:slideViewPr>
    <p:cSldViewPr snapToGrid="0">
      <p:cViewPr varScale="1">
        <p:scale>
          <a:sx n="63" d="100"/>
          <a:sy n="63"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a4b8ccc01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a4b8ccc01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363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a11b48ac4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a11b48ac4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273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a4b8ccc0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4a4b8ccc0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Added command line flags for recording and concatenation for video.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Animation and video</a:t>
            </a:r>
            <a:endParaRPr dirty="0"/>
          </a:p>
        </p:txBody>
      </p:sp>
    </p:spTree>
    <p:extLst>
      <p:ext uri="{BB962C8B-B14F-4D97-AF65-F5344CB8AC3E}">
        <p14:creationId xmlns:p14="http://schemas.microsoft.com/office/powerpoint/2010/main" val="429395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a0d2f647f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a0d2f647f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502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a4b8ccc01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4a4b8ccc01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Jog through trail. File stream provided by zed camera can only be accessed by one thread at a time. Grabbed frames with OpenCV, translate into matrices that could be sent to openpose. 14 frames of latency, need lower level data representations. </a:t>
            </a:r>
            <a:endParaRPr dirty="0"/>
          </a:p>
        </p:txBody>
      </p:sp>
    </p:spTree>
    <p:extLst>
      <p:ext uri="{BB962C8B-B14F-4D97-AF65-F5344CB8AC3E}">
        <p14:creationId xmlns:p14="http://schemas.microsoft.com/office/powerpoint/2010/main" val="3388034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4056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845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3D rendered image. Ask Marco for specifics. Only 50 photos of real thing.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Faster R=CNN 2 phase: 1) generate regions of interest with confidence value, to prune the search space. 2) Look at more detail. Not the fastest or best in 2019</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Training time on the order of 2-8 hours, all running on a desktop computer</a:t>
            </a:r>
            <a:endParaRPr dirty="0"/>
          </a:p>
        </p:txBody>
      </p:sp>
    </p:spTree>
    <p:extLst>
      <p:ext uri="{BB962C8B-B14F-4D97-AF65-F5344CB8AC3E}">
        <p14:creationId xmlns:p14="http://schemas.microsoft.com/office/powerpoint/2010/main" val="133672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2517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722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a4b8ccc0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a4b8ccc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2322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121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292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2567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191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6230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5698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a4b8ccc0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a4b8ccc0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Automated procedure assistant. Automated docking procedure (dissimilar redundancy). Along the same lines as opnav, judge 3D position in space using purely visual data. Autonomous vehicles: Robonaut grabbing objects, using tools in a generalized.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a67a50e0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a67a50e0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a4b8ccc01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a4b8ccc0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Marco has details about CAD rendering in Maya. Python script for labels.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Photorealism referred to reflectiveness and texture properties, as well as using offline renderer (raytracing).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Didn’t model camera noise. Should model camera noise.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2D bounding boxes, then advance to full 3D bounding boxes.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a4b8ccc01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a4b8ccc0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3D rendered image. Ask Marco for specifics. Only 50 photos of real thing.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Faster R=CNN 2 phase: 1) generate regions of interest with confidence value, to prune the search space. 2) Look at more detail. Not the fastest or best in 2019</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Training time on the order of 2-8 hours, all running on a desktop computer</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a4b8ccc0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a4b8ccc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 = computer vision, text-to-speech, speech-to-text. Can be simple if-else statements, or statistical in nature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Machine  Learning = adjust themselves in response to input data. A dynamic form of AI</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 basic high level overview on what Neural networks are. What is the motivation to create such a structure. Two cars. Easy for a human to tell you. Writing a program to do it with traditional software engineering principles. There is enough information encode in the pixels to determine that both are pictures of cars. Neural network should model function of neurons in the brain. Multiple inputs with weighted sums, once add up, fire.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Multiple layers shows that real values are when you connect together many nodes.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a11b48ac4_5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a11b48ac4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Rendering on the bottom. In an earlier presentation, Lui and Jack gave a presentation with graphs of accuracy over time. Lui might have access to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Filters, noise, flipping, rotating.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a4b8ccc0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a4b8ccc0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Triggering off the shape of the piston caps, not on the color and texture.</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8356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04954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8187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a4b8ccc01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a4b8ccc01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7061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a4b8ccc01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a4b8ccc01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SingleShotPose – convolutional NN, not R-CNN but YOLO (you only look once). Single-shot framework.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Divide image into series of boxes, centroid in each box, YOLO v2. Since then other better versions of YOLO have been released.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Label files consist of 21 numbers per object in the training image.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9x2+1+C = 21 values. (x,y) positions of the 8 corners and centroid, the class, and the object size in the X and Y directions. </a:t>
            </a:r>
          </a:p>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a0d2f647f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a0d2f647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0594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a4b8ccc01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a4b8ccc01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Bottom are rendered, right are photos. Bottom right is painted and puttied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a0d2f647f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a0d2f647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Best results – caveat, not every test image looks like this. Validation script is in a Jupyter notebook. Test.ipymb. SingleShotPose. Wrote another one to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a4b8ccc0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a4b8ccc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Find a balance between explaining and without much detail.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Top level overview of what training is, then go into more detail on the next few slides.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Forward pass –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Activation function – scales or compresses or squashes data into something more manageable to the next layer.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Different network architectures have different layer shapes and sizes. May be different than basic weighted sum. What is the target operation of this model? Convolution (images), recurrent (natural language)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Compute loss at output.  Loss is the measure of distance between the real output and desired output. Gradient Descent – each weight in the network needs to be updated according to loss in network. Gradient of loss at output with respect to each weight in the network. High dimensional system of differential equations. Tells you which direction weight needs to go to more optimally reach desired output. High D space, send gradients to get to the minimum or optimum. Loss is function of outputs, output a function of weight, backpropagation: use chain rule of derivatives. This is a specialized case of automatic differentiation. Push gradient back through network. Descend gradient to reach global minimum.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Inefficient to compute back propagation for every sample. Mediated via batch learning. Gradient at output averages across all examples in the batch. You lose a little precision but it speeds up training by factor of hundreds.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any nontrivial problem, need 1000s to 10s of thousands of samples for a “large” dataset.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a0d2f647f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a0d2f647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5905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a0d2f647f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a0d2f647f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a4b8ccc01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a4b8ccc01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a4b8ccc01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a4b8ccc01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a4b8ccc01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a4b8ccc01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970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Common basic loss function – mean squared error.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Cross entropy for binary classification problem.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Top: high precision, low recall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Bottom: low precision, high recall.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Mean average precision – for each image in the dataset, 10 levels of recall, average the precision, and average over all the dataset</a:t>
            </a:r>
          </a:p>
          <a:p>
            <a:pPr marL="0" lvl="0" indent="0" algn="l" rtl="0">
              <a:spcBef>
                <a:spcPts val="0"/>
              </a:spcBef>
              <a:spcAft>
                <a:spcPts val="0"/>
              </a:spcAft>
              <a:buNone/>
            </a:pPr>
            <a:endParaRPr lang="en-US" dirty="0"/>
          </a:p>
          <a:p>
            <a:r>
              <a:rPr lang="en-US" sz="2400" b="1" dirty="0"/>
              <a:t>Loss</a:t>
            </a:r>
            <a:r>
              <a:rPr lang="en-US" sz="2400" dirty="0"/>
              <a:t> – metric used for evaluating performance during training.</a:t>
            </a:r>
          </a:p>
          <a:p>
            <a:pPr lvl="1"/>
            <a:r>
              <a:rPr lang="en-US" sz="2000" dirty="0"/>
              <a:t>In general - measure of a prediction’s </a:t>
            </a:r>
            <a:r>
              <a:rPr lang="en-US" sz="2000" i="1" dirty="0"/>
              <a:t>distance </a:t>
            </a:r>
            <a:r>
              <a:rPr lang="en-US" sz="2000" dirty="0"/>
              <a:t>from the truth</a:t>
            </a:r>
          </a:p>
          <a:p>
            <a:pPr lvl="1"/>
            <a:r>
              <a:rPr lang="en-US" sz="2000" b="1" dirty="0"/>
              <a:t>Localization loss </a:t>
            </a:r>
            <a:r>
              <a:rPr lang="en-US" sz="2000" dirty="0"/>
              <a:t>– size, shape and location of bounding boxes</a:t>
            </a:r>
          </a:p>
          <a:p>
            <a:pPr lvl="1"/>
            <a:r>
              <a:rPr lang="en-US" sz="2000" b="1" dirty="0"/>
              <a:t>Classification loss </a:t>
            </a:r>
            <a:r>
              <a:rPr lang="en-US" sz="2000" dirty="0"/>
              <a:t>– correct/incorrect class prediction</a:t>
            </a:r>
          </a:p>
          <a:p>
            <a:pPr marL="0" lvl="0" indent="0" algn="l" rtl="0">
              <a:spcBef>
                <a:spcPts val="0"/>
              </a:spcBef>
              <a:spcAft>
                <a:spcPts val="0"/>
              </a:spcAft>
              <a:buNone/>
            </a:pPr>
            <a:endParaRPr lang="en-US" dirty="0"/>
          </a:p>
          <a:p>
            <a:r>
              <a:rPr lang="en-US" sz="2400" dirty="0"/>
              <a:t>Two different but important metrics for accuracy, </a:t>
            </a:r>
            <a:r>
              <a:rPr lang="en-US" sz="2400" b="1" dirty="0"/>
              <a:t>precision </a:t>
            </a:r>
            <a:r>
              <a:rPr lang="en-US" sz="2400" dirty="0"/>
              <a:t>and </a:t>
            </a:r>
            <a:r>
              <a:rPr lang="en-US" sz="2400" b="1" dirty="0"/>
              <a:t>recall</a:t>
            </a:r>
          </a:p>
          <a:p>
            <a:pPr lvl="1"/>
            <a:r>
              <a:rPr lang="en-US" sz="2000" dirty="0"/>
              <a:t>Precision – How many predictions are correct?</a:t>
            </a:r>
          </a:p>
          <a:p>
            <a:pPr lvl="1"/>
            <a:r>
              <a:rPr lang="en-US" sz="2000" dirty="0"/>
              <a:t>Recall – How many objects were found?</a:t>
            </a:r>
          </a:p>
          <a:p>
            <a:pPr lvl="1"/>
            <a:r>
              <a:rPr lang="en-US" sz="2000" dirty="0"/>
              <a:t>Precision and Recall are only useful in the context of each other</a:t>
            </a:r>
          </a:p>
          <a:p>
            <a:pPr marL="0" lvl="0" indent="0" algn="l" rtl="0">
              <a:spcBef>
                <a:spcPts val="0"/>
              </a:spcBef>
              <a:spcAft>
                <a:spcPts val="0"/>
              </a:spcAft>
              <a:buNone/>
            </a:pPr>
            <a:endParaRPr lang="en-US" dirty="0"/>
          </a:p>
          <a:p>
            <a:r>
              <a:rPr lang="en-US" sz="2400" dirty="0"/>
              <a:t>Mean Average Precision</a:t>
            </a:r>
          </a:p>
          <a:p>
            <a:pPr lvl="1"/>
            <a:r>
              <a:rPr lang="en-US" sz="2000" dirty="0"/>
              <a:t>For a given test image, measure the precision at 10 levels of recall (10% - 100%) and take the average. This is Average Precision (AP)</a:t>
            </a:r>
          </a:p>
          <a:p>
            <a:pPr lvl="1"/>
            <a:r>
              <a:rPr lang="en-US" sz="2000" dirty="0"/>
              <a:t>Take the mean of  AP values across all test images, this is mean Average Precision (mAP)</a:t>
            </a:r>
          </a:p>
          <a:p>
            <a:pPr lvl="1"/>
            <a:r>
              <a:rPr lang="en-US" sz="2000" dirty="0"/>
              <a:t>Each bounding box has a confidence score – we can reduce the confidence threshold to achieve a desired precision</a:t>
            </a:r>
          </a:p>
          <a:p>
            <a:pPr lvl="1"/>
            <a:endParaRPr lang="en-US" sz="2000" dirty="0"/>
          </a:p>
          <a:p>
            <a:endParaRPr lang="en-US" sz="2400"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a67a50e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a67a50e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43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a4b8ccc01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a4b8ccc01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Average: 2 hours exercise required every day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Mars round-trip communication delay: between 8 min and 48 min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Deep Space missions, personal coach due to long communication delay. Planning workouts.</a:t>
            </a:r>
            <a:endParaRPr dirty="0"/>
          </a:p>
        </p:txBody>
      </p:sp>
    </p:spTree>
    <p:extLst>
      <p:ext uri="{BB962C8B-B14F-4D97-AF65-F5344CB8AC3E}">
        <p14:creationId xmlns:p14="http://schemas.microsoft.com/office/powerpoint/2010/main" val="84594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a0d2f647f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a0d2f647f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White line = vertical axis (ideal back angle)</a:t>
            </a:r>
          </a:p>
          <a:p>
            <a:pPr marL="0" lvl="0" indent="0" algn="l" rtl="0">
              <a:spcBef>
                <a:spcPts val="0"/>
              </a:spcBef>
              <a:spcAft>
                <a:spcPts val="0"/>
              </a:spcAft>
              <a:buNone/>
            </a:pPr>
            <a:r>
              <a:rPr lang="en-US" dirty="0"/>
              <a:t>Yellow line = true back angle relative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Blue line = weight bar axis (ideal bar path)</a:t>
            </a:r>
          </a:p>
          <a:p>
            <a:pPr marL="0" lvl="0" indent="0" algn="l" rtl="0">
              <a:spcBef>
                <a:spcPts val="0"/>
              </a:spcBef>
              <a:spcAft>
                <a:spcPts val="0"/>
              </a:spcAft>
              <a:buNone/>
            </a:pPr>
            <a:r>
              <a:rPr lang="en-US" dirty="0"/>
              <a:t>Orange dot = bar cross section</a:t>
            </a:r>
            <a:endParaRPr dirty="0"/>
          </a:p>
        </p:txBody>
      </p:sp>
    </p:spTree>
    <p:extLst>
      <p:ext uri="{BB962C8B-B14F-4D97-AF65-F5344CB8AC3E}">
        <p14:creationId xmlns:p14="http://schemas.microsoft.com/office/powerpoint/2010/main" val="136883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a4b8ccc01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a4b8ccc01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New version supports digits, but it’s not necessary for our needs</a:t>
            </a:r>
            <a:endParaRPr dirty="0"/>
          </a:p>
        </p:txBody>
      </p:sp>
    </p:spTree>
    <p:extLst>
      <p:ext uri="{BB962C8B-B14F-4D97-AF65-F5344CB8AC3E}">
        <p14:creationId xmlns:p14="http://schemas.microsoft.com/office/powerpoint/2010/main" val="944427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13" name="Google Shape;13;p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 y="0"/>
            <a:ext cx="1084974" cy="907774"/>
          </a:xfrm>
          <a:prstGeom prst="rect">
            <a:avLst/>
          </a:prstGeom>
          <a:noFill/>
          <a:ln>
            <a:noFill/>
          </a:ln>
        </p:spPr>
      </p:pic>
      <p:pic>
        <p:nvPicPr>
          <p:cNvPr id="14" name="Google Shape;14;p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212625" y="0"/>
            <a:ext cx="901525" cy="1001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4AA66-A95B-4F20-B25A-CA417C2D9D22}" type="datetimeFigureOut">
              <a:rPr lang="en-US" smtClean="0"/>
              <a:t>3/28/19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F7D73-8CAB-4A94-B281-DCC21068F27F}" type="slidenum">
              <a:rPr lang="en-US" smtClean="0"/>
              <a:t>‹#›</a:t>
            </a:fld>
            <a:endParaRPr lang="en-US" dirty="0"/>
          </a:p>
        </p:txBody>
      </p:sp>
    </p:spTree>
    <p:extLst>
      <p:ext uri="{BB962C8B-B14F-4D97-AF65-F5344CB8AC3E}">
        <p14:creationId xmlns:p14="http://schemas.microsoft.com/office/powerpoint/2010/main" val="345369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077300"/>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22" name="Google Shape;22;p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 y="0"/>
            <a:ext cx="1084974" cy="907774"/>
          </a:xfrm>
          <a:prstGeom prst="rect">
            <a:avLst/>
          </a:prstGeom>
          <a:noFill/>
          <a:ln>
            <a:noFill/>
          </a:ln>
        </p:spPr>
      </p:pic>
      <p:pic>
        <p:nvPicPr>
          <p:cNvPr id="23" name="Google Shape;23;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212625" y="0"/>
            <a:ext cx="901525" cy="1001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34.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t>HPC Lunch and Learn </a:t>
            </a:r>
            <a:br>
              <a:rPr lang="en-US" sz="4000" dirty="0"/>
            </a:br>
            <a:r>
              <a:rPr lang="en-US" sz="1800" dirty="0"/>
              <a:t>March 2019</a:t>
            </a:r>
            <a:br>
              <a:rPr lang="en-US" sz="4000" dirty="0"/>
            </a:br>
            <a:r>
              <a:rPr lang="en-US" sz="3200" i="1" dirty="0"/>
              <a:t>Deep Learning Applications in Manned Spaceflight</a:t>
            </a:r>
            <a:endParaRPr sz="3200" i="1" dirty="0"/>
          </a:p>
        </p:txBody>
      </p:sp>
      <p:sp>
        <p:nvSpPr>
          <p:cNvPr id="59" name="Google Shape;59;p13"/>
          <p:cNvSpPr txBox="1">
            <a:spLocks noGrp="1"/>
          </p:cNvSpPr>
          <p:nvPr>
            <p:ph type="subTitle" idx="1"/>
          </p:nvPr>
        </p:nvSpPr>
        <p:spPr>
          <a:xfrm>
            <a:off x="311692" y="2797174"/>
            <a:ext cx="8520600" cy="3265617"/>
          </a:xfrm>
          <a:prstGeom prst="rect">
            <a:avLst/>
          </a:prstGeom>
        </p:spPr>
        <p:txBody>
          <a:bodyPr spcFirstLastPara="1" wrap="square" lIns="91425" tIns="91425" rIns="91425" bIns="91425" anchor="t" anchorCtr="0">
            <a:noAutofit/>
          </a:bodyPr>
          <a:lstStyle/>
          <a:p>
            <a:pPr marL="0" lvl="0" indent="0" algn="ctr" rtl="0">
              <a:spcAft>
                <a:spcPts val="0"/>
              </a:spcAft>
              <a:buNone/>
            </a:pPr>
            <a:r>
              <a:rPr lang="en-US" b="1" dirty="0"/>
              <a:t>Matthew Noyes</a:t>
            </a:r>
          </a:p>
          <a:p>
            <a:pPr marL="0" lvl="0" indent="0" algn="ctr" rtl="0">
              <a:spcAft>
                <a:spcPts val="0"/>
              </a:spcAft>
              <a:buNone/>
            </a:pPr>
            <a:r>
              <a:rPr lang="en-US" i="1" dirty="0"/>
              <a:t>NASA JSC - Advanced Operational Concepts Lab</a:t>
            </a:r>
          </a:p>
          <a:p>
            <a:pPr marL="0" lvl="0" indent="0" algn="l" rtl="0">
              <a:spcAft>
                <a:spcPts val="0"/>
              </a:spcAft>
              <a:buNone/>
            </a:pPr>
            <a:r>
              <a:rPr lang="en-US" b="1" i="1" dirty="0"/>
              <a:t>Lawrence </a:t>
            </a:r>
            <a:r>
              <a:rPr lang="en-US" b="1" i="1" dirty="0" err="1"/>
              <a:t>Hessburg</a:t>
            </a:r>
            <a:r>
              <a:rPr lang="en-US" b="1" i="1" dirty="0"/>
              <a:t>				</a:t>
            </a:r>
            <a:r>
              <a:rPr lang="en-US" b="1" i="1" dirty="0" err="1"/>
              <a:t>Lui</a:t>
            </a:r>
            <a:r>
              <a:rPr lang="en-US" b="1" i="1" dirty="0"/>
              <a:t> Wang</a:t>
            </a:r>
          </a:p>
          <a:p>
            <a:pPr marL="0" lvl="0" indent="0" algn="l" rtl="0">
              <a:spcAft>
                <a:spcPts val="0"/>
              </a:spcAft>
              <a:buNone/>
            </a:pPr>
            <a:r>
              <a:rPr lang="en-US" i="1" dirty="0"/>
              <a:t>Graduate Student				AR Lead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ZED camera</a:t>
            </a:r>
            <a:endParaRPr dirty="0"/>
          </a:p>
        </p:txBody>
      </p:sp>
      <p:sp>
        <p:nvSpPr>
          <p:cNvPr id="258" name="Google Shape;258;p32"/>
          <p:cNvSpPr txBox="1">
            <a:spLocks noGrp="1"/>
          </p:cNvSpPr>
          <p:nvPr>
            <p:ph type="body" idx="1"/>
          </p:nvPr>
        </p:nvSpPr>
        <p:spPr>
          <a:xfrm>
            <a:off x="311700" y="1306025"/>
            <a:ext cx="4267500" cy="3187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Uses dual-camera parallax to estimate depth in an image/video</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US" dirty="0"/>
              <a:t>R</a:t>
            </a:r>
            <a:r>
              <a:rPr lang="en" dirty="0"/>
              <a:t>ealtime depth map </a:t>
            </a:r>
            <a:r>
              <a:rPr lang="en-US" dirty="0"/>
              <a:t>at full camera resolution</a:t>
            </a:r>
            <a:endParaRPr lang="en" dirty="0"/>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US" dirty="0"/>
              <a:t>Combine </a:t>
            </a:r>
            <a:r>
              <a:rPr lang="en" dirty="0"/>
              <a:t>depth </a:t>
            </a:r>
            <a:r>
              <a:rPr lang="en-US" dirty="0"/>
              <a:t>map</a:t>
            </a:r>
            <a:r>
              <a:rPr lang="en" dirty="0"/>
              <a:t> with joint keypoints </a:t>
            </a:r>
            <a:r>
              <a:rPr lang="en-US" dirty="0"/>
              <a:t>to determine form</a:t>
            </a:r>
            <a:endParaRPr dirty="0"/>
          </a:p>
        </p:txBody>
      </p:sp>
      <p:pic>
        <p:nvPicPr>
          <p:cNvPr id="3" name="Picture 2">
            <a:extLst>
              <a:ext uri="{FF2B5EF4-FFF2-40B4-BE49-F238E27FC236}">
                <a16:creationId xmlns:a16="http://schemas.microsoft.com/office/drawing/2014/main" id="{9C92E5CA-E97D-4ED0-A591-2E98EFE80D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200" y="1173891"/>
            <a:ext cx="4065373" cy="3049030"/>
          </a:xfrm>
          <a:prstGeom prst="rect">
            <a:avLst/>
          </a:prstGeom>
        </p:spPr>
      </p:pic>
    </p:spTree>
    <p:extLst>
      <p:ext uri="{BB962C8B-B14F-4D97-AF65-F5344CB8AC3E}">
        <p14:creationId xmlns:p14="http://schemas.microsoft.com/office/powerpoint/2010/main" val="306806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BodyModel</a:t>
            </a:r>
            <a:endParaRPr dirty="0"/>
          </a:p>
        </p:txBody>
      </p:sp>
      <p:sp>
        <p:nvSpPr>
          <p:cNvPr id="265" name="Google Shape;265;p33"/>
          <p:cNvSpPr txBox="1">
            <a:spLocks noGrp="1"/>
          </p:cNvSpPr>
          <p:nvPr>
            <p:ph type="body" idx="1"/>
          </p:nvPr>
        </p:nvSpPr>
        <p:spPr>
          <a:xfrm>
            <a:off x="311700" y="1077300"/>
            <a:ext cx="4858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BodyModel class to integrate pixel-space keypoints from openpose with depth info from ZED camera.</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ZED video stream </a:t>
            </a:r>
            <a:r>
              <a:rPr lang="en-US" dirty="0"/>
              <a:t>feeds to </a:t>
            </a:r>
            <a:r>
              <a:rPr lang="en" dirty="0"/>
              <a:t>openpose network </a:t>
            </a:r>
          </a:p>
          <a:p>
            <a:pPr marL="457200" lvl="0" indent="-342900" algn="l" rtl="0">
              <a:spcBef>
                <a:spcPts val="0"/>
              </a:spcBef>
              <a:spcAft>
                <a:spcPts val="0"/>
              </a:spcAft>
              <a:buSzPts val="1800"/>
              <a:buChar char="●"/>
            </a:pPr>
            <a:endParaRPr dirty="0"/>
          </a:p>
          <a:p>
            <a:pPr marL="457200" lvl="0" indent="-342900" algn="l" rtl="0">
              <a:spcBef>
                <a:spcPts val="0"/>
              </a:spcBef>
              <a:spcAft>
                <a:spcPts val="0"/>
              </a:spcAft>
              <a:buSzPts val="1800"/>
              <a:buChar char="●"/>
            </a:pPr>
            <a:r>
              <a:rPr lang="en" dirty="0"/>
              <a:t>Underlying layer visualizations can be built upon</a:t>
            </a:r>
            <a:endParaRPr dirty="0"/>
          </a:p>
        </p:txBody>
      </p:sp>
      <p:pic>
        <p:nvPicPr>
          <p:cNvPr id="3" name="Picture 2">
            <a:extLst>
              <a:ext uri="{FF2B5EF4-FFF2-40B4-BE49-F238E27FC236}">
                <a16:creationId xmlns:a16="http://schemas.microsoft.com/office/drawing/2014/main" id="{FA5FAA90-8A3C-4C88-933E-D8E1B04C36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2891" y="938861"/>
            <a:ext cx="2231883" cy="3693278"/>
          </a:xfrm>
          <a:prstGeom prst="rect">
            <a:avLst/>
          </a:prstGeom>
        </p:spPr>
      </p:pic>
    </p:spTree>
    <p:extLst>
      <p:ext uri="{BB962C8B-B14F-4D97-AF65-F5344CB8AC3E}">
        <p14:creationId xmlns:p14="http://schemas.microsoft.com/office/powerpoint/2010/main" val="371843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Design</a:t>
            </a:r>
            <a:endParaRPr dirty="0"/>
          </a:p>
        </p:txBody>
      </p:sp>
      <p:sp>
        <p:nvSpPr>
          <p:cNvPr id="272" name="Google Shape;272;p34"/>
          <p:cNvSpPr txBox="1">
            <a:spLocks noGrp="1"/>
          </p:cNvSpPr>
          <p:nvPr>
            <p:ph type="body" idx="1"/>
          </p:nvPr>
        </p:nvSpPr>
        <p:spPr>
          <a:xfrm>
            <a:off x="308525" y="1136499"/>
            <a:ext cx="4895300" cy="3076725"/>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dirty="0"/>
              <a:t>Single ZED camera mounted directly in front of subject on the ceiling.</a:t>
            </a:r>
          </a:p>
          <a:p>
            <a:pPr marL="457200" lvl="0" indent="-317500" algn="l" rtl="0">
              <a:spcBef>
                <a:spcPts val="0"/>
              </a:spcBef>
              <a:spcAft>
                <a:spcPts val="0"/>
              </a:spcAft>
              <a:buSzPts val="1400"/>
              <a:buChar char="●"/>
            </a:pPr>
            <a:endParaRPr sz="2000" dirty="0"/>
          </a:p>
          <a:p>
            <a:pPr marL="457200" lvl="0" indent="-317500" algn="l" rtl="0">
              <a:spcBef>
                <a:spcPts val="0"/>
              </a:spcBef>
              <a:spcAft>
                <a:spcPts val="0"/>
              </a:spcAft>
              <a:buSzPts val="1400"/>
              <a:buChar char="●"/>
            </a:pPr>
            <a:r>
              <a:rPr lang="en" sz="2000" dirty="0"/>
              <a:t>Short throw projector on opposing wall for visualization</a:t>
            </a:r>
          </a:p>
          <a:p>
            <a:pPr marL="457200" lvl="0" indent="-317500" algn="l" rtl="0">
              <a:spcBef>
                <a:spcPts val="0"/>
              </a:spcBef>
              <a:spcAft>
                <a:spcPts val="0"/>
              </a:spcAft>
              <a:buSzPts val="1400"/>
              <a:buChar char="●"/>
            </a:pPr>
            <a:endParaRPr sz="2000" dirty="0"/>
          </a:p>
          <a:p>
            <a:pPr marL="457200" lvl="0" indent="-317500" algn="l" rtl="0">
              <a:spcBef>
                <a:spcPts val="0"/>
              </a:spcBef>
              <a:spcAft>
                <a:spcPts val="0"/>
              </a:spcAft>
              <a:buSzPts val="1400"/>
              <a:buChar char="●"/>
            </a:pPr>
            <a:r>
              <a:rPr lang="en" sz="2000" dirty="0"/>
              <a:t>Software automatically compensates for camera pitch angle</a:t>
            </a:r>
            <a:endParaRPr sz="2000" dirty="0"/>
          </a:p>
          <a:p>
            <a:pPr marL="457200" lvl="0" indent="0" algn="l" rtl="0">
              <a:spcBef>
                <a:spcPts val="1600"/>
              </a:spcBef>
              <a:spcAft>
                <a:spcPts val="1600"/>
              </a:spcAft>
              <a:buNone/>
            </a:pPr>
            <a:endParaRPr sz="1400" dirty="0"/>
          </a:p>
        </p:txBody>
      </p:sp>
      <p:sp>
        <p:nvSpPr>
          <p:cNvPr id="273" name="Google Shape;273;p34"/>
          <p:cNvSpPr/>
          <p:nvPr/>
        </p:nvSpPr>
        <p:spPr>
          <a:xfrm rot="-3766324">
            <a:off x="6178219" y="1423614"/>
            <a:ext cx="591435" cy="1478324"/>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34"/>
          <p:cNvSpPr/>
          <p:nvPr/>
        </p:nvSpPr>
        <p:spPr>
          <a:xfrm rot="1606457">
            <a:off x="5674509" y="1755636"/>
            <a:ext cx="220433" cy="9646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76" name="Google Shape;276;p34"/>
          <p:cNvCxnSpPr>
            <a:endCxn id="273" idx="3"/>
          </p:cNvCxnSpPr>
          <p:nvPr/>
        </p:nvCxnSpPr>
        <p:spPr>
          <a:xfrm>
            <a:off x="5886986" y="1864276"/>
            <a:ext cx="1244100" cy="636900"/>
          </a:xfrm>
          <a:prstGeom prst="straightConnector1">
            <a:avLst/>
          </a:prstGeom>
          <a:noFill/>
          <a:ln w="19050" cap="flat" cmpd="sng">
            <a:solidFill>
              <a:srgbClr val="E06666"/>
            </a:solidFill>
            <a:prstDash val="dash"/>
            <a:round/>
            <a:headEnd type="none" w="med" len="med"/>
            <a:tailEnd type="none" w="med" len="med"/>
          </a:ln>
        </p:spPr>
      </p:cxnSp>
      <p:cxnSp>
        <p:nvCxnSpPr>
          <p:cNvPr id="277" name="Google Shape;277;p34"/>
          <p:cNvCxnSpPr>
            <a:stCxn id="274" idx="3"/>
          </p:cNvCxnSpPr>
          <p:nvPr/>
        </p:nvCxnSpPr>
        <p:spPr>
          <a:xfrm>
            <a:off x="5883126" y="1853519"/>
            <a:ext cx="1427100" cy="6900"/>
          </a:xfrm>
          <a:prstGeom prst="straightConnector1">
            <a:avLst/>
          </a:prstGeom>
          <a:noFill/>
          <a:ln w="19050" cap="flat" cmpd="sng">
            <a:solidFill>
              <a:srgbClr val="E06666"/>
            </a:solidFill>
            <a:prstDash val="dash"/>
            <a:round/>
            <a:headEnd type="none" w="med" len="med"/>
            <a:tailEnd type="none" w="med" len="med"/>
          </a:ln>
        </p:spPr>
      </p:cxnSp>
      <p:pic>
        <p:nvPicPr>
          <p:cNvPr id="9" name="Picture 8">
            <a:extLst>
              <a:ext uri="{FF2B5EF4-FFF2-40B4-BE49-F238E27FC236}">
                <a16:creationId xmlns:a16="http://schemas.microsoft.com/office/drawing/2014/main" id="{7DC7AC7C-7086-4304-995B-06E4DD6984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0356" y="2269988"/>
            <a:ext cx="767383" cy="1269851"/>
          </a:xfrm>
          <a:prstGeom prst="rect">
            <a:avLst/>
          </a:prstGeom>
        </p:spPr>
      </p:pic>
    </p:spTree>
    <p:extLst>
      <p:ext uri="{BB962C8B-B14F-4D97-AF65-F5344CB8AC3E}">
        <p14:creationId xmlns:p14="http://schemas.microsoft.com/office/powerpoint/2010/main" val="310517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5"/>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Intelligent Personal Coach - Results</a:t>
            </a:r>
            <a:endParaRPr dirty="0"/>
          </a:p>
        </p:txBody>
      </p:sp>
      <p:pic>
        <p:nvPicPr>
          <p:cNvPr id="3" name="intelligent_personal_coach_medium">
            <a:hlinkClick r:id="" action="ppaction://media"/>
            <a:extLst>
              <a:ext uri="{FF2B5EF4-FFF2-40B4-BE49-F238E27FC236}">
                <a16:creationId xmlns:a16="http://schemas.microsoft.com/office/drawing/2014/main" id="{79CCAD29-DA78-4D6F-B616-B52EB2077B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5077" y="740238"/>
            <a:ext cx="7333175" cy="4124911"/>
          </a:xfrm>
          <a:prstGeom prst="rect">
            <a:avLst/>
          </a:prstGeom>
        </p:spPr>
      </p:pic>
    </p:spTree>
    <p:extLst>
      <p:ext uri="{BB962C8B-B14F-4D97-AF65-F5344CB8AC3E}">
        <p14:creationId xmlns:p14="http://schemas.microsoft.com/office/powerpoint/2010/main" val="29207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Future work</a:t>
            </a:r>
            <a:endParaRPr dirty="0"/>
          </a:p>
        </p:txBody>
      </p:sp>
      <p:sp>
        <p:nvSpPr>
          <p:cNvPr id="288" name="Google Shape;288;p36"/>
          <p:cNvSpPr txBox="1">
            <a:spLocks noGrp="1"/>
          </p:cNvSpPr>
          <p:nvPr>
            <p:ph type="body" idx="1"/>
          </p:nvPr>
        </p:nvSpPr>
        <p:spPr>
          <a:xfrm>
            <a:off x="434975" y="594188"/>
            <a:ext cx="4254600" cy="3042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Create visualizations for other exercises</a:t>
            </a:r>
          </a:p>
          <a:p>
            <a:pPr marL="457200" lvl="0" indent="-342900" algn="l" rtl="0">
              <a:spcBef>
                <a:spcPts val="0"/>
              </a:spcBef>
              <a:spcAft>
                <a:spcPts val="0"/>
              </a:spcAft>
              <a:buSzPts val="1800"/>
              <a:buChar char="●"/>
            </a:pPr>
            <a:endParaRPr sz="2400" dirty="0"/>
          </a:p>
          <a:p>
            <a:pPr marL="457200" lvl="0" indent="-342900" algn="l" rtl="0">
              <a:spcBef>
                <a:spcPts val="0"/>
              </a:spcBef>
              <a:spcAft>
                <a:spcPts val="0"/>
              </a:spcAft>
              <a:buSzPts val="1800"/>
              <a:buChar char="●"/>
            </a:pPr>
            <a:r>
              <a:rPr lang="en" sz="2400" dirty="0"/>
              <a:t>Utilize more robust UI framework for visualization</a:t>
            </a:r>
          </a:p>
          <a:p>
            <a:pPr marL="457200" lvl="0" indent="-342900" algn="l" rtl="0">
              <a:spcBef>
                <a:spcPts val="0"/>
              </a:spcBef>
              <a:spcAft>
                <a:spcPts val="0"/>
              </a:spcAft>
              <a:buSzPts val="1800"/>
              <a:buChar char="●"/>
            </a:pPr>
            <a:endParaRPr sz="2400" dirty="0"/>
          </a:p>
          <a:p>
            <a:pPr marL="457200" lvl="0" indent="-342900" algn="l" rtl="0">
              <a:spcBef>
                <a:spcPts val="0"/>
              </a:spcBef>
              <a:spcAft>
                <a:spcPts val="0"/>
              </a:spcAft>
              <a:buSzPts val="1800"/>
              <a:buChar char="●"/>
            </a:pPr>
            <a:r>
              <a:rPr lang="en" sz="2400" dirty="0"/>
              <a:t>Gamification</a:t>
            </a:r>
          </a:p>
          <a:p>
            <a:pPr marL="457200" lvl="0" indent="-342900" algn="l" rtl="0">
              <a:spcBef>
                <a:spcPts val="0"/>
              </a:spcBef>
              <a:spcAft>
                <a:spcPts val="0"/>
              </a:spcAft>
              <a:buSzPts val="1800"/>
              <a:buChar char="●"/>
            </a:pPr>
            <a:endParaRPr sz="2400" dirty="0"/>
          </a:p>
          <a:p>
            <a:pPr marL="457200" lvl="0" indent="-342900" algn="l" rtl="0">
              <a:spcBef>
                <a:spcPts val="0"/>
              </a:spcBef>
              <a:spcAft>
                <a:spcPts val="0"/>
              </a:spcAft>
              <a:buSzPts val="1800"/>
              <a:buChar char="●"/>
            </a:pPr>
            <a:r>
              <a:rPr lang="en" sz="2400" dirty="0"/>
              <a:t>Hardware optimization</a:t>
            </a:r>
            <a:endParaRPr sz="2400" dirty="0"/>
          </a:p>
          <a:p>
            <a:pPr marL="457200" lvl="0" indent="0" algn="l" rtl="0">
              <a:spcBef>
                <a:spcPts val="1600"/>
              </a:spcBef>
              <a:spcAft>
                <a:spcPts val="1600"/>
              </a:spcAft>
              <a:buNone/>
            </a:pPr>
            <a:endParaRPr dirty="0"/>
          </a:p>
        </p:txBody>
      </p:sp>
      <p:pic>
        <p:nvPicPr>
          <p:cNvPr id="289" name="Google Shape;289;p36"/>
          <p:cNvPicPr preferRelativeResize="0"/>
          <p:nvPr/>
        </p:nvPicPr>
        <p:blipFill>
          <a:blip r:embed="rId3">
            <a:alphaModFix/>
          </a:blip>
          <a:stretch>
            <a:fillRect/>
          </a:stretch>
        </p:blipFill>
        <p:spPr>
          <a:xfrm>
            <a:off x="4689575" y="1449363"/>
            <a:ext cx="4272900" cy="2403506"/>
          </a:xfrm>
          <a:prstGeom prst="rect">
            <a:avLst/>
          </a:prstGeom>
          <a:noFill/>
          <a:ln>
            <a:noFill/>
          </a:ln>
        </p:spPr>
      </p:pic>
    </p:spTree>
    <p:extLst>
      <p:ext uri="{BB962C8B-B14F-4D97-AF65-F5344CB8AC3E}">
        <p14:creationId xmlns:p14="http://schemas.microsoft.com/office/powerpoint/2010/main" val="388090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17463" y="1194107"/>
            <a:ext cx="9109074" cy="2755285"/>
          </a:xfrm>
          <a:prstGeom prst="rect">
            <a:avLst/>
          </a:prstGeom>
        </p:spPr>
        <p:txBody>
          <a:bodyPr spcFirstLastPara="1" wrap="square" lIns="91425" tIns="91425" rIns="91425" bIns="91425" anchor="t" anchorCtr="0">
            <a:noAutofit/>
          </a:bodyPr>
          <a:lstStyle/>
          <a:p>
            <a:r>
              <a:rPr lang="en-US" sz="5400" dirty="0"/>
              <a:t>Safety Analysis with Deep Learning</a:t>
            </a:r>
          </a:p>
        </p:txBody>
      </p:sp>
    </p:spTree>
    <p:extLst>
      <p:ext uri="{BB962C8B-B14F-4D97-AF65-F5344CB8AC3E}">
        <p14:creationId xmlns:p14="http://schemas.microsoft.com/office/powerpoint/2010/main" val="224591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DML Safety Analysis - Motivation</a:t>
            </a:r>
            <a:endParaRPr dirty="0"/>
          </a:p>
        </p:txBody>
      </p:sp>
      <p:sp>
        <p:nvSpPr>
          <p:cNvPr id="139" name="Google Shape;139;p22"/>
          <p:cNvSpPr txBox="1">
            <a:spLocks noGrp="1"/>
          </p:cNvSpPr>
          <p:nvPr>
            <p:ph type="body" idx="1"/>
          </p:nvPr>
        </p:nvSpPr>
        <p:spPr>
          <a:xfrm>
            <a:off x="301026" y="927865"/>
            <a:ext cx="8757582" cy="3416400"/>
          </a:xfrm>
          <a:prstGeom prst="rect">
            <a:avLst/>
          </a:prstGeom>
        </p:spPr>
        <p:txBody>
          <a:bodyPr spcFirstLastPara="1" wrap="square" lIns="91425" tIns="91425" rIns="91425" bIns="91425" anchor="t" anchorCtr="0">
            <a:noAutofit/>
          </a:bodyPr>
          <a:lstStyle/>
          <a:p>
            <a:r>
              <a:rPr lang="en-US" dirty="0"/>
              <a:t>Micrometeoroid and Orbital Debris (MMOD) damage identification on the ISS:</a:t>
            </a:r>
          </a:p>
          <a:p>
            <a:pPr lvl="1">
              <a:spcBef>
                <a:spcPts val="0"/>
              </a:spcBef>
            </a:pPr>
            <a:r>
              <a:rPr lang="en-US" sz="1600" dirty="0"/>
              <a:t>MMODs on handrails can tear spacesuit gloves.</a:t>
            </a:r>
          </a:p>
          <a:p>
            <a:pPr lvl="1">
              <a:spcBef>
                <a:spcPts val="0"/>
              </a:spcBef>
            </a:pPr>
            <a:r>
              <a:rPr lang="en-US" sz="1600" dirty="0"/>
              <a:t>Tedious process: human in front of the screen zooming and inspecting images manually for hours </a:t>
            </a:r>
          </a:p>
          <a:p>
            <a:pPr lvl="1">
              <a:spcBef>
                <a:spcPts val="0"/>
              </a:spcBef>
            </a:pPr>
            <a:r>
              <a:rPr lang="en-US" sz="1600" dirty="0"/>
              <a:t>Introduces opportunity for human error due to fatigue, attention span, etc.</a:t>
            </a:r>
          </a:p>
          <a:p>
            <a:r>
              <a:rPr lang="en-US" sz="2000" dirty="0"/>
              <a:t>Develop a system to identify handrails in images</a:t>
            </a:r>
          </a:p>
          <a:p>
            <a:pPr lvl="1">
              <a:spcBef>
                <a:spcPts val="0"/>
              </a:spcBef>
            </a:pPr>
            <a:r>
              <a:rPr lang="en-US" sz="1600" dirty="0"/>
              <a:t>Goal: assist imagery team by automating this manual and laborious process.</a:t>
            </a:r>
            <a:endParaRPr lang="en-US" sz="1800" dirty="0"/>
          </a:p>
        </p:txBody>
      </p:sp>
    </p:spTree>
    <p:extLst>
      <p:ext uri="{BB962C8B-B14F-4D97-AF65-F5344CB8AC3E}">
        <p14:creationId xmlns:p14="http://schemas.microsoft.com/office/powerpoint/2010/main" val="383493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Faster R-CNN</a:t>
            </a:r>
            <a:r>
              <a:rPr lang="en" dirty="0"/>
              <a:t> - 2D Case</a:t>
            </a:r>
            <a:endParaRPr dirty="0"/>
          </a:p>
        </p:txBody>
      </p:sp>
      <p:sp>
        <p:nvSpPr>
          <p:cNvPr id="139" name="Google Shape;139;p22"/>
          <p:cNvSpPr txBox="1">
            <a:spLocks noGrp="1"/>
          </p:cNvSpPr>
          <p:nvPr>
            <p:ph type="body" idx="1"/>
          </p:nvPr>
        </p:nvSpPr>
        <p:spPr>
          <a:xfrm>
            <a:off x="311700" y="1077300"/>
            <a:ext cx="5014076" cy="3416400"/>
          </a:xfrm>
          <a:prstGeom prst="rect">
            <a:avLst/>
          </a:prstGeom>
        </p:spPr>
        <p:txBody>
          <a:bodyPr spcFirstLastPara="1" wrap="square" lIns="91425" tIns="91425" rIns="91425" bIns="91425" anchor="t" anchorCtr="0">
            <a:noAutofit/>
          </a:bodyPr>
          <a:lstStyle/>
          <a:p>
            <a:pPr>
              <a:lnSpc>
                <a:spcPct val="100000"/>
              </a:lnSpc>
            </a:pPr>
            <a:r>
              <a:rPr lang="en-US" dirty="0"/>
              <a:t>Trains to predict bounding boxes around image objects</a:t>
            </a:r>
          </a:p>
          <a:p>
            <a:pPr lvl="1">
              <a:lnSpc>
                <a:spcPct val="100000"/>
              </a:lnSpc>
              <a:spcBef>
                <a:spcPts val="0"/>
              </a:spcBef>
            </a:pPr>
            <a:r>
              <a:rPr lang="en-US" dirty="0"/>
              <a:t>2 steps: localization, and classification</a:t>
            </a:r>
          </a:p>
          <a:p>
            <a:pPr>
              <a:lnSpc>
                <a:spcPct val="100000"/>
              </a:lnSpc>
            </a:pPr>
            <a:r>
              <a:rPr lang="en-US" dirty="0"/>
              <a:t>Training data: both images and bounding box coordinates</a:t>
            </a:r>
          </a:p>
          <a:p>
            <a:pPr>
              <a:lnSpc>
                <a:spcPct val="100000"/>
              </a:lnSpc>
            </a:pPr>
            <a:r>
              <a:rPr lang="en-US" dirty="0"/>
              <a:t>Network will predict 4 points in pixel space and a class for each object it finds</a:t>
            </a:r>
          </a:p>
        </p:txBody>
      </p:sp>
      <p:grpSp>
        <p:nvGrpSpPr>
          <p:cNvPr id="6" name="Group 5">
            <a:extLst>
              <a:ext uri="{FF2B5EF4-FFF2-40B4-BE49-F238E27FC236}">
                <a16:creationId xmlns:a16="http://schemas.microsoft.com/office/drawing/2014/main" id="{944CE6C9-85CC-4635-9BA3-564DB2911900}"/>
              </a:ext>
            </a:extLst>
          </p:cNvPr>
          <p:cNvGrpSpPr/>
          <p:nvPr/>
        </p:nvGrpSpPr>
        <p:grpSpPr>
          <a:xfrm>
            <a:off x="5619742" y="1343424"/>
            <a:ext cx="3288799" cy="2400300"/>
            <a:chOff x="5619742" y="1343424"/>
            <a:chExt cx="3288799" cy="2400300"/>
          </a:xfrm>
        </p:grpSpPr>
        <p:pic>
          <p:nvPicPr>
            <p:cNvPr id="30" name="Google Shape;140;p22">
              <a:extLst>
                <a:ext uri="{FF2B5EF4-FFF2-40B4-BE49-F238E27FC236}">
                  <a16:creationId xmlns:a16="http://schemas.microsoft.com/office/drawing/2014/main" id="{C49054CC-A6B6-408B-B008-67279C50F5A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9742" y="1343424"/>
              <a:ext cx="3288799" cy="2400300"/>
            </a:xfrm>
            <a:prstGeom prst="rect">
              <a:avLst/>
            </a:prstGeom>
            <a:noFill/>
            <a:ln>
              <a:noFill/>
            </a:ln>
          </p:spPr>
        </p:pic>
        <p:sp>
          <p:nvSpPr>
            <p:cNvPr id="20" name="Rectangle 19">
              <a:extLst>
                <a:ext uri="{FF2B5EF4-FFF2-40B4-BE49-F238E27FC236}">
                  <a16:creationId xmlns:a16="http://schemas.microsoft.com/office/drawing/2014/main" id="{0ED08918-7914-4877-BF78-C69E1EBE2981}"/>
                </a:ext>
              </a:extLst>
            </p:cNvPr>
            <p:cNvSpPr/>
            <p:nvPr/>
          </p:nvSpPr>
          <p:spPr>
            <a:xfrm>
              <a:off x="6425307" y="2006698"/>
              <a:ext cx="925392" cy="119548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954A0F6-88D8-4719-8838-E7C765F8A0F9}"/>
                </a:ext>
              </a:extLst>
            </p:cNvPr>
            <p:cNvGrpSpPr/>
            <p:nvPr/>
          </p:nvGrpSpPr>
          <p:grpSpPr>
            <a:xfrm>
              <a:off x="6014725" y="1640232"/>
              <a:ext cx="804195" cy="417266"/>
              <a:chOff x="6014725" y="1640232"/>
              <a:chExt cx="804195" cy="417266"/>
            </a:xfrm>
          </p:grpSpPr>
          <p:sp>
            <p:nvSpPr>
              <p:cNvPr id="23" name="Oval 22">
                <a:extLst>
                  <a:ext uri="{FF2B5EF4-FFF2-40B4-BE49-F238E27FC236}">
                    <a16:creationId xmlns:a16="http://schemas.microsoft.com/office/drawing/2014/main" id="{6580AAE7-5FAE-455D-974C-293BE2797155}"/>
                  </a:ext>
                </a:extLst>
              </p:cNvPr>
              <p:cNvSpPr/>
              <p:nvPr/>
            </p:nvSpPr>
            <p:spPr>
              <a:xfrm>
                <a:off x="6382563" y="1955898"/>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2538D7-7558-4C5B-858F-45646F70C279}"/>
                      </a:ext>
                    </a:extLst>
                  </p:cNvPr>
                  <p:cNvSpPr txBox="1"/>
                  <p:nvPr/>
                </p:nvSpPr>
                <p:spPr>
                  <a:xfrm>
                    <a:off x="6014725" y="1640232"/>
                    <a:ext cx="80419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3</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3</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25" name="TextBox 24">
                    <a:extLst>
                      <a:ext uri="{FF2B5EF4-FFF2-40B4-BE49-F238E27FC236}">
                        <a16:creationId xmlns:a16="http://schemas.microsoft.com/office/drawing/2014/main" id="{632538D7-7558-4C5B-858F-45646F70C279}"/>
                      </a:ext>
                    </a:extLst>
                  </p:cNvPr>
                  <p:cNvSpPr txBox="1">
                    <a:spLocks noRot="1" noChangeAspect="1" noMove="1" noResize="1" noEditPoints="1" noAdjustHandles="1" noChangeArrowheads="1" noChangeShapeType="1" noTextEdit="1"/>
                  </p:cNvSpPr>
                  <p:nvPr/>
                </p:nvSpPr>
                <p:spPr>
                  <a:xfrm>
                    <a:off x="6014725" y="1640232"/>
                    <a:ext cx="804195" cy="307777"/>
                  </a:xfrm>
                  <a:prstGeom prst="rect">
                    <a:avLst/>
                  </a:prstGeom>
                  <a:blipFill>
                    <a:blip r:embed="rId4"/>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5DAC866E-98BB-46C8-8436-6B40904386FA}"/>
                </a:ext>
              </a:extLst>
            </p:cNvPr>
            <p:cNvGrpSpPr/>
            <p:nvPr/>
          </p:nvGrpSpPr>
          <p:grpSpPr>
            <a:xfrm>
              <a:off x="6952448" y="1640232"/>
              <a:ext cx="796500" cy="409378"/>
              <a:chOff x="7464335" y="1300032"/>
              <a:chExt cx="796500" cy="409378"/>
            </a:xfrm>
          </p:grpSpPr>
          <p:sp>
            <p:nvSpPr>
              <p:cNvPr id="24" name="Oval 23">
                <a:extLst>
                  <a:ext uri="{FF2B5EF4-FFF2-40B4-BE49-F238E27FC236}">
                    <a16:creationId xmlns:a16="http://schemas.microsoft.com/office/drawing/2014/main" id="{3D5B37C2-15D1-4786-9AD5-D26539876A48}"/>
                  </a:ext>
                </a:extLst>
              </p:cNvPr>
              <p:cNvSpPr/>
              <p:nvPr/>
            </p:nvSpPr>
            <p:spPr>
              <a:xfrm>
                <a:off x="7802671" y="1607810"/>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E8AF6EA-09AC-4187-85CE-C54B332CBC55}"/>
                      </a:ext>
                    </a:extLst>
                  </p:cNvPr>
                  <p:cNvSpPr txBox="1"/>
                  <p:nvPr/>
                </p:nvSpPr>
                <p:spPr>
                  <a:xfrm>
                    <a:off x="7464335" y="1300032"/>
                    <a:ext cx="7965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4</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4</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26" name="TextBox 25">
                    <a:extLst>
                      <a:ext uri="{FF2B5EF4-FFF2-40B4-BE49-F238E27FC236}">
                        <a16:creationId xmlns:a16="http://schemas.microsoft.com/office/drawing/2014/main" id="{5E8AF6EA-09AC-4187-85CE-C54B332CBC55}"/>
                      </a:ext>
                    </a:extLst>
                  </p:cNvPr>
                  <p:cNvSpPr txBox="1">
                    <a:spLocks noRot="1" noChangeAspect="1" noMove="1" noResize="1" noEditPoints="1" noAdjustHandles="1" noChangeArrowheads="1" noChangeShapeType="1" noTextEdit="1"/>
                  </p:cNvSpPr>
                  <p:nvPr/>
                </p:nvSpPr>
                <p:spPr>
                  <a:xfrm>
                    <a:off x="7464335" y="1300032"/>
                    <a:ext cx="796500" cy="307777"/>
                  </a:xfrm>
                  <a:prstGeom prst="rect">
                    <a:avLst/>
                  </a:prstGeom>
                  <a:blipFill>
                    <a:blip r:embed="rId5"/>
                    <a:stretch>
                      <a:fillRect/>
                    </a:stretch>
                  </a:blipFill>
                </p:spPr>
                <p:txBody>
                  <a:bodyPr/>
                  <a:lstStyle/>
                  <a:p>
                    <a:r>
                      <a:rPr lang="en-US">
                        <a:noFill/>
                      </a:rPr>
                      <a:t> </a:t>
                    </a:r>
                  </a:p>
                </p:txBody>
              </p:sp>
            </mc:Fallback>
          </mc:AlternateContent>
        </p:grpSp>
        <p:grpSp>
          <p:nvGrpSpPr>
            <p:cNvPr id="2" name="Group 1">
              <a:extLst>
                <a:ext uri="{FF2B5EF4-FFF2-40B4-BE49-F238E27FC236}">
                  <a16:creationId xmlns:a16="http://schemas.microsoft.com/office/drawing/2014/main" id="{12620779-7C1D-4C3D-A9D2-B91BA14A3F21}"/>
                </a:ext>
              </a:extLst>
            </p:cNvPr>
            <p:cNvGrpSpPr/>
            <p:nvPr/>
          </p:nvGrpSpPr>
          <p:grpSpPr>
            <a:xfrm>
              <a:off x="6027377" y="3153838"/>
              <a:ext cx="795859" cy="345214"/>
              <a:chOff x="6027377" y="3153838"/>
              <a:chExt cx="795859" cy="345214"/>
            </a:xfrm>
          </p:grpSpPr>
          <p:sp>
            <p:nvSpPr>
              <p:cNvPr id="21" name="Oval 20">
                <a:extLst>
                  <a:ext uri="{FF2B5EF4-FFF2-40B4-BE49-F238E27FC236}">
                    <a16:creationId xmlns:a16="http://schemas.microsoft.com/office/drawing/2014/main" id="{46DD3218-90EE-4DB2-949A-1C6CB2035FE1}"/>
                  </a:ext>
                </a:extLst>
              </p:cNvPr>
              <p:cNvSpPr/>
              <p:nvPr/>
            </p:nvSpPr>
            <p:spPr>
              <a:xfrm>
                <a:off x="6356909" y="3153838"/>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FD0974-06C2-464B-97EF-09880E9C7DDF}"/>
                      </a:ext>
                    </a:extLst>
                  </p:cNvPr>
                  <p:cNvSpPr txBox="1"/>
                  <p:nvPr/>
                </p:nvSpPr>
                <p:spPr>
                  <a:xfrm>
                    <a:off x="6027377" y="3191275"/>
                    <a:ext cx="79585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lumMod val="95000"/>
                                </a:schemeClr>
                              </a:solidFill>
                              <a:latin typeface="Cambria Math" panose="02040503050406030204" pitchFamily="18" charset="0"/>
                            </a:rPr>
                            <m:t>(</m:t>
                          </m:r>
                          <m:sSub>
                            <m:sSubPr>
                              <m:ctrlPr>
                                <a:rPr lang="en-US" b="0" i="1" smtClean="0">
                                  <a:ln w="3175">
                                    <a:solidFill>
                                      <a:schemeClr val="bg1"/>
                                    </a:solidFill>
                                  </a:ln>
                                  <a:solidFill>
                                    <a:schemeClr val="tx1">
                                      <a:lumMod val="95000"/>
                                    </a:schemeClr>
                                  </a:solidFill>
                                  <a:latin typeface="Cambria Math" panose="02040503050406030204" pitchFamily="18" charset="0"/>
                                </a:rPr>
                              </m:ctrlPr>
                            </m:sSubPr>
                            <m:e>
                              <m:r>
                                <a:rPr lang="en-US" b="0" i="1" smtClean="0">
                                  <a:ln w="3175">
                                    <a:solidFill>
                                      <a:schemeClr val="bg1"/>
                                    </a:solidFill>
                                  </a:ln>
                                  <a:solidFill>
                                    <a:schemeClr val="tx1">
                                      <a:lumMod val="95000"/>
                                    </a:schemeClr>
                                  </a:solidFill>
                                  <a:latin typeface="Cambria Math" panose="02040503050406030204" pitchFamily="18" charset="0"/>
                                </a:rPr>
                                <m:t>𝑥</m:t>
                              </m:r>
                            </m:e>
                            <m:sub>
                              <m:r>
                                <a:rPr lang="en-US" b="0" i="1" smtClean="0">
                                  <a:ln w="3175">
                                    <a:solidFill>
                                      <a:schemeClr val="bg1"/>
                                    </a:solidFill>
                                  </a:ln>
                                  <a:solidFill>
                                    <a:schemeClr val="tx1">
                                      <a:lumMod val="95000"/>
                                    </a:schemeClr>
                                  </a:solidFill>
                                  <a:latin typeface="Cambria Math" panose="02040503050406030204" pitchFamily="18" charset="0"/>
                                </a:rPr>
                                <m:t>1</m:t>
                              </m:r>
                            </m:sub>
                          </m:sSub>
                          <m:r>
                            <a:rPr lang="en-US" b="0" i="1" smtClean="0">
                              <a:ln w="3175">
                                <a:solidFill>
                                  <a:schemeClr val="bg1"/>
                                </a:solidFill>
                              </a:ln>
                              <a:solidFill>
                                <a:schemeClr val="tx1">
                                  <a:lumMod val="95000"/>
                                </a:schemeClr>
                              </a:solidFill>
                              <a:latin typeface="Cambria Math" panose="02040503050406030204" pitchFamily="18" charset="0"/>
                            </a:rPr>
                            <m:t>,</m:t>
                          </m:r>
                          <m:sSub>
                            <m:sSubPr>
                              <m:ctrlPr>
                                <a:rPr lang="en-US" b="0" i="1" smtClean="0">
                                  <a:ln w="3175">
                                    <a:solidFill>
                                      <a:schemeClr val="bg1"/>
                                    </a:solidFill>
                                  </a:ln>
                                  <a:solidFill>
                                    <a:schemeClr val="tx1">
                                      <a:lumMod val="95000"/>
                                    </a:schemeClr>
                                  </a:solidFill>
                                  <a:latin typeface="Cambria Math" panose="02040503050406030204" pitchFamily="18" charset="0"/>
                                </a:rPr>
                              </m:ctrlPr>
                            </m:sSubPr>
                            <m:e>
                              <m:r>
                                <a:rPr lang="en-US" b="0" i="1" smtClean="0">
                                  <a:ln w="3175">
                                    <a:solidFill>
                                      <a:schemeClr val="bg1"/>
                                    </a:solidFill>
                                  </a:ln>
                                  <a:solidFill>
                                    <a:schemeClr val="tx1">
                                      <a:lumMod val="95000"/>
                                    </a:schemeClr>
                                  </a:solidFill>
                                  <a:latin typeface="Cambria Math" panose="02040503050406030204" pitchFamily="18" charset="0"/>
                                </a:rPr>
                                <m:t>𝑦</m:t>
                              </m:r>
                            </m:e>
                            <m:sub>
                              <m:r>
                                <a:rPr lang="en-US" b="0" i="1" smtClean="0">
                                  <a:ln w="3175">
                                    <a:solidFill>
                                      <a:schemeClr val="bg1"/>
                                    </a:solidFill>
                                  </a:ln>
                                  <a:solidFill>
                                    <a:schemeClr val="tx1">
                                      <a:lumMod val="95000"/>
                                    </a:schemeClr>
                                  </a:solidFill>
                                  <a:latin typeface="Cambria Math" panose="02040503050406030204" pitchFamily="18" charset="0"/>
                                </a:rPr>
                                <m:t>1</m:t>
                              </m:r>
                            </m:sub>
                          </m:sSub>
                          <m:r>
                            <a:rPr lang="en-US" b="0" i="1" smtClean="0">
                              <a:ln w="3175">
                                <a:solidFill>
                                  <a:schemeClr val="bg1"/>
                                </a:solidFill>
                              </a:ln>
                              <a:solidFill>
                                <a:schemeClr val="tx1">
                                  <a:lumMod val="95000"/>
                                </a:schemeClr>
                              </a:solidFill>
                              <a:latin typeface="Cambria Math" panose="02040503050406030204" pitchFamily="18" charset="0"/>
                            </a:rPr>
                            <m:t>)</m:t>
                          </m:r>
                        </m:oMath>
                      </m:oMathPara>
                    </a14:m>
                    <a:endParaRPr lang="en-US" dirty="0">
                      <a:ln w="3175">
                        <a:solidFill>
                          <a:schemeClr val="bg1"/>
                        </a:solidFill>
                      </a:ln>
                      <a:solidFill>
                        <a:schemeClr val="tx1">
                          <a:lumMod val="95000"/>
                        </a:schemeClr>
                      </a:solidFill>
                    </a:endParaRPr>
                  </a:p>
                </p:txBody>
              </p:sp>
            </mc:Choice>
            <mc:Fallback xmlns="">
              <p:sp>
                <p:nvSpPr>
                  <p:cNvPr id="28" name="TextBox 27">
                    <a:extLst>
                      <a:ext uri="{FF2B5EF4-FFF2-40B4-BE49-F238E27FC236}">
                        <a16:creationId xmlns:a16="http://schemas.microsoft.com/office/drawing/2014/main" id="{1CFD0974-06C2-464B-97EF-09880E9C7DDF}"/>
                      </a:ext>
                    </a:extLst>
                  </p:cNvPr>
                  <p:cNvSpPr txBox="1">
                    <a:spLocks noRot="1" noChangeAspect="1" noMove="1" noResize="1" noEditPoints="1" noAdjustHandles="1" noChangeArrowheads="1" noChangeShapeType="1" noTextEdit="1"/>
                  </p:cNvSpPr>
                  <p:nvPr/>
                </p:nvSpPr>
                <p:spPr>
                  <a:xfrm>
                    <a:off x="6027377" y="3191275"/>
                    <a:ext cx="795859" cy="307777"/>
                  </a:xfrm>
                  <a:prstGeom prst="rect">
                    <a:avLst/>
                  </a:prstGeom>
                  <a:blipFill>
                    <a:blip r:embed="rId6"/>
                    <a:stretch>
                      <a:fillRect/>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72F5FC80-8983-45BB-83C7-57C18614A048}"/>
                </a:ext>
              </a:extLst>
            </p:cNvPr>
            <p:cNvGrpSpPr/>
            <p:nvPr/>
          </p:nvGrpSpPr>
          <p:grpSpPr>
            <a:xfrm>
              <a:off x="6948601" y="3142372"/>
              <a:ext cx="804195" cy="330579"/>
              <a:chOff x="7460487" y="3398510"/>
              <a:chExt cx="804195" cy="330579"/>
            </a:xfrm>
          </p:grpSpPr>
          <p:sp>
            <p:nvSpPr>
              <p:cNvPr id="22" name="Oval 21">
                <a:extLst>
                  <a:ext uri="{FF2B5EF4-FFF2-40B4-BE49-F238E27FC236}">
                    <a16:creationId xmlns:a16="http://schemas.microsoft.com/office/drawing/2014/main" id="{9EEB5FF5-C78B-41BF-86C8-A210FD3D72D9}"/>
                  </a:ext>
                </a:extLst>
              </p:cNvPr>
              <p:cNvSpPr/>
              <p:nvPr/>
            </p:nvSpPr>
            <p:spPr>
              <a:xfrm>
                <a:off x="7802671" y="3398510"/>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FBB09A9-3338-456B-853C-7C40262840B4}"/>
                      </a:ext>
                    </a:extLst>
                  </p:cNvPr>
                  <p:cNvSpPr txBox="1"/>
                  <p:nvPr/>
                </p:nvSpPr>
                <p:spPr>
                  <a:xfrm>
                    <a:off x="7460487" y="3421312"/>
                    <a:ext cx="80419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2</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2</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29" name="TextBox 28">
                    <a:extLst>
                      <a:ext uri="{FF2B5EF4-FFF2-40B4-BE49-F238E27FC236}">
                        <a16:creationId xmlns:a16="http://schemas.microsoft.com/office/drawing/2014/main" id="{1FBB09A9-3338-456B-853C-7C40262840B4}"/>
                      </a:ext>
                    </a:extLst>
                  </p:cNvPr>
                  <p:cNvSpPr txBox="1">
                    <a:spLocks noRot="1" noChangeAspect="1" noMove="1" noResize="1" noEditPoints="1" noAdjustHandles="1" noChangeArrowheads="1" noChangeShapeType="1" noTextEdit="1"/>
                  </p:cNvSpPr>
                  <p:nvPr/>
                </p:nvSpPr>
                <p:spPr>
                  <a:xfrm>
                    <a:off x="7460487" y="3421312"/>
                    <a:ext cx="804195" cy="307777"/>
                  </a:xfrm>
                  <a:prstGeom prst="rect">
                    <a:avLst/>
                  </a:prstGeom>
                  <a:blipFill>
                    <a:blip r:embed="rId7"/>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36053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DML Safety Analysis – Training Pictures</a:t>
            </a:r>
            <a:endParaRPr dirty="0"/>
          </a:p>
        </p:txBody>
      </p:sp>
      <p:pic>
        <p:nvPicPr>
          <p:cNvPr id="7" name="Picture 6">
            <a:extLst>
              <a:ext uri="{FF2B5EF4-FFF2-40B4-BE49-F238E27FC236}">
                <a16:creationId xmlns:a16="http://schemas.microsoft.com/office/drawing/2014/main" id="{8336DB50-2A26-4D59-B380-1381A267B8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8070" y="1036896"/>
            <a:ext cx="2600880" cy="1731211"/>
          </a:xfrm>
          <a:prstGeom prst="rect">
            <a:avLst/>
          </a:prstGeom>
        </p:spPr>
      </p:pic>
      <p:pic>
        <p:nvPicPr>
          <p:cNvPr id="8" name="Picture 7">
            <a:extLst>
              <a:ext uri="{FF2B5EF4-FFF2-40B4-BE49-F238E27FC236}">
                <a16:creationId xmlns:a16="http://schemas.microsoft.com/office/drawing/2014/main" id="{DF930AEE-B263-43AF-8C83-720D8A100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8574" y="1036896"/>
            <a:ext cx="2548846" cy="1696575"/>
          </a:xfrm>
          <a:prstGeom prst="rect">
            <a:avLst/>
          </a:prstGeom>
        </p:spPr>
      </p:pic>
      <p:pic>
        <p:nvPicPr>
          <p:cNvPr id="9" name="Picture 8">
            <a:extLst>
              <a:ext uri="{FF2B5EF4-FFF2-40B4-BE49-F238E27FC236}">
                <a16:creationId xmlns:a16="http://schemas.microsoft.com/office/drawing/2014/main" id="{700346F6-19C4-4CD1-863F-F87F9DECEB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353" y="1052117"/>
            <a:ext cx="2332855" cy="3597655"/>
          </a:xfrm>
          <a:prstGeom prst="rect">
            <a:avLst/>
          </a:prstGeom>
        </p:spPr>
      </p:pic>
      <p:pic>
        <p:nvPicPr>
          <p:cNvPr id="10" name="Picture 9">
            <a:extLst>
              <a:ext uri="{FF2B5EF4-FFF2-40B4-BE49-F238E27FC236}">
                <a16:creationId xmlns:a16="http://schemas.microsoft.com/office/drawing/2014/main" id="{79621C8C-81DC-459A-AE4B-30553A00CC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8574" y="2912404"/>
            <a:ext cx="2548846" cy="1656750"/>
          </a:xfrm>
          <a:prstGeom prst="rect">
            <a:avLst/>
          </a:prstGeom>
        </p:spPr>
      </p:pic>
      <p:pic>
        <p:nvPicPr>
          <p:cNvPr id="11" name="Picture 10">
            <a:extLst>
              <a:ext uri="{FF2B5EF4-FFF2-40B4-BE49-F238E27FC236}">
                <a16:creationId xmlns:a16="http://schemas.microsoft.com/office/drawing/2014/main" id="{AAD5A170-121C-4B5A-B5A3-232D46373D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8071" y="2912405"/>
            <a:ext cx="2600880" cy="1701358"/>
          </a:xfrm>
          <a:prstGeom prst="rect">
            <a:avLst/>
          </a:prstGeom>
        </p:spPr>
      </p:pic>
    </p:spTree>
    <p:extLst>
      <p:ext uri="{BB962C8B-B14F-4D97-AF65-F5344CB8AC3E}">
        <p14:creationId xmlns:p14="http://schemas.microsoft.com/office/powerpoint/2010/main" val="1852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DML Safety Analysis – False Positives</a:t>
            </a:r>
            <a:endParaRPr dirty="0"/>
          </a:p>
        </p:txBody>
      </p:sp>
      <p:pic>
        <p:nvPicPr>
          <p:cNvPr id="12" name="Picture 11">
            <a:extLst>
              <a:ext uri="{FF2B5EF4-FFF2-40B4-BE49-F238E27FC236}">
                <a16:creationId xmlns:a16="http://schemas.microsoft.com/office/drawing/2014/main" id="{24C92DE9-2CAE-406F-9A97-DFA9D6DE44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2320" y="983848"/>
            <a:ext cx="2911308" cy="1896358"/>
          </a:xfrm>
          <a:prstGeom prst="rect">
            <a:avLst/>
          </a:prstGeom>
        </p:spPr>
      </p:pic>
      <p:pic>
        <p:nvPicPr>
          <p:cNvPr id="13" name="Picture 12">
            <a:extLst>
              <a:ext uri="{FF2B5EF4-FFF2-40B4-BE49-F238E27FC236}">
                <a16:creationId xmlns:a16="http://schemas.microsoft.com/office/drawing/2014/main" id="{1EF54137-40FF-4785-8434-AA6B075C7D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587" y="1042713"/>
            <a:ext cx="2794100" cy="1837493"/>
          </a:xfrm>
          <a:prstGeom prst="rect">
            <a:avLst/>
          </a:prstGeom>
        </p:spPr>
      </p:pic>
      <p:pic>
        <p:nvPicPr>
          <p:cNvPr id="14" name="Picture 13">
            <a:extLst>
              <a:ext uri="{FF2B5EF4-FFF2-40B4-BE49-F238E27FC236}">
                <a16:creationId xmlns:a16="http://schemas.microsoft.com/office/drawing/2014/main" id="{BB78A74F-4701-45D6-9BA8-D42502F769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18735" y="834437"/>
            <a:ext cx="2836931" cy="1857441"/>
          </a:xfrm>
          <a:prstGeom prst="rect">
            <a:avLst/>
          </a:prstGeom>
        </p:spPr>
      </p:pic>
      <p:pic>
        <p:nvPicPr>
          <p:cNvPr id="15" name="Picture 14">
            <a:extLst>
              <a:ext uri="{FF2B5EF4-FFF2-40B4-BE49-F238E27FC236}">
                <a16:creationId xmlns:a16="http://schemas.microsoft.com/office/drawing/2014/main" id="{9649F798-C39B-4490-B4EA-287E8EE20F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344" y="3054393"/>
            <a:ext cx="3450322" cy="1923242"/>
          </a:xfrm>
          <a:prstGeom prst="rect">
            <a:avLst/>
          </a:prstGeom>
        </p:spPr>
      </p:pic>
      <p:pic>
        <p:nvPicPr>
          <p:cNvPr id="16" name="Picture 15">
            <a:extLst>
              <a:ext uri="{FF2B5EF4-FFF2-40B4-BE49-F238E27FC236}">
                <a16:creationId xmlns:a16="http://schemas.microsoft.com/office/drawing/2014/main" id="{6EF80361-DBC1-478B-853E-D5698A9EF0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60343" y="3106287"/>
            <a:ext cx="3523285" cy="1871348"/>
          </a:xfrm>
          <a:prstGeom prst="rect">
            <a:avLst/>
          </a:prstGeom>
        </p:spPr>
      </p:pic>
      <p:pic>
        <p:nvPicPr>
          <p:cNvPr id="17" name="Picture 16">
            <a:extLst>
              <a:ext uri="{FF2B5EF4-FFF2-40B4-BE49-F238E27FC236}">
                <a16:creationId xmlns:a16="http://schemas.microsoft.com/office/drawing/2014/main" id="{831D89BA-C87B-48CA-990C-C0D1C8C05A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16949" y="2786078"/>
            <a:ext cx="2120236" cy="1462013"/>
          </a:xfrm>
          <a:prstGeom prst="rect">
            <a:avLst/>
          </a:prstGeom>
        </p:spPr>
      </p:pic>
    </p:spTree>
    <p:extLst>
      <p:ext uri="{BB962C8B-B14F-4D97-AF65-F5344CB8AC3E}">
        <p14:creationId xmlns:p14="http://schemas.microsoft.com/office/powerpoint/2010/main" val="332280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Agenda</a:t>
            </a:r>
            <a:endParaRPr dirty="0"/>
          </a:p>
        </p:txBody>
      </p:sp>
      <p:sp>
        <p:nvSpPr>
          <p:cNvPr id="92" name="Google Shape;92;p17"/>
          <p:cNvSpPr txBox="1">
            <a:spLocks noGrp="1"/>
          </p:cNvSpPr>
          <p:nvPr>
            <p:ph type="body" idx="1"/>
          </p:nvPr>
        </p:nvSpPr>
        <p:spPr>
          <a:xfrm>
            <a:off x="311700" y="1149489"/>
            <a:ext cx="7489438" cy="294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2000" dirty="0"/>
              <a:t>Deep Learning Overview/Definitions</a:t>
            </a:r>
          </a:p>
          <a:p>
            <a:pPr marL="457200" lvl="0" indent="-342900" algn="l" rtl="0">
              <a:spcAft>
                <a:spcPts val="0"/>
              </a:spcAft>
              <a:buSzPts val="1800"/>
              <a:buChar char="●"/>
            </a:pPr>
            <a:r>
              <a:rPr lang="en-US" sz="2000" dirty="0"/>
              <a:t>Intelligent Personal Coach</a:t>
            </a:r>
          </a:p>
          <a:p>
            <a:pPr lvl="1">
              <a:spcBef>
                <a:spcPts val="0"/>
              </a:spcBef>
            </a:pPr>
            <a:r>
              <a:rPr lang="en-US" sz="1600" dirty="0"/>
              <a:t>Use of open source datasets for space applications</a:t>
            </a:r>
          </a:p>
          <a:p>
            <a:r>
              <a:rPr lang="en-US" sz="2000" dirty="0"/>
              <a:t>Safety Analysis with Deep Learning</a:t>
            </a:r>
          </a:p>
          <a:p>
            <a:pPr lvl="1">
              <a:spcBef>
                <a:spcPts val="0"/>
              </a:spcBef>
            </a:pPr>
            <a:r>
              <a:rPr lang="en-US" sz="2000" dirty="0"/>
              <a:t>Use of open source datasets for space applications</a:t>
            </a:r>
          </a:p>
          <a:p>
            <a:pPr marL="457200" lvl="0" indent="-342900" algn="l" rtl="0">
              <a:spcAft>
                <a:spcPts val="0"/>
              </a:spcAft>
              <a:buSzPts val="1800"/>
              <a:buChar char="●"/>
            </a:pPr>
            <a:r>
              <a:rPr lang="en-US" sz="2000" dirty="0"/>
              <a:t>6DOF Object Pose Estimation with Virtual Training Dataset</a:t>
            </a:r>
          </a:p>
          <a:p>
            <a:pPr lvl="1">
              <a:spcBef>
                <a:spcPts val="0"/>
              </a:spcBef>
            </a:pPr>
            <a:r>
              <a:rPr lang="en-US" sz="1600" dirty="0"/>
              <a:t>Doing deep learning with hard-to-generate datasets</a:t>
            </a:r>
          </a:p>
          <a:p>
            <a:r>
              <a:rPr lang="en-US" sz="2000" dirty="0"/>
              <a:t>Potential Areas of Research/Future Needs for Space Applications</a:t>
            </a:r>
          </a:p>
        </p:txBody>
      </p:sp>
    </p:spTree>
    <p:extLst>
      <p:ext uri="{BB962C8B-B14F-4D97-AF65-F5344CB8AC3E}">
        <p14:creationId xmlns:p14="http://schemas.microsoft.com/office/powerpoint/2010/main" val="265623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DML Safety Analysis – False Negatives</a:t>
            </a:r>
            <a:endParaRPr dirty="0"/>
          </a:p>
        </p:txBody>
      </p:sp>
      <p:pic>
        <p:nvPicPr>
          <p:cNvPr id="9" name="Content Placeholder 4">
            <a:extLst>
              <a:ext uri="{FF2B5EF4-FFF2-40B4-BE49-F238E27FC236}">
                <a16:creationId xmlns:a16="http://schemas.microsoft.com/office/drawing/2014/main" id="{5BD3104C-E9EA-4116-A52F-DFE54C41029E}"/>
              </a:ext>
            </a:extLst>
          </p:cNvPr>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66699" y="800736"/>
            <a:ext cx="3223029" cy="2032541"/>
          </a:xfrm>
          <a:prstGeom prst="rect">
            <a:avLst/>
          </a:prstGeom>
          <a:noFill/>
          <a:ln w="9525">
            <a:noFill/>
            <a:miter lim="800000"/>
            <a:headEnd/>
            <a:tailEnd/>
          </a:ln>
        </p:spPr>
      </p:pic>
      <p:pic>
        <p:nvPicPr>
          <p:cNvPr id="10" name="Picture 9">
            <a:extLst>
              <a:ext uri="{FF2B5EF4-FFF2-40B4-BE49-F238E27FC236}">
                <a16:creationId xmlns:a16="http://schemas.microsoft.com/office/drawing/2014/main" id="{1AEEE4DA-39D0-4C73-8173-22B2E3FF16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2333" y="800736"/>
            <a:ext cx="3090544" cy="2038374"/>
          </a:xfrm>
          <a:prstGeom prst="rect">
            <a:avLst/>
          </a:prstGeom>
        </p:spPr>
      </p:pic>
      <p:pic>
        <p:nvPicPr>
          <p:cNvPr id="11" name="Picture 10">
            <a:extLst>
              <a:ext uri="{FF2B5EF4-FFF2-40B4-BE49-F238E27FC236}">
                <a16:creationId xmlns:a16="http://schemas.microsoft.com/office/drawing/2014/main" id="{3F69A104-5F2C-4EF5-9CC1-E87BD69793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2333" y="2854806"/>
            <a:ext cx="3091374" cy="2038374"/>
          </a:xfrm>
          <a:prstGeom prst="rect">
            <a:avLst/>
          </a:prstGeom>
        </p:spPr>
      </p:pic>
      <p:pic>
        <p:nvPicPr>
          <p:cNvPr id="18" name="Picture 17">
            <a:extLst>
              <a:ext uri="{FF2B5EF4-FFF2-40B4-BE49-F238E27FC236}">
                <a16:creationId xmlns:a16="http://schemas.microsoft.com/office/drawing/2014/main" id="{BFEFFE9A-EE68-449A-A893-ED7E819974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753" y="2854806"/>
            <a:ext cx="3216919" cy="2121156"/>
          </a:xfrm>
          <a:prstGeom prst="rect">
            <a:avLst/>
          </a:prstGeom>
        </p:spPr>
      </p:pic>
    </p:spTree>
    <p:extLst>
      <p:ext uri="{BB962C8B-B14F-4D97-AF65-F5344CB8AC3E}">
        <p14:creationId xmlns:p14="http://schemas.microsoft.com/office/powerpoint/2010/main" val="142262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Better and Worse than Human</a:t>
            </a:r>
            <a:endParaRPr dirty="0"/>
          </a:p>
        </p:txBody>
      </p:sp>
      <p:pic>
        <p:nvPicPr>
          <p:cNvPr id="16" name="Content Placeholder 4">
            <a:extLst>
              <a:ext uri="{FF2B5EF4-FFF2-40B4-BE49-F238E27FC236}">
                <a16:creationId xmlns:a16="http://schemas.microsoft.com/office/drawing/2014/main" id="{EA2BC096-7ECD-452B-A087-E7FEB8C1086C}"/>
              </a:ext>
            </a:extLst>
          </p:cNvPr>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82898" y="740238"/>
            <a:ext cx="3696874" cy="2171292"/>
          </a:xfrm>
          <a:prstGeom prst="rect">
            <a:avLst/>
          </a:prstGeom>
          <a:noFill/>
          <a:ln w="9525">
            <a:noFill/>
            <a:miter lim="800000"/>
            <a:headEnd/>
            <a:tailEnd/>
          </a:ln>
        </p:spPr>
      </p:pic>
      <p:pic>
        <p:nvPicPr>
          <p:cNvPr id="17" name="Picture 16">
            <a:extLst>
              <a:ext uri="{FF2B5EF4-FFF2-40B4-BE49-F238E27FC236}">
                <a16:creationId xmlns:a16="http://schemas.microsoft.com/office/drawing/2014/main" id="{FF12A39D-E114-4520-A30E-B202A6FA8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2898" y="2952657"/>
            <a:ext cx="3680221" cy="1960005"/>
          </a:xfrm>
          <a:prstGeom prst="rect">
            <a:avLst/>
          </a:prstGeom>
        </p:spPr>
      </p:pic>
      <p:sp>
        <p:nvSpPr>
          <p:cNvPr id="19" name="TextBox 6">
            <a:extLst>
              <a:ext uri="{FF2B5EF4-FFF2-40B4-BE49-F238E27FC236}">
                <a16:creationId xmlns:a16="http://schemas.microsoft.com/office/drawing/2014/main" id="{13CBFAAA-A1D4-4D8E-B07E-1456942F7884}"/>
              </a:ext>
            </a:extLst>
          </p:cNvPr>
          <p:cNvSpPr txBox="1"/>
          <p:nvPr/>
        </p:nvSpPr>
        <p:spPr>
          <a:xfrm>
            <a:off x="1539669" y="1357536"/>
            <a:ext cx="2428870"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Osaka" pitchFamily="-105" charset="-128"/>
                <a:cs typeface="+mn-cs"/>
              </a:defRPr>
            </a:lvl1pPr>
            <a:lvl2pPr marL="457200" algn="l" rtl="0" fontAlgn="base">
              <a:spcBef>
                <a:spcPct val="0"/>
              </a:spcBef>
              <a:spcAft>
                <a:spcPct val="0"/>
              </a:spcAft>
              <a:defRPr kern="1200">
                <a:solidFill>
                  <a:schemeClr val="tx1"/>
                </a:solidFill>
                <a:latin typeface="Arial" charset="0"/>
                <a:ea typeface="Osaka" pitchFamily="-105" charset="-128"/>
                <a:cs typeface="+mn-cs"/>
              </a:defRPr>
            </a:lvl2pPr>
            <a:lvl3pPr marL="914400" algn="l" rtl="0" fontAlgn="base">
              <a:spcBef>
                <a:spcPct val="0"/>
              </a:spcBef>
              <a:spcAft>
                <a:spcPct val="0"/>
              </a:spcAft>
              <a:defRPr kern="1200">
                <a:solidFill>
                  <a:schemeClr val="tx1"/>
                </a:solidFill>
                <a:latin typeface="Arial" charset="0"/>
                <a:ea typeface="Osaka" pitchFamily="-105" charset="-128"/>
                <a:cs typeface="+mn-cs"/>
              </a:defRPr>
            </a:lvl3pPr>
            <a:lvl4pPr marL="1371600" algn="l" rtl="0" fontAlgn="base">
              <a:spcBef>
                <a:spcPct val="0"/>
              </a:spcBef>
              <a:spcAft>
                <a:spcPct val="0"/>
              </a:spcAft>
              <a:defRPr kern="1200">
                <a:solidFill>
                  <a:schemeClr val="tx1"/>
                </a:solidFill>
                <a:latin typeface="Arial" charset="0"/>
                <a:ea typeface="Osaka" pitchFamily="-105" charset="-128"/>
                <a:cs typeface="+mn-cs"/>
              </a:defRPr>
            </a:lvl4pPr>
            <a:lvl5pPr marL="1828800" algn="l" rtl="0" fontAlgn="base">
              <a:spcBef>
                <a:spcPct val="0"/>
              </a:spcBef>
              <a:spcAft>
                <a:spcPct val="0"/>
              </a:spcAft>
              <a:defRPr kern="1200">
                <a:solidFill>
                  <a:schemeClr val="tx1"/>
                </a:solidFill>
                <a:latin typeface="Arial" charset="0"/>
                <a:ea typeface="Osaka" pitchFamily="-105" charset="-128"/>
                <a:cs typeface="+mn-cs"/>
              </a:defRPr>
            </a:lvl5pPr>
            <a:lvl6pPr marL="2286000" algn="l" defTabSz="914400" rtl="0" eaLnBrk="1" latinLnBrk="0" hangingPunct="1">
              <a:defRPr kern="1200">
                <a:solidFill>
                  <a:schemeClr val="tx1"/>
                </a:solidFill>
                <a:latin typeface="Arial" charset="0"/>
                <a:ea typeface="Osaka" pitchFamily="-105" charset="-128"/>
                <a:cs typeface="+mn-cs"/>
              </a:defRPr>
            </a:lvl6pPr>
            <a:lvl7pPr marL="2743200" algn="l" defTabSz="914400" rtl="0" eaLnBrk="1" latinLnBrk="0" hangingPunct="1">
              <a:defRPr kern="1200">
                <a:solidFill>
                  <a:schemeClr val="tx1"/>
                </a:solidFill>
                <a:latin typeface="Arial" charset="0"/>
                <a:ea typeface="Osaka" pitchFamily="-105" charset="-128"/>
                <a:cs typeface="+mn-cs"/>
              </a:defRPr>
            </a:lvl7pPr>
            <a:lvl8pPr marL="3200400" algn="l" defTabSz="914400" rtl="0" eaLnBrk="1" latinLnBrk="0" hangingPunct="1">
              <a:defRPr kern="1200">
                <a:solidFill>
                  <a:schemeClr val="tx1"/>
                </a:solidFill>
                <a:latin typeface="Arial" charset="0"/>
                <a:ea typeface="Osaka" pitchFamily="-105" charset="-128"/>
                <a:cs typeface="+mn-cs"/>
              </a:defRPr>
            </a:lvl8pPr>
            <a:lvl9pPr marL="3657600" algn="l" defTabSz="914400" rtl="0" eaLnBrk="1" latinLnBrk="0" hangingPunct="1">
              <a:defRPr kern="1200">
                <a:solidFill>
                  <a:schemeClr val="tx1"/>
                </a:solidFill>
                <a:latin typeface="Arial" charset="0"/>
                <a:ea typeface="Osaka" pitchFamily="-105" charset="-128"/>
                <a:cs typeface="+mn-cs"/>
              </a:defRPr>
            </a:lvl9pPr>
          </a:lstStyle>
          <a:p>
            <a:r>
              <a:rPr lang="en-US" dirty="0"/>
              <a:t>Human labeled image</a:t>
            </a:r>
          </a:p>
        </p:txBody>
      </p:sp>
      <p:sp>
        <p:nvSpPr>
          <p:cNvPr id="20" name="TextBox 7">
            <a:extLst>
              <a:ext uri="{FF2B5EF4-FFF2-40B4-BE49-F238E27FC236}">
                <a16:creationId xmlns:a16="http://schemas.microsoft.com/office/drawing/2014/main" id="{AC7ADFF4-0164-4181-8D27-1FE971499160}"/>
              </a:ext>
            </a:extLst>
          </p:cNvPr>
          <p:cNvSpPr txBox="1"/>
          <p:nvPr/>
        </p:nvSpPr>
        <p:spPr>
          <a:xfrm>
            <a:off x="768139" y="3416632"/>
            <a:ext cx="3200400" cy="92333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Osaka" pitchFamily="-105" charset="-128"/>
                <a:cs typeface="+mn-cs"/>
              </a:defRPr>
            </a:lvl1pPr>
            <a:lvl2pPr marL="457200" algn="l" rtl="0" fontAlgn="base">
              <a:spcBef>
                <a:spcPct val="0"/>
              </a:spcBef>
              <a:spcAft>
                <a:spcPct val="0"/>
              </a:spcAft>
              <a:defRPr kern="1200">
                <a:solidFill>
                  <a:schemeClr val="tx1"/>
                </a:solidFill>
                <a:latin typeface="Arial" charset="0"/>
                <a:ea typeface="Osaka" pitchFamily="-105" charset="-128"/>
                <a:cs typeface="+mn-cs"/>
              </a:defRPr>
            </a:lvl2pPr>
            <a:lvl3pPr marL="914400" algn="l" rtl="0" fontAlgn="base">
              <a:spcBef>
                <a:spcPct val="0"/>
              </a:spcBef>
              <a:spcAft>
                <a:spcPct val="0"/>
              </a:spcAft>
              <a:defRPr kern="1200">
                <a:solidFill>
                  <a:schemeClr val="tx1"/>
                </a:solidFill>
                <a:latin typeface="Arial" charset="0"/>
                <a:ea typeface="Osaka" pitchFamily="-105" charset="-128"/>
                <a:cs typeface="+mn-cs"/>
              </a:defRPr>
            </a:lvl3pPr>
            <a:lvl4pPr marL="1371600" algn="l" rtl="0" fontAlgn="base">
              <a:spcBef>
                <a:spcPct val="0"/>
              </a:spcBef>
              <a:spcAft>
                <a:spcPct val="0"/>
              </a:spcAft>
              <a:defRPr kern="1200">
                <a:solidFill>
                  <a:schemeClr val="tx1"/>
                </a:solidFill>
                <a:latin typeface="Arial" charset="0"/>
                <a:ea typeface="Osaka" pitchFamily="-105" charset="-128"/>
                <a:cs typeface="+mn-cs"/>
              </a:defRPr>
            </a:lvl4pPr>
            <a:lvl5pPr marL="1828800" algn="l" rtl="0" fontAlgn="base">
              <a:spcBef>
                <a:spcPct val="0"/>
              </a:spcBef>
              <a:spcAft>
                <a:spcPct val="0"/>
              </a:spcAft>
              <a:defRPr kern="1200">
                <a:solidFill>
                  <a:schemeClr val="tx1"/>
                </a:solidFill>
                <a:latin typeface="Arial" charset="0"/>
                <a:ea typeface="Osaka" pitchFamily="-105" charset="-128"/>
                <a:cs typeface="+mn-cs"/>
              </a:defRPr>
            </a:lvl5pPr>
            <a:lvl6pPr marL="2286000" algn="l" defTabSz="914400" rtl="0" eaLnBrk="1" latinLnBrk="0" hangingPunct="1">
              <a:defRPr kern="1200">
                <a:solidFill>
                  <a:schemeClr val="tx1"/>
                </a:solidFill>
                <a:latin typeface="Arial" charset="0"/>
                <a:ea typeface="Osaka" pitchFamily="-105" charset="-128"/>
                <a:cs typeface="+mn-cs"/>
              </a:defRPr>
            </a:lvl6pPr>
            <a:lvl7pPr marL="2743200" algn="l" defTabSz="914400" rtl="0" eaLnBrk="1" latinLnBrk="0" hangingPunct="1">
              <a:defRPr kern="1200">
                <a:solidFill>
                  <a:schemeClr val="tx1"/>
                </a:solidFill>
                <a:latin typeface="Arial" charset="0"/>
                <a:ea typeface="Osaka" pitchFamily="-105" charset="-128"/>
                <a:cs typeface="+mn-cs"/>
              </a:defRPr>
            </a:lvl7pPr>
            <a:lvl8pPr marL="3200400" algn="l" defTabSz="914400" rtl="0" eaLnBrk="1" latinLnBrk="0" hangingPunct="1">
              <a:defRPr kern="1200">
                <a:solidFill>
                  <a:schemeClr val="tx1"/>
                </a:solidFill>
                <a:latin typeface="Arial" charset="0"/>
                <a:ea typeface="Osaka" pitchFamily="-105" charset="-128"/>
                <a:cs typeface="+mn-cs"/>
              </a:defRPr>
            </a:lvl8pPr>
            <a:lvl9pPr marL="3657600" algn="l" defTabSz="914400" rtl="0" eaLnBrk="1" latinLnBrk="0" hangingPunct="1">
              <a:defRPr kern="1200">
                <a:solidFill>
                  <a:schemeClr val="tx1"/>
                </a:solidFill>
                <a:latin typeface="Arial" charset="0"/>
                <a:ea typeface="Osaka" pitchFamily="-105" charset="-128"/>
                <a:cs typeface="+mn-cs"/>
              </a:defRPr>
            </a:lvl9pPr>
          </a:lstStyle>
          <a:p>
            <a:r>
              <a:rPr lang="en-US" dirty="0"/>
              <a:t>DML resulting labeled image:</a:t>
            </a:r>
          </a:p>
          <a:p>
            <a:pPr marL="171450" indent="-171450">
              <a:buFontTx/>
              <a:buChar char="-"/>
            </a:pPr>
            <a:r>
              <a:rPr lang="en-US" sz="1200" dirty="0"/>
              <a:t>Found a missing handrail from human labeled image</a:t>
            </a:r>
          </a:p>
          <a:p>
            <a:pPr marL="171450" indent="-171450">
              <a:buFontTx/>
              <a:buChar char="-"/>
            </a:pPr>
            <a:r>
              <a:rPr lang="en-US" sz="1200" dirty="0"/>
              <a:t>Found a False Positive</a:t>
            </a:r>
          </a:p>
        </p:txBody>
      </p:sp>
    </p:spTree>
    <p:extLst>
      <p:ext uri="{BB962C8B-B14F-4D97-AF65-F5344CB8AC3E}">
        <p14:creationId xmlns:p14="http://schemas.microsoft.com/office/powerpoint/2010/main" val="1685506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Success in Complex Images</a:t>
            </a:r>
            <a:endParaRPr dirty="0"/>
          </a:p>
        </p:txBody>
      </p:sp>
      <p:pic>
        <p:nvPicPr>
          <p:cNvPr id="7" name="Content Placeholder 4">
            <a:extLst>
              <a:ext uri="{FF2B5EF4-FFF2-40B4-BE49-F238E27FC236}">
                <a16:creationId xmlns:a16="http://schemas.microsoft.com/office/drawing/2014/main" id="{5BC3D1AF-F667-499E-9A1F-43E04776D122}"/>
              </a:ext>
            </a:extLst>
          </p:cNvPr>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116150" y="841062"/>
            <a:ext cx="2967890" cy="1869733"/>
          </a:xfrm>
          <a:prstGeom prst="rect">
            <a:avLst/>
          </a:prstGeom>
          <a:noFill/>
          <a:ln w="9525">
            <a:noFill/>
            <a:miter lim="800000"/>
            <a:headEnd/>
            <a:tailEnd/>
          </a:ln>
        </p:spPr>
      </p:pic>
      <p:pic>
        <p:nvPicPr>
          <p:cNvPr id="8" name="Picture 7">
            <a:extLst>
              <a:ext uri="{FF2B5EF4-FFF2-40B4-BE49-F238E27FC236}">
                <a16:creationId xmlns:a16="http://schemas.microsoft.com/office/drawing/2014/main" id="{B827C6A6-20FA-4F9C-AF21-F48C075C56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02644" y="779196"/>
            <a:ext cx="2817309" cy="2078978"/>
          </a:xfrm>
          <a:prstGeom prst="rect">
            <a:avLst/>
          </a:prstGeom>
        </p:spPr>
      </p:pic>
      <p:pic>
        <p:nvPicPr>
          <p:cNvPr id="9" name="Picture 8">
            <a:extLst>
              <a:ext uri="{FF2B5EF4-FFF2-40B4-BE49-F238E27FC236}">
                <a16:creationId xmlns:a16="http://schemas.microsoft.com/office/drawing/2014/main" id="{B59962D5-DBBA-42E8-8B82-86B30A7C2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6150" y="2765106"/>
            <a:ext cx="2967890" cy="2269871"/>
          </a:xfrm>
          <a:prstGeom prst="rect">
            <a:avLst/>
          </a:prstGeom>
        </p:spPr>
      </p:pic>
      <p:pic>
        <p:nvPicPr>
          <p:cNvPr id="10" name="Picture 9">
            <a:extLst>
              <a:ext uri="{FF2B5EF4-FFF2-40B4-BE49-F238E27FC236}">
                <a16:creationId xmlns:a16="http://schemas.microsoft.com/office/drawing/2014/main" id="{7A36750D-6D05-48F9-8B1A-2E13663DD9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73800" y="2897132"/>
            <a:ext cx="2846153" cy="2114817"/>
          </a:xfrm>
          <a:prstGeom prst="rect">
            <a:avLst/>
          </a:prstGeom>
        </p:spPr>
      </p:pic>
    </p:spTree>
    <p:extLst>
      <p:ext uri="{BB962C8B-B14F-4D97-AF65-F5344CB8AC3E}">
        <p14:creationId xmlns:p14="http://schemas.microsoft.com/office/powerpoint/2010/main" val="219618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Success in Complex Images</a:t>
            </a:r>
            <a:endParaRPr dirty="0"/>
          </a:p>
        </p:txBody>
      </p:sp>
      <p:pic>
        <p:nvPicPr>
          <p:cNvPr id="16" name="Picture 15">
            <a:extLst>
              <a:ext uri="{FF2B5EF4-FFF2-40B4-BE49-F238E27FC236}">
                <a16:creationId xmlns:a16="http://schemas.microsoft.com/office/drawing/2014/main" id="{7D48D54C-5913-4F16-8F46-766392032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4036" y="2828542"/>
            <a:ext cx="2918192" cy="2223385"/>
          </a:xfrm>
          <a:prstGeom prst="rect">
            <a:avLst/>
          </a:prstGeom>
        </p:spPr>
      </p:pic>
      <p:pic>
        <p:nvPicPr>
          <p:cNvPr id="17" name="Picture 16">
            <a:extLst>
              <a:ext uri="{FF2B5EF4-FFF2-40B4-BE49-F238E27FC236}">
                <a16:creationId xmlns:a16="http://schemas.microsoft.com/office/drawing/2014/main" id="{6B22DCBD-F81F-44DF-8C90-E3F319CD3E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4036" y="740879"/>
            <a:ext cx="3416090" cy="2011698"/>
          </a:xfrm>
          <a:prstGeom prst="rect">
            <a:avLst/>
          </a:prstGeom>
        </p:spPr>
      </p:pic>
      <p:pic>
        <p:nvPicPr>
          <p:cNvPr id="18" name="Picture 17">
            <a:extLst>
              <a:ext uri="{FF2B5EF4-FFF2-40B4-BE49-F238E27FC236}">
                <a16:creationId xmlns:a16="http://schemas.microsoft.com/office/drawing/2014/main" id="{FACB4C9B-A086-4E74-BED4-37EB6FBEE9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401" y="708862"/>
            <a:ext cx="3257698" cy="2192681"/>
          </a:xfrm>
          <a:prstGeom prst="rect">
            <a:avLst/>
          </a:prstGeom>
        </p:spPr>
      </p:pic>
      <p:pic>
        <p:nvPicPr>
          <p:cNvPr id="19" name="Picture 18">
            <a:extLst>
              <a:ext uri="{FF2B5EF4-FFF2-40B4-BE49-F238E27FC236}">
                <a16:creationId xmlns:a16="http://schemas.microsoft.com/office/drawing/2014/main" id="{0833ECF0-3DCF-4210-AF28-F2ACB54781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48945" y="2986182"/>
            <a:ext cx="2862154" cy="1908103"/>
          </a:xfrm>
          <a:prstGeom prst="rect">
            <a:avLst/>
          </a:prstGeom>
        </p:spPr>
      </p:pic>
    </p:spTree>
    <p:extLst>
      <p:ext uri="{BB962C8B-B14F-4D97-AF65-F5344CB8AC3E}">
        <p14:creationId xmlns:p14="http://schemas.microsoft.com/office/powerpoint/2010/main" val="3416971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DML Safety Analysis - Issues</a:t>
            </a:r>
            <a:endParaRPr dirty="0"/>
          </a:p>
        </p:txBody>
      </p:sp>
      <p:sp>
        <p:nvSpPr>
          <p:cNvPr id="139" name="Google Shape;139;p22"/>
          <p:cNvSpPr txBox="1">
            <a:spLocks noGrp="1"/>
          </p:cNvSpPr>
          <p:nvPr>
            <p:ph type="body" idx="1"/>
          </p:nvPr>
        </p:nvSpPr>
        <p:spPr>
          <a:xfrm>
            <a:off x="301026" y="927865"/>
            <a:ext cx="8757582" cy="3416400"/>
          </a:xfrm>
          <a:prstGeom prst="rect">
            <a:avLst/>
          </a:prstGeom>
        </p:spPr>
        <p:txBody>
          <a:bodyPr spcFirstLastPara="1" wrap="square" lIns="91425" tIns="91425" rIns="91425" bIns="91425" anchor="t" anchorCtr="0">
            <a:noAutofit/>
          </a:bodyPr>
          <a:lstStyle/>
          <a:p>
            <a:r>
              <a:rPr lang="en-US" dirty="0"/>
              <a:t>Number of images for training and validation too low</a:t>
            </a:r>
          </a:p>
          <a:p>
            <a:endParaRPr lang="en-US" dirty="0"/>
          </a:p>
          <a:p>
            <a:r>
              <a:rPr lang="en-US" dirty="0"/>
              <a:t>Existing labels of images not accurate</a:t>
            </a:r>
          </a:p>
          <a:p>
            <a:endParaRPr lang="en-US" dirty="0"/>
          </a:p>
          <a:p>
            <a:r>
              <a:rPr lang="en-US" dirty="0"/>
              <a:t>Labeling images is manual intensive</a:t>
            </a:r>
          </a:p>
        </p:txBody>
      </p:sp>
    </p:spTree>
    <p:extLst>
      <p:ext uri="{BB962C8B-B14F-4D97-AF65-F5344CB8AC3E}">
        <p14:creationId xmlns:p14="http://schemas.microsoft.com/office/powerpoint/2010/main" val="2403976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17463" y="1194107"/>
            <a:ext cx="9109074" cy="2755285"/>
          </a:xfrm>
          <a:prstGeom prst="rect">
            <a:avLst/>
          </a:prstGeom>
        </p:spPr>
        <p:txBody>
          <a:bodyPr spcFirstLastPara="1" wrap="square" lIns="91425" tIns="91425" rIns="91425" bIns="91425" anchor="t" anchorCtr="0">
            <a:noAutofit/>
          </a:bodyPr>
          <a:lstStyle/>
          <a:p>
            <a:pPr marL="114300" lvl="0">
              <a:buSzPts val="1800"/>
            </a:pPr>
            <a:r>
              <a:rPr lang="en-US" sz="5400" dirty="0"/>
              <a:t>6DOF Object Pose Estimation with Virtual Training Dataset</a:t>
            </a:r>
          </a:p>
        </p:txBody>
      </p:sp>
    </p:spTree>
    <p:extLst>
      <p:ext uri="{BB962C8B-B14F-4D97-AF65-F5344CB8AC3E}">
        <p14:creationId xmlns:p14="http://schemas.microsoft.com/office/powerpoint/2010/main" val="4280865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Object</a:t>
            </a:r>
            <a:r>
              <a:rPr lang="en" dirty="0"/>
              <a:t> Pose Estimation - Background</a:t>
            </a:r>
            <a:endParaRPr dirty="0"/>
          </a:p>
        </p:txBody>
      </p:sp>
      <p:sp>
        <p:nvSpPr>
          <p:cNvPr id="118" name="Google Shape;118;p19"/>
          <p:cNvSpPr txBox="1">
            <a:spLocks noGrp="1"/>
          </p:cNvSpPr>
          <p:nvPr>
            <p:ph type="body" idx="1"/>
          </p:nvPr>
        </p:nvSpPr>
        <p:spPr>
          <a:xfrm>
            <a:off x="269575" y="1006973"/>
            <a:ext cx="4256400" cy="3679979"/>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Motivation - AR Object Alignment</a:t>
            </a:r>
            <a:endParaRPr dirty="0"/>
          </a:p>
          <a:p>
            <a:pPr marL="914400" lvl="1" indent="-317500" algn="l" rtl="0">
              <a:spcBef>
                <a:spcPts val="0"/>
              </a:spcBef>
              <a:spcAft>
                <a:spcPts val="0"/>
              </a:spcAft>
              <a:buSzPts val="1400"/>
              <a:buChar char="○"/>
            </a:pPr>
            <a:r>
              <a:rPr lang="en" dirty="0"/>
              <a:t>AR procedure </a:t>
            </a:r>
            <a:r>
              <a:rPr lang="en-US" dirty="0"/>
              <a:t>assistant</a:t>
            </a:r>
            <a:r>
              <a:rPr lang="en" dirty="0"/>
              <a:t> need</a:t>
            </a:r>
            <a:r>
              <a:rPr lang="en-US" dirty="0"/>
              <a:t>s</a:t>
            </a:r>
            <a:r>
              <a:rPr lang="en" dirty="0"/>
              <a:t> to align a 3D model with reality</a:t>
            </a:r>
            <a:endParaRPr dirty="0"/>
          </a:p>
          <a:p>
            <a:pPr marL="914400" lvl="1" indent="-317500" algn="l" rtl="0">
              <a:spcBef>
                <a:spcPts val="0"/>
              </a:spcBef>
              <a:spcAft>
                <a:spcPts val="0"/>
              </a:spcAft>
              <a:buSzPts val="1400"/>
              <a:buChar char="○"/>
            </a:pPr>
            <a:r>
              <a:rPr lang="en-US" dirty="0"/>
              <a:t>T</a:t>
            </a:r>
            <a:r>
              <a:rPr lang="en" dirty="0"/>
              <a:t>raditionally done </a:t>
            </a:r>
            <a:r>
              <a:rPr lang="en-US" dirty="0"/>
              <a:t>with sticker </a:t>
            </a:r>
            <a:r>
              <a:rPr lang="en" dirty="0"/>
              <a:t>anchor</a:t>
            </a:r>
            <a:r>
              <a:rPr lang="en-US" dirty="0"/>
              <a:t>s</a:t>
            </a:r>
          </a:p>
          <a:p>
            <a:pPr marL="914400" lvl="1" indent="-317500" algn="l" rtl="0">
              <a:spcBef>
                <a:spcPts val="0"/>
              </a:spcBef>
              <a:spcAft>
                <a:spcPts val="0"/>
              </a:spcAft>
              <a:buSzPts val="1400"/>
              <a:buChar char="○"/>
            </a:pPr>
            <a:endParaRPr dirty="0"/>
          </a:p>
          <a:p>
            <a:pPr marL="457200" lvl="0" indent="-342900" algn="l" rtl="0">
              <a:spcBef>
                <a:spcPts val="0"/>
              </a:spcBef>
              <a:spcAft>
                <a:spcPts val="0"/>
              </a:spcAft>
              <a:buSzPts val="1800"/>
              <a:buChar char="●"/>
            </a:pPr>
            <a:r>
              <a:rPr lang="en" dirty="0"/>
              <a:t>Main Problems</a:t>
            </a:r>
            <a:endParaRPr dirty="0"/>
          </a:p>
          <a:p>
            <a:pPr marL="914400" lvl="1" indent="-317500" algn="l" rtl="0">
              <a:spcBef>
                <a:spcPts val="0"/>
              </a:spcBef>
              <a:spcAft>
                <a:spcPts val="0"/>
              </a:spcAft>
              <a:buSzPts val="1400"/>
              <a:buChar char="○"/>
            </a:pPr>
            <a:r>
              <a:rPr lang="en" dirty="0"/>
              <a:t>If the object moves relative to the sticker, the AR model cannot compensate.</a:t>
            </a:r>
            <a:endParaRPr dirty="0"/>
          </a:p>
          <a:p>
            <a:pPr marL="914400" lvl="1" indent="-317500" algn="l" rtl="0">
              <a:spcBef>
                <a:spcPts val="0"/>
              </a:spcBef>
              <a:spcAft>
                <a:spcPts val="0"/>
              </a:spcAft>
              <a:buSzPts val="1400"/>
              <a:buChar char="○"/>
            </a:pPr>
            <a:r>
              <a:rPr lang="en" dirty="0"/>
              <a:t>Can only register by looking directly at the sticker</a:t>
            </a:r>
            <a:endParaRPr dirty="0"/>
          </a:p>
          <a:p>
            <a:pPr marL="914400" lvl="1" indent="-317500" algn="l" rtl="0">
              <a:spcBef>
                <a:spcPts val="0"/>
              </a:spcBef>
              <a:spcAft>
                <a:spcPts val="0"/>
              </a:spcAft>
              <a:buSzPts val="1400"/>
              <a:buChar char="○"/>
            </a:pPr>
            <a:r>
              <a:rPr lang="en-US" dirty="0"/>
              <a:t>Inertial drift</a:t>
            </a:r>
            <a:endParaRPr dirty="0"/>
          </a:p>
        </p:txBody>
      </p:sp>
      <p:pic>
        <p:nvPicPr>
          <p:cNvPr id="119" name="Google Shape;119;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66850" y="1654750"/>
            <a:ext cx="4150575" cy="23291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Background</a:t>
            </a:r>
            <a:endParaRPr dirty="0"/>
          </a:p>
        </p:txBody>
      </p:sp>
      <p:sp>
        <p:nvSpPr>
          <p:cNvPr id="125" name="Google Shape;125;p20"/>
          <p:cNvSpPr txBox="1">
            <a:spLocks noGrp="1"/>
          </p:cNvSpPr>
          <p:nvPr>
            <p:ph type="body" idx="1"/>
          </p:nvPr>
        </p:nvSpPr>
        <p:spPr>
          <a:xfrm>
            <a:off x="299025" y="1425700"/>
            <a:ext cx="8522100" cy="308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Goal - eliminate the need for stickers using deep-learning based pose estimation.</a:t>
            </a:r>
            <a:endParaRPr dirty="0"/>
          </a:p>
          <a:p>
            <a:pPr marL="914400" lvl="1" indent="-317500" algn="l" rtl="0">
              <a:spcBef>
                <a:spcPts val="0"/>
              </a:spcBef>
              <a:spcAft>
                <a:spcPts val="0"/>
              </a:spcAft>
              <a:buSzPts val="1400"/>
              <a:buChar char="○"/>
            </a:pPr>
            <a:r>
              <a:rPr lang="en" dirty="0"/>
              <a:t>“Continuous” object registration to eliminate drift</a:t>
            </a:r>
            <a:endParaRPr dirty="0"/>
          </a:p>
          <a:p>
            <a:pPr marL="914400" lvl="1" indent="-317500" algn="l" rtl="0">
              <a:spcBef>
                <a:spcPts val="0"/>
              </a:spcBef>
              <a:spcAft>
                <a:spcPts val="0"/>
              </a:spcAft>
              <a:buSzPts val="1400"/>
              <a:buChar char="○"/>
            </a:pPr>
            <a:r>
              <a:rPr lang="en" dirty="0"/>
              <a:t>Support for partial occlusion, many more viewpoints</a:t>
            </a:r>
            <a:endParaRPr dirty="0"/>
          </a:p>
          <a:p>
            <a:pPr marL="914400" lvl="1" indent="-317500" algn="l" rtl="0">
              <a:spcBef>
                <a:spcPts val="0"/>
              </a:spcBef>
              <a:spcAft>
                <a:spcPts val="0"/>
              </a:spcAft>
              <a:buSzPts val="1400"/>
              <a:buChar char="○"/>
            </a:pPr>
            <a:r>
              <a:rPr lang="en" dirty="0"/>
              <a:t>Support for different geometries</a:t>
            </a:r>
          </a:p>
          <a:p>
            <a:pPr marL="596900" lvl="1" indent="0" algn="l" rtl="0">
              <a:spcBef>
                <a:spcPts val="0"/>
              </a:spcBef>
              <a:spcAft>
                <a:spcPts val="0"/>
              </a:spcAft>
              <a:buSzPts val="1400"/>
              <a:buNone/>
            </a:pPr>
            <a:endParaRPr dirty="0"/>
          </a:p>
          <a:p>
            <a:pPr marL="457200" marR="0" lvl="0" indent="-342900" algn="l" rtl="0">
              <a:lnSpc>
                <a:spcPct val="115000"/>
              </a:lnSpc>
              <a:spcBef>
                <a:spcPts val="0"/>
              </a:spcBef>
              <a:spcAft>
                <a:spcPts val="0"/>
              </a:spcAft>
              <a:buClr>
                <a:schemeClr val="lt2"/>
              </a:buClr>
              <a:buSzPts val="1800"/>
              <a:buFont typeface="Arial"/>
              <a:buChar char="●"/>
            </a:pPr>
            <a:r>
              <a:rPr lang="en" dirty="0"/>
              <a:t>Requirements</a:t>
            </a:r>
            <a:endParaRPr dirty="0"/>
          </a:p>
          <a:p>
            <a:pPr marL="914400" marR="0" lvl="1" indent="-317500" algn="l" rtl="0">
              <a:lnSpc>
                <a:spcPct val="115000"/>
              </a:lnSpc>
              <a:spcBef>
                <a:spcPts val="0"/>
              </a:spcBef>
              <a:spcAft>
                <a:spcPts val="0"/>
              </a:spcAft>
              <a:buSzPts val="1400"/>
              <a:buChar char="○"/>
            </a:pPr>
            <a:r>
              <a:rPr lang="en" dirty="0"/>
              <a:t>NN that takes RGB image as input, produces 6-DOF pose estimation as output</a:t>
            </a:r>
            <a:endParaRPr dirty="0"/>
          </a:p>
          <a:p>
            <a:pPr marL="914400" marR="0" lvl="1" indent="-317500" algn="l" rtl="0">
              <a:lnSpc>
                <a:spcPct val="115000"/>
              </a:lnSpc>
              <a:spcBef>
                <a:spcPts val="0"/>
              </a:spcBef>
              <a:spcAft>
                <a:spcPts val="0"/>
              </a:spcAft>
              <a:buSzPts val="1400"/>
              <a:buChar char="○"/>
            </a:pPr>
            <a:r>
              <a:rPr lang="en" b="1" dirty="0"/>
              <a:t>Large, diverse training dataset of 6-DOF labeled images.</a:t>
            </a:r>
            <a:endParaRPr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Approach</a:t>
            </a:r>
            <a:endParaRPr dirty="0"/>
          </a:p>
        </p:txBody>
      </p:sp>
      <p:sp>
        <p:nvSpPr>
          <p:cNvPr id="131" name="Google Shape;131;p21"/>
          <p:cNvSpPr txBox="1">
            <a:spLocks noGrp="1"/>
          </p:cNvSpPr>
          <p:nvPr>
            <p:ph type="body" idx="1"/>
          </p:nvPr>
        </p:nvSpPr>
        <p:spPr>
          <a:xfrm>
            <a:off x="531323" y="1018024"/>
            <a:ext cx="8157255"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lt2"/>
              </a:buClr>
              <a:buSzPts val="1800"/>
              <a:buChar char="●"/>
            </a:pPr>
            <a:r>
              <a:rPr lang="en" b="1" dirty="0"/>
              <a:t>Acquiring and manually labeling a large enough dataset to be useful is a near-impossible task </a:t>
            </a:r>
            <a:endParaRPr b="1" dirty="0"/>
          </a:p>
          <a:p>
            <a:pPr marL="457200" marR="0" lvl="0" indent="-342900" algn="l" rtl="0">
              <a:lnSpc>
                <a:spcPct val="115000"/>
              </a:lnSpc>
              <a:spcBef>
                <a:spcPts val="0"/>
              </a:spcBef>
              <a:spcAft>
                <a:spcPts val="0"/>
              </a:spcAft>
              <a:buSzPts val="1800"/>
              <a:buChar char="●"/>
            </a:pPr>
            <a:r>
              <a:rPr lang="en" dirty="0"/>
              <a:t>Instead, use photorealistic renderings from CAD model as training data</a:t>
            </a:r>
            <a:endParaRPr dirty="0"/>
          </a:p>
          <a:p>
            <a:pPr marL="914400" marR="0" lvl="1" indent="-317500" algn="l" rtl="0">
              <a:lnSpc>
                <a:spcPct val="115000"/>
              </a:lnSpc>
              <a:spcBef>
                <a:spcPts val="0"/>
              </a:spcBef>
              <a:spcAft>
                <a:spcPts val="0"/>
              </a:spcAft>
              <a:buSzPts val="1400"/>
              <a:buChar char="○"/>
            </a:pPr>
            <a:r>
              <a:rPr lang="en-US" dirty="0"/>
              <a:t>G</a:t>
            </a:r>
            <a:r>
              <a:rPr lang="en" dirty="0"/>
              <a:t>enerate thousands of pre-labeled images quickly</a:t>
            </a:r>
            <a:endParaRPr dirty="0"/>
          </a:p>
          <a:p>
            <a:pPr marL="914400" marR="0" lvl="1" indent="-317500" algn="l" rtl="0">
              <a:lnSpc>
                <a:spcPct val="115000"/>
              </a:lnSpc>
              <a:spcBef>
                <a:spcPts val="0"/>
              </a:spcBef>
              <a:spcAft>
                <a:spcPts val="0"/>
              </a:spcAft>
              <a:buSzPts val="1400"/>
              <a:buChar char="○"/>
            </a:pPr>
            <a:r>
              <a:rPr lang="en-US" dirty="0"/>
              <a:t>E</a:t>
            </a:r>
            <a:r>
              <a:rPr lang="en" dirty="0"/>
              <a:t>asily vary parameters (background, clutter, distortion, lighting, etc)</a:t>
            </a:r>
            <a:endParaRPr dirty="0"/>
          </a:p>
          <a:p>
            <a:pPr marL="457200" marR="0" lvl="0" indent="-342900" algn="l" rtl="0">
              <a:lnSpc>
                <a:spcPct val="115000"/>
              </a:lnSpc>
              <a:spcBef>
                <a:spcPts val="0"/>
              </a:spcBef>
              <a:spcAft>
                <a:spcPts val="0"/>
              </a:spcAft>
              <a:buSzPts val="1800"/>
              <a:buChar char="●"/>
            </a:pPr>
            <a:r>
              <a:rPr lang="en-US" dirty="0"/>
              <a:t>T</a:t>
            </a:r>
            <a:r>
              <a:rPr lang="en" dirty="0"/>
              <a:t>wo </a:t>
            </a:r>
            <a:r>
              <a:rPr lang="en-US" dirty="0"/>
              <a:t>problem </a:t>
            </a:r>
            <a:r>
              <a:rPr lang="en" dirty="0"/>
              <a:t>phases:</a:t>
            </a:r>
          </a:p>
          <a:p>
            <a:pPr lvl="1">
              <a:spcBef>
                <a:spcPts val="0"/>
              </a:spcBef>
            </a:pPr>
            <a:r>
              <a:rPr lang="en-US" dirty="0"/>
              <a:t>Test viability of synthetic training data on simplified 2D case</a:t>
            </a:r>
          </a:p>
          <a:p>
            <a:pPr lvl="1">
              <a:spcBef>
                <a:spcPts val="0"/>
              </a:spcBef>
            </a:pPr>
            <a:r>
              <a:rPr lang="en-US" dirty="0"/>
              <a:t>Advance to full 6-DOF predictions</a:t>
            </a:r>
            <a:endParaRPr lang="en" dirty="0"/>
          </a:p>
          <a:p>
            <a:pPr marL="457200" marR="0" lvl="0" indent="-342900" algn="l" rtl="0">
              <a:lnSpc>
                <a:spcPct val="115000"/>
              </a:lnSpc>
              <a:spcBef>
                <a:spcPts val="0"/>
              </a:spcBef>
              <a:spcAft>
                <a:spcPts val="0"/>
              </a:spcAft>
              <a:buSzPts val="1800"/>
              <a:buChar char="●"/>
            </a:pPr>
            <a:r>
              <a:rPr lang="en-US" dirty="0"/>
              <a:t>Can we generate synthetic images with high enough quality to train on for a real test set?</a:t>
            </a:r>
            <a:endParaRPr dirty="0"/>
          </a:p>
          <a:p>
            <a:pPr marL="139700" indent="0">
              <a:buSzPts val="14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- 2D Case</a:t>
            </a:r>
            <a:endParaRPr dirty="0"/>
          </a:p>
        </p:txBody>
      </p:sp>
      <p:sp>
        <p:nvSpPr>
          <p:cNvPr id="139" name="Google Shape;139;p22"/>
          <p:cNvSpPr txBox="1">
            <a:spLocks noGrp="1"/>
          </p:cNvSpPr>
          <p:nvPr>
            <p:ph type="body" idx="1"/>
          </p:nvPr>
        </p:nvSpPr>
        <p:spPr>
          <a:xfrm>
            <a:off x="311700" y="1077300"/>
            <a:ext cx="5014076"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600" dirty="0"/>
              <a:t>Detecting piston covers on Ellington </a:t>
            </a:r>
            <a:r>
              <a:rPr lang="en-US" sz="1600" dirty="0"/>
              <a:t>Field </a:t>
            </a:r>
            <a:r>
              <a:rPr lang="en" sz="1600" dirty="0"/>
              <a:t>airplane engines:</a:t>
            </a:r>
            <a:endParaRPr sz="1600" dirty="0"/>
          </a:p>
          <a:p>
            <a:pPr marL="914400" lvl="1" indent="-317500" algn="l" rtl="0">
              <a:spcBef>
                <a:spcPts val="0"/>
              </a:spcBef>
              <a:spcAft>
                <a:spcPts val="0"/>
              </a:spcAft>
              <a:buSzPts val="1400"/>
              <a:buChar char="○"/>
            </a:pPr>
            <a:r>
              <a:rPr lang="en" sz="1600" dirty="0"/>
              <a:t>3k-5k synthetic images rendered for each iteration</a:t>
            </a:r>
            <a:endParaRPr sz="1600" dirty="0"/>
          </a:p>
          <a:p>
            <a:pPr marL="914400" lvl="1" indent="-317500" algn="l" rtl="0">
              <a:spcBef>
                <a:spcPts val="0"/>
              </a:spcBef>
              <a:spcAft>
                <a:spcPts val="0"/>
              </a:spcAft>
              <a:buSzPts val="1400"/>
              <a:buChar char="○"/>
            </a:pPr>
            <a:r>
              <a:rPr lang="en" sz="1600" dirty="0"/>
              <a:t>Bounding boxes automatically generated </a:t>
            </a:r>
            <a:r>
              <a:rPr lang="en-US" sz="1600" dirty="0"/>
              <a:t>in</a:t>
            </a:r>
            <a:r>
              <a:rPr lang="en" sz="1600" dirty="0"/>
              <a:t> Maya</a:t>
            </a:r>
            <a:endParaRPr sz="1600" dirty="0"/>
          </a:p>
          <a:p>
            <a:pPr marL="914400" lvl="1" indent="-317500" algn="l" rtl="0">
              <a:spcBef>
                <a:spcPts val="0"/>
              </a:spcBef>
              <a:spcAft>
                <a:spcPts val="0"/>
              </a:spcAft>
              <a:buSzPts val="1400"/>
              <a:buChar char="○"/>
            </a:pPr>
            <a:r>
              <a:rPr lang="en" sz="1600" dirty="0"/>
              <a:t>~50 photographs and several videos for testing</a:t>
            </a:r>
            <a:endParaRPr sz="1600" dirty="0"/>
          </a:p>
          <a:p>
            <a:pPr marL="914400" lvl="1" indent="-317500" algn="l" rtl="0">
              <a:spcBef>
                <a:spcPts val="0"/>
              </a:spcBef>
              <a:spcAft>
                <a:spcPts val="0"/>
              </a:spcAft>
              <a:buSzPts val="1400"/>
              <a:buChar char="○"/>
            </a:pPr>
            <a:r>
              <a:rPr lang="en" sz="1600" dirty="0"/>
              <a:t>Trained TensorFlow implementation of </a:t>
            </a:r>
            <a:r>
              <a:rPr lang="en" sz="1600" b="1" dirty="0"/>
              <a:t>Faster R-CNN</a:t>
            </a:r>
            <a:endParaRPr sz="1600" b="1" dirty="0"/>
          </a:p>
          <a:p>
            <a:pPr marL="914400" lvl="1" indent="-317500" algn="l" rtl="0">
              <a:spcBef>
                <a:spcPts val="0"/>
              </a:spcBef>
              <a:spcAft>
                <a:spcPts val="0"/>
              </a:spcAft>
              <a:buSzPts val="1400"/>
              <a:buChar char="○"/>
            </a:pPr>
            <a:r>
              <a:rPr lang="en" sz="1600" dirty="0"/>
              <a:t>Relatively rapid series of small scale tests</a:t>
            </a:r>
            <a:endParaRPr sz="1600" dirty="0"/>
          </a:p>
        </p:txBody>
      </p:sp>
      <p:grpSp>
        <p:nvGrpSpPr>
          <p:cNvPr id="10" name="Group 9">
            <a:extLst>
              <a:ext uri="{FF2B5EF4-FFF2-40B4-BE49-F238E27FC236}">
                <a16:creationId xmlns:a16="http://schemas.microsoft.com/office/drawing/2014/main" id="{04C15025-7301-4EAF-8446-9EE82F2E73C1}"/>
              </a:ext>
            </a:extLst>
          </p:cNvPr>
          <p:cNvGrpSpPr/>
          <p:nvPr/>
        </p:nvGrpSpPr>
        <p:grpSpPr>
          <a:xfrm>
            <a:off x="5619742" y="1343424"/>
            <a:ext cx="3288799" cy="2400300"/>
            <a:chOff x="5619742" y="1343424"/>
            <a:chExt cx="3288799" cy="2400300"/>
          </a:xfrm>
        </p:grpSpPr>
        <p:pic>
          <p:nvPicPr>
            <p:cNvPr id="11" name="Google Shape;140;p22">
              <a:extLst>
                <a:ext uri="{FF2B5EF4-FFF2-40B4-BE49-F238E27FC236}">
                  <a16:creationId xmlns:a16="http://schemas.microsoft.com/office/drawing/2014/main" id="{9D6A761B-7F20-4C12-AF02-46FD6D64008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9742" y="1343424"/>
              <a:ext cx="3288799" cy="2400300"/>
            </a:xfrm>
            <a:prstGeom prst="rect">
              <a:avLst/>
            </a:prstGeom>
            <a:noFill/>
            <a:ln>
              <a:noFill/>
            </a:ln>
          </p:spPr>
        </p:pic>
        <p:sp>
          <p:nvSpPr>
            <p:cNvPr id="12" name="Rectangle 11">
              <a:extLst>
                <a:ext uri="{FF2B5EF4-FFF2-40B4-BE49-F238E27FC236}">
                  <a16:creationId xmlns:a16="http://schemas.microsoft.com/office/drawing/2014/main" id="{4E3061C7-9EC0-43D4-B674-F651210B6E5C}"/>
                </a:ext>
              </a:extLst>
            </p:cNvPr>
            <p:cNvSpPr/>
            <p:nvPr/>
          </p:nvSpPr>
          <p:spPr>
            <a:xfrm>
              <a:off x="6425307" y="2006698"/>
              <a:ext cx="925392" cy="119548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B8C01-8DDA-4900-8D84-BA5CCFB0E76F}"/>
                </a:ext>
              </a:extLst>
            </p:cNvPr>
            <p:cNvGrpSpPr/>
            <p:nvPr/>
          </p:nvGrpSpPr>
          <p:grpSpPr>
            <a:xfrm>
              <a:off x="6014725" y="1640232"/>
              <a:ext cx="804195" cy="417266"/>
              <a:chOff x="6014725" y="1640232"/>
              <a:chExt cx="804195" cy="417266"/>
            </a:xfrm>
          </p:grpSpPr>
          <p:sp>
            <p:nvSpPr>
              <p:cNvPr id="23" name="Oval 22">
                <a:extLst>
                  <a:ext uri="{FF2B5EF4-FFF2-40B4-BE49-F238E27FC236}">
                    <a16:creationId xmlns:a16="http://schemas.microsoft.com/office/drawing/2014/main" id="{92ABC8B9-C3B8-4287-AC4C-898B78D819E9}"/>
                  </a:ext>
                </a:extLst>
              </p:cNvPr>
              <p:cNvSpPr/>
              <p:nvPr/>
            </p:nvSpPr>
            <p:spPr>
              <a:xfrm>
                <a:off x="6382563" y="1955898"/>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4F4C85C-8D13-4191-90DE-4776E4C827E2}"/>
                      </a:ext>
                    </a:extLst>
                  </p:cNvPr>
                  <p:cNvSpPr txBox="1"/>
                  <p:nvPr/>
                </p:nvSpPr>
                <p:spPr>
                  <a:xfrm>
                    <a:off x="6014725" y="1640232"/>
                    <a:ext cx="80419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3</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3</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24" name="TextBox 23">
                    <a:extLst>
                      <a:ext uri="{FF2B5EF4-FFF2-40B4-BE49-F238E27FC236}">
                        <a16:creationId xmlns:a16="http://schemas.microsoft.com/office/drawing/2014/main" id="{B4F4C85C-8D13-4191-90DE-4776E4C827E2}"/>
                      </a:ext>
                    </a:extLst>
                  </p:cNvPr>
                  <p:cNvSpPr txBox="1">
                    <a:spLocks noRot="1" noChangeAspect="1" noMove="1" noResize="1" noEditPoints="1" noAdjustHandles="1" noChangeArrowheads="1" noChangeShapeType="1" noTextEdit="1"/>
                  </p:cNvSpPr>
                  <p:nvPr/>
                </p:nvSpPr>
                <p:spPr>
                  <a:xfrm>
                    <a:off x="6014725" y="1640232"/>
                    <a:ext cx="804195" cy="307777"/>
                  </a:xfrm>
                  <a:prstGeom prst="rect">
                    <a:avLst/>
                  </a:prstGeom>
                  <a:blipFill>
                    <a:blip r:embed="rId4"/>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8F12F4AF-1684-4105-A8DC-34DD4E81B211}"/>
                </a:ext>
              </a:extLst>
            </p:cNvPr>
            <p:cNvGrpSpPr/>
            <p:nvPr/>
          </p:nvGrpSpPr>
          <p:grpSpPr>
            <a:xfrm>
              <a:off x="6952448" y="1640232"/>
              <a:ext cx="796500" cy="409378"/>
              <a:chOff x="7464335" y="1300032"/>
              <a:chExt cx="796500" cy="409378"/>
            </a:xfrm>
          </p:grpSpPr>
          <p:sp>
            <p:nvSpPr>
              <p:cNvPr id="21" name="Oval 20">
                <a:extLst>
                  <a:ext uri="{FF2B5EF4-FFF2-40B4-BE49-F238E27FC236}">
                    <a16:creationId xmlns:a16="http://schemas.microsoft.com/office/drawing/2014/main" id="{AAC7A364-A710-4F96-947A-1A19DE3BF19A}"/>
                  </a:ext>
                </a:extLst>
              </p:cNvPr>
              <p:cNvSpPr/>
              <p:nvPr/>
            </p:nvSpPr>
            <p:spPr>
              <a:xfrm>
                <a:off x="7802671" y="1607810"/>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AD60104-7FA1-41B8-9174-405F4390DF80}"/>
                      </a:ext>
                    </a:extLst>
                  </p:cNvPr>
                  <p:cNvSpPr txBox="1"/>
                  <p:nvPr/>
                </p:nvSpPr>
                <p:spPr>
                  <a:xfrm>
                    <a:off x="7464335" y="1300032"/>
                    <a:ext cx="7965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4</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4</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22" name="TextBox 21">
                    <a:extLst>
                      <a:ext uri="{FF2B5EF4-FFF2-40B4-BE49-F238E27FC236}">
                        <a16:creationId xmlns:a16="http://schemas.microsoft.com/office/drawing/2014/main" id="{BAD60104-7FA1-41B8-9174-405F4390DF80}"/>
                      </a:ext>
                    </a:extLst>
                  </p:cNvPr>
                  <p:cNvSpPr txBox="1">
                    <a:spLocks noRot="1" noChangeAspect="1" noMove="1" noResize="1" noEditPoints="1" noAdjustHandles="1" noChangeArrowheads="1" noChangeShapeType="1" noTextEdit="1"/>
                  </p:cNvSpPr>
                  <p:nvPr/>
                </p:nvSpPr>
                <p:spPr>
                  <a:xfrm>
                    <a:off x="7464335" y="1300032"/>
                    <a:ext cx="796500" cy="307777"/>
                  </a:xfrm>
                  <a:prstGeom prst="rect">
                    <a:avLst/>
                  </a:prstGeom>
                  <a:blipFill>
                    <a:blip r:embed="rId5"/>
                    <a:stretch>
                      <a:fillRect/>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B3F92916-9B53-4FB5-B836-1B76926B8206}"/>
                </a:ext>
              </a:extLst>
            </p:cNvPr>
            <p:cNvGrpSpPr/>
            <p:nvPr/>
          </p:nvGrpSpPr>
          <p:grpSpPr>
            <a:xfrm>
              <a:off x="6027377" y="3153838"/>
              <a:ext cx="795859" cy="345214"/>
              <a:chOff x="6027377" y="3153838"/>
              <a:chExt cx="795859" cy="345214"/>
            </a:xfrm>
          </p:grpSpPr>
          <p:sp>
            <p:nvSpPr>
              <p:cNvPr id="19" name="Oval 18">
                <a:extLst>
                  <a:ext uri="{FF2B5EF4-FFF2-40B4-BE49-F238E27FC236}">
                    <a16:creationId xmlns:a16="http://schemas.microsoft.com/office/drawing/2014/main" id="{A9592751-86CB-4F65-B154-934E3BB3D62E}"/>
                  </a:ext>
                </a:extLst>
              </p:cNvPr>
              <p:cNvSpPr/>
              <p:nvPr/>
            </p:nvSpPr>
            <p:spPr>
              <a:xfrm>
                <a:off x="6356909" y="3153838"/>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081437-6F1B-4F31-B8E8-0206353A24D2}"/>
                      </a:ext>
                    </a:extLst>
                  </p:cNvPr>
                  <p:cNvSpPr txBox="1"/>
                  <p:nvPr/>
                </p:nvSpPr>
                <p:spPr>
                  <a:xfrm>
                    <a:off x="6027377" y="3191275"/>
                    <a:ext cx="79585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lumMod val="95000"/>
                                </a:schemeClr>
                              </a:solidFill>
                              <a:latin typeface="Cambria Math" panose="02040503050406030204" pitchFamily="18" charset="0"/>
                            </a:rPr>
                            <m:t>(</m:t>
                          </m:r>
                          <m:sSub>
                            <m:sSubPr>
                              <m:ctrlPr>
                                <a:rPr lang="en-US" b="0" i="1" smtClean="0">
                                  <a:ln w="3175">
                                    <a:solidFill>
                                      <a:schemeClr val="bg1"/>
                                    </a:solidFill>
                                  </a:ln>
                                  <a:solidFill>
                                    <a:schemeClr val="tx1">
                                      <a:lumMod val="95000"/>
                                    </a:schemeClr>
                                  </a:solidFill>
                                  <a:latin typeface="Cambria Math" panose="02040503050406030204" pitchFamily="18" charset="0"/>
                                </a:rPr>
                              </m:ctrlPr>
                            </m:sSubPr>
                            <m:e>
                              <m:r>
                                <a:rPr lang="en-US" b="0" i="1" smtClean="0">
                                  <a:ln w="3175">
                                    <a:solidFill>
                                      <a:schemeClr val="bg1"/>
                                    </a:solidFill>
                                  </a:ln>
                                  <a:solidFill>
                                    <a:schemeClr val="tx1">
                                      <a:lumMod val="95000"/>
                                    </a:schemeClr>
                                  </a:solidFill>
                                  <a:latin typeface="Cambria Math" panose="02040503050406030204" pitchFamily="18" charset="0"/>
                                </a:rPr>
                                <m:t>𝑥</m:t>
                              </m:r>
                            </m:e>
                            <m:sub>
                              <m:r>
                                <a:rPr lang="en-US" b="0" i="1" smtClean="0">
                                  <a:ln w="3175">
                                    <a:solidFill>
                                      <a:schemeClr val="bg1"/>
                                    </a:solidFill>
                                  </a:ln>
                                  <a:solidFill>
                                    <a:schemeClr val="tx1">
                                      <a:lumMod val="95000"/>
                                    </a:schemeClr>
                                  </a:solidFill>
                                  <a:latin typeface="Cambria Math" panose="02040503050406030204" pitchFamily="18" charset="0"/>
                                </a:rPr>
                                <m:t>1</m:t>
                              </m:r>
                            </m:sub>
                          </m:sSub>
                          <m:r>
                            <a:rPr lang="en-US" b="0" i="1" smtClean="0">
                              <a:ln w="3175">
                                <a:solidFill>
                                  <a:schemeClr val="bg1"/>
                                </a:solidFill>
                              </a:ln>
                              <a:solidFill>
                                <a:schemeClr val="tx1">
                                  <a:lumMod val="95000"/>
                                </a:schemeClr>
                              </a:solidFill>
                              <a:latin typeface="Cambria Math" panose="02040503050406030204" pitchFamily="18" charset="0"/>
                            </a:rPr>
                            <m:t>,</m:t>
                          </m:r>
                          <m:sSub>
                            <m:sSubPr>
                              <m:ctrlPr>
                                <a:rPr lang="en-US" b="0" i="1" smtClean="0">
                                  <a:ln w="3175">
                                    <a:solidFill>
                                      <a:schemeClr val="bg1"/>
                                    </a:solidFill>
                                  </a:ln>
                                  <a:solidFill>
                                    <a:schemeClr val="tx1">
                                      <a:lumMod val="95000"/>
                                    </a:schemeClr>
                                  </a:solidFill>
                                  <a:latin typeface="Cambria Math" panose="02040503050406030204" pitchFamily="18" charset="0"/>
                                </a:rPr>
                              </m:ctrlPr>
                            </m:sSubPr>
                            <m:e>
                              <m:r>
                                <a:rPr lang="en-US" b="0" i="1" smtClean="0">
                                  <a:ln w="3175">
                                    <a:solidFill>
                                      <a:schemeClr val="bg1"/>
                                    </a:solidFill>
                                  </a:ln>
                                  <a:solidFill>
                                    <a:schemeClr val="tx1">
                                      <a:lumMod val="95000"/>
                                    </a:schemeClr>
                                  </a:solidFill>
                                  <a:latin typeface="Cambria Math" panose="02040503050406030204" pitchFamily="18" charset="0"/>
                                </a:rPr>
                                <m:t>𝑦</m:t>
                              </m:r>
                            </m:e>
                            <m:sub>
                              <m:r>
                                <a:rPr lang="en-US" b="0" i="1" smtClean="0">
                                  <a:ln w="3175">
                                    <a:solidFill>
                                      <a:schemeClr val="bg1"/>
                                    </a:solidFill>
                                  </a:ln>
                                  <a:solidFill>
                                    <a:schemeClr val="tx1">
                                      <a:lumMod val="95000"/>
                                    </a:schemeClr>
                                  </a:solidFill>
                                  <a:latin typeface="Cambria Math" panose="02040503050406030204" pitchFamily="18" charset="0"/>
                                </a:rPr>
                                <m:t>1</m:t>
                              </m:r>
                            </m:sub>
                          </m:sSub>
                          <m:r>
                            <a:rPr lang="en-US" b="0" i="1" smtClean="0">
                              <a:ln w="3175">
                                <a:solidFill>
                                  <a:schemeClr val="bg1"/>
                                </a:solidFill>
                              </a:ln>
                              <a:solidFill>
                                <a:schemeClr val="tx1">
                                  <a:lumMod val="95000"/>
                                </a:schemeClr>
                              </a:solidFill>
                              <a:latin typeface="Cambria Math" panose="02040503050406030204" pitchFamily="18" charset="0"/>
                            </a:rPr>
                            <m:t>)</m:t>
                          </m:r>
                        </m:oMath>
                      </m:oMathPara>
                    </a14:m>
                    <a:endParaRPr lang="en-US" dirty="0">
                      <a:ln w="3175">
                        <a:solidFill>
                          <a:schemeClr val="bg1"/>
                        </a:solidFill>
                      </a:ln>
                      <a:solidFill>
                        <a:schemeClr val="tx1">
                          <a:lumMod val="95000"/>
                        </a:schemeClr>
                      </a:solidFill>
                    </a:endParaRPr>
                  </a:p>
                </p:txBody>
              </p:sp>
            </mc:Choice>
            <mc:Fallback xmlns="">
              <p:sp>
                <p:nvSpPr>
                  <p:cNvPr id="20" name="TextBox 19">
                    <a:extLst>
                      <a:ext uri="{FF2B5EF4-FFF2-40B4-BE49-F238E27FC236}">
                        <a16:creationId xmlns:a16="http://schemas.microsoft.com/office/drawing/2014/main" id="{55081437-6F1B-4F31-B8E8-0206353A24D2}"/>
                      </a:ext>
                    </a:extLst>
                  </p:cNvPr>
                  <p:cNvSpPr txBox="1">
                    <a:spLocks noRot="1" noChangeAspect="1" noMove="1" noResize="1" noEditPoints="1" noAdjustHandles="1" noChangeArrowheads="1" noChangeShapeType="1" noTextEdit="1"/>
                  </p:cNvSpPr>
                  <p:nvPr/>
                </p:nvSpPr>
                <p:spPr>
                  <a:xfrm>
                    <a:off x="6027377" y="3191275"/>
                    <a:ext cx="795859" cy="307777"/>
                  </a:xfrm>
                  <a:prstGeom prst="rect">
                    <a:avLst/>
                  </a:prstGeom>
                  <a:blipFill>
                    <a:blip r:embed="rId6"/>
                    <a:stretch>
                      <a:fillRect/>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A88A314B-54D9-4EAF-9AD6-34634530185B}"/>
                </a:ext>
              </a:extLst>
            </p:cNvPr>
            <p:cNvGrpSpPr/>
            <p:nvPr/>
          </p:nvGrpSpPr>
          <p:grpSpPr>
            <a:xfrm>
              <a:off x="6948601" y="3142372"/>
              <a:ext cx="804195" cy="330579"/>
              <a:chOff x="7460487" y="3398510"/>
              <a:chExt cx="804195" cy="330579"/>
            </a:xfrm>
          </p:grpSpPr>
          <p:sp>
            <p:nvSpPr>
              <p:cNvPr id="17" name="Oval 16">
                <a:extLst>
                  <a:ext uri="{FF2B5EF4-FFF2-40B4-BE49-F238E27FC236}">
                    <a16:creationId xmlns:a16="http://schemas.microsoft.com/office/drawing/2014/main" id="{838C0F44-62E6-4E11-A25E-3EB435B8B94E}"/>
                  </a:ext>
                </a:extLst>
              </p:cNvPr>
              <p:cNvSpPr/>
              <p:nvPr/>
            </p:nvSpPr>
            <p:spPr>
              <a:xfrm>
                <a:off x="7802671" y="3398510"/>
                <a:ext cx="119828" cy="101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C71AE0-671A-4644-BE5E-CB1B93EF58BE}"/>
                      </a:ext>
                    </a:extLst>
                  </p:cNvPr>
                  <p:cNvSpPr txBox="1"/>
                  <p:nvPr/>
                </p:nvSpPr>
                <p:spPr>
                  <a:xfrm>
                    <a:off x="7460487" y="3421312"/>
                    <a:ext cx="80419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𝑥</m:t>
                              </m:r>
                            </m:e>
                            <m:sub>
                              <m:r>
                                <a:rPr lang="en-US" b="0" i="1" smtClean="0">
                                  <a:ln w="3175">
                                    <a:solidFill>
                                      <a:schemeClr val="bg1"/>
                                    </a:solidFill>
                                  </a:ln>
                                  <a:solidFill>
                                    <a:schemeClr val="tx1"/>
                                  </a:solidFill>
                                  <a:latin typeface="Cambria Math" panose="02040503050406030204" pitchFamily="18" charset="0"/>
                                </a:rPr>
                                <m:t>2</m:t>
                              </m:r>
                            </m:sub>
                          </m:sSub>
                          <m:r>
                            <a:rPr lang="en-US" b="0" i="1" smtClean="0">
                              <a:ln w="3175">
                                <a:solidFill>
                                  <a:schemeClr val="bg1"/>
                                </a:solidFill>
                              </a:ln>
                              <a:solidFill>
                                <a:schemeClr val="tx1"/>
                              </a:solidFill>
                              <a:latin typeface="Cambria Math" panose="02040503050406030204" pitchFamily="18" charset="0"/>
                            </a:rPr>
                            <m:t>,</m:t>
                          </m:r>
                          <m:sSub>
                            <m:sSubPr>
                              <m:ctrlPr>
                                <a:rPr lang="en-US" b="0" i="1" smtClean="0">
                                  <a:ln w="3175">
                                    <a:solidFill>
                                      <a:schemeClr val="bg1"/>
                                    </a:solidFill>
                                  </a:ln>
                                  <a:solidFill>
                                    <a:schemeClr val="tx1"/>
                                  </a:solidFill>
                                  <a:latin typeface="Cambria Math" panose="02040503050406030204" pitchFamily="18" charset="0"/>
                                </a:rPr>
                              </m:ctrlPr>
                            </m:sSubPr>
                            <m:e>
                              <m:r>
                                <a:rPr lang="en-US" b="0" i="1" smtClean="0">
                                  <a:ln w="3175">
                                    <a:solidFill>
                                      <a:schemeClr val="bg1"/>
                                    </a:solidFill>
                                  </a:ln>
                                  <a:solidFill>
                                    <a:schemeClr val="tx1"/>
                                  </a:solidFill>
                                  <a:latin typeface="Cambria Math" panose="02040503050406030204" pitchFamily="18" charset="0"/>
                                </a:rPr>
                                <m:t>𝑦</m:t>
                              </m:r>
                            </m:e>
                            <m:sub>
                              <m:r>
                                <a:rPr lang="en-US" b="0" i="1" smtClean="0">
                                  <a:ln w="3175">
                                    <a:solidFill>
                                      <a:schemeClr val="bg1"/>
                                    </a:solidFill>
                                  </a:ln>
                                  <a:solidFill>
                                    <a:schemeClr val="tx1"/>
                                  </a:solidFill>
                                  <a:latin typeface="Cambria Math" panose="02040503050406030204" pitchFamily="18" charset="0"/>
                                </a:rPr>
                                <m:t>2</m:t>
                              </m:r>
                            </m:sub>
                          </m:sSub>
                          <m:r>
                            <a:rPr lang="en-US" b="0" i="1" smtClean="0">
                              <a:ln w="3175">
                                <a:solidFill>
                                  <a:schemeClr val="bg1"/>
                                </a:solidFill>
                              </a:ln>
                              <a:solidFill>
                                <a:schemeClr val="tx1"/>
                              </a:solidFill>
                              <a:latin typeface="Cambria Math" panose="02040503050406030204" pitchFamily="18" charset="0"/>
                            </a:rPr>
                            <m:t>)</m:t>
                          </m:r>
                        </m:oMath>
                      </m:oMathPara>
                    </a14:m>
                    <a:endParaRPr lang="en-US" dirty="0">
                      <a:ln w="3175">
                        <a:solidFill>
                          <a:schemeClr val="bg1"/>
                        </a:solidFill>
                      </a:ln>
                      <a:solidFill>
                        <a:schemeClr val="tx1"/>
                      </a:solidFill>
                    </a:endParaRPr>
                  </a:p>
                </p:txBody>
              </p:sp>
            </mc:Choice>
            <mc:Fallback xmlns="">
              <p:sp>
                <p:nvSpPr>
                  <p:cNvPr id="18" name="TextBox 17">
                    <a:extLst>
                      <a:ext uri="{FF2B5EF4-FFF2-40B4-BE49-F238E27FC236}">
                        <a16:creationId xmlns:a16="http://schemas.microsoft.com/office/drawing/2014/main" id="{4DC71AE0-671A-4644-BE5E-CB1B93EF58BE}"/>
                      </a:ext>
                    </a:extLst>
                  </p:cNvPr>
                  <p:cNvSpPr txBox="1">
                    <a:spLocks noRot="1" noChangeAspect="1" noMove="1" noResize="1" noEditPoints="1" noAdjustHandles="1" noChangeArrowheads="1" noChangeShapeType="1" noTextEdit="1"/>
                  </p:cNvSpPr>
                  <p:nvPr/>
                </p:nvSpPr>
                <p:spPr>
                  <a:xfrm>
                    <a:off x="7460487" y="3421312"/>
                    <a:ext cx="804195" cy="307777"/>
                  </a:xfrm>
                  <a:prstGeom prst="rect">
                    <a:avLst/>
                  </a:prstGeom>
                  <a:blipFill>
                    <a:blip r:embed="rId7"/>
                    <a:stretch>
                      <a:fillRect/>
                    </a:stretch>
                  </a:blipFill>
                </p:spPr>
                <p:txBody>
                  <a:bodyPr/>
                  <a:lstStyle/>
                  <a:p>
                    <a:r>
                      <a:rPr lang="en-US">
                        <a:noFill/>
                      </a:rPr>
                      <a:t> </a:t>
                    </a:r>
                  </a:p>
                </p:txBody>
              </p:sp>
            </mc:Fallback>
          </mc:AlternateContent>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Intro - What is “Deep Learning”?</a:t>
            </a:r>
            <a:endParaRPr dirty="0"/>
          </a:p>
        </p:txBody>
      </p:sp>
      <p:sp>
        <p:nvSpPr>
          <p:cNvPr id="81" name="Google Shape;81;p16"/>
          <p:cNvSpPr txBox="1">
            <a:spLocks noGrp="1"/>
          </p:cNvSpPr>
          <p:nvPr>
            <p:ph type="body" idx="1"/>
          </p:nvPr>
        </p:nvSpPr>
        <p:spPr>
          <a:xfrm>
            <a:off x="299024" y="740237"/>
            <a:ext cx="7810725" cy="3753487"/>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b="1" dirty="0"/>
              <a:t>Artificial Intelligence </a:t>
            </a:r>
            <a:r>
              <a:rPr lang="en-US" dirty="0"/>
              <a:t>– a simulation of intelligent systems</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b="1" dirty="0"/>
              <a:t>Machine Learning </a:t>
            </a:r>
            <a:r>
              <a:rPr lang="en-US" dirty="0"/>
              <a:t>– Self-modifying AI</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b="1" dirty="0"/>
              <a:t>Deep Learning </a:t>
            </a:r>
            <a:r>
              <a:rPr lang="en-US" dirty="0"/>
              <a:t>– Self modifying AI with multiple hidden layers</a:t>
            </a:r>
            <a:endParaRPr lang="en" dirty="0"/>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 dirty="0"/>
              <a:t>Neural Networks/Deep Learning attempt to replicate the structure of the human brain on a rudimentary </a:t>
            </a:r>
            <a:r>
              <a:rPr lang="en-US" dirty="0"/>
              <a:t>level</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750" y="3101853"/>
            <a:ext cx="3306876" cy="1860122"/>
          </a:xfrm>
          <a:prstGeom prst="rect">
            <a:avLst/>
          </a:prstGeom>
          <a:noFill/>
          <a:ln>
            <a:noFill/>
          </a:ln>
        </p:spPr>
      </p:pic>
      <p:sp>
        <p:nvSpPr>
          <p:cNvPr id="151" name="Google Shape;151;p23"/>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- 2D Case</a:t>
            </a:r>
            <a:endParaRPr dirty="0"/>
          </a:p>
        </p:txBody>
      </p:sp>
      <p:pic>
        <p:nvPicPr>
          <p:cNvPr id="152" name="Google Shape;152;p23"/>
          <p:cNvPicPr preferRelativeResize="0"/>
          <p:nvPr/>
        </p:nvPicPr>
        <p:blipFill>
          <a:blip r:embed="rId4">
            <a:alphaModFix/>
          </a:blip>
          <a:stretch>
            <a:fillRect/>
          </a:stretch>
        </p:blipFill>
        <p:spPr>
          <a:xfrm>
            <a:off x="6189200" y="1075275"/>
            <a:ext cx="2526700" cy="1895007"/>
          </a:xfrm>
          <a:prstGeom prst="rect">
            <a:avLst/>
          </a:prstGeom>
          <a:noFill/>
          <a:ln>
            <a:noFill/>
          </a:ln>
        </p:spPr>
      </p:pic>
      <p:pic>
        <p:nvPicPr>
          <p:cNvPr id="153" name="Google Shape;153;p23"/>
          <p:cNvPicPr preferRelativeResize="0"/>
          <p:nvPr/>
        </p:nvPicPr>
        <p:blipFill>
          <a:blip r:embed="rId5">
            <a:alphaModFix/>
          </a:blip>
          <a:stretch>
            <a:fillRect/>
          </a:stretch>
        </p:blipFill>
        <p:spPr>
          <a:xfrm>
            <a:off x="6189200" y="1075274"/>
            <a:ext cx="2526700" cy="1895007"/>
          </a:xfrm>
          <a:prstGeom prst="rect">
            <a:avLst/>
          </a:prstGeom>
          <a:noFill/>
          <a:ln>
            <a:noFill/>
          </a:ln>
        </p:spPr>
      </p:pic>
      <p:pic>
        <p:nvPicPr>
          <p:cNvPr id="154" name="Google Shape;154;p23"/>
          <p:cNvPicPr preferRelativeResize="0"/>
          <p:nvPr/>
        </p:nvPicPr>
        <p:blipFill>
          <a:blip r:embed="rId6">
            <a:alphaModFix/>
          </a:blip>
          <a:stretch>
            <a:fillRect/>
          </a:stretch>
        </p:blipFill>
        <p:spPr>
          <a:xfrm>
            <a:off x="6189200" y="1075274"/>
            <a:ext cx="2526700" cy="1895000"/>
          </a:xfrm>
          <a:prstGeom prst="rect">
            <a:avLst/>
          </a:prstGeom>
          <a:noFill/>
          <a:ln>
            <a:noFill/>
          </a:ln>
        </p:spPr>
      </p:pic>
      <p:pic>
        <p:nvPicPr>
          <p:cNvPr id="155" name="Google Shape;155;p23"/>
          <p:cNvPicPr preferRelativeResize="0"/>
          <p:nvPr/>
        </p:nvPicPr>
        <p:blipFill>
          <a:blip r:embed="rId7">
            <a:alphaModFix/>
          </a:blip>
          <a:stretch>
            <a:fillRect/>
          </a:stretch>
        </p:blipFill>
        <p:spPr>
          <a:xfrm>
            <a:off x="6189200" y="3066950"/>
            <a:ext cx="2526700" cy="1891967"/>
          </a:xfrm>
          <a:prstGeom prst="rect">
            <a:avLst/>
          </a:prstGeom>
          <a:noFill/>
          <a:ln>
            <a:noFill/>
          </a:ln>
        </p:spPr>
      </p:pic>
      <p:pic>
        <p:nvPicPr>
          <p:cNvPr id="156" name="Google Shape;156;p23"/>
          <p:cNvPicPr preferRelativeResize="0"/>
          <p:nvPr/>
        </p:nvPicPr>
        <p:blipFill>
          <a:blip r:embed="rId8">
            <a:alphaModFix/>
          </a:blip>
          <a:stretch>
            <a:fillRect/>
          </a:stretch>
        </p:blipFill>
        <p:spPr>
          <a:xfrm>
            <a:off x="6189200" y="3085925"/>
            <a:ext cx="2526700" cy="1891967"/>
          </a:xfrm>
          <a:prstGeom prst="rect">
            <a:avLst/>
          </a:prstGeom>
          <a:noFill/>
          <a:ln>
            <a:noFill/>
          </a:ln>
        </p:spPr>
      </p:pic>
      <p:pic>
        <p:nvPicPr>
          <p:cNvPr id="157" name="Google Shape;157;p23"/>
          <p:cNvPicPr preferRelativeResize="0"/>
          <p:nvPr/>
        </p:nvPicPr>
        <p:blipFill>
          <a:blip r:embed="rId9">
            <a:alphaModFix/>
          </a:blip>
          <a:stretch>
            <a:fillRect/>
          </a:stretch>
        </p:blipFill>
        <p:spPr>
          <a:xfrm>
            <a:off x="6189200" y="3065425"/>
            <a:ext cx="2526700" cy="1895031"/>
          </a:xfrm>
          <a:prstGeom prst="rect">
            <a:avLst/>
          </a:prstGeom>
          <a:noFill/>
          <a:ln>
            <a:noFill/>
          </a:ln>
        </p:spPr>
      </p:pic>
      <p:pic>
        <p:nvPicPr>
          <p:cNvPr id="158" name="Google Shape;158;p23"/>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354750" y="3101851"/>
            <a:ext cx="3306876" cy="1860123"/>
          </a:xfrm>
          <a:prstGeom prst="rect">
            <a:avLst/>
          </a:prstGeom>
          <a:noFill/>
          <a:ln>
            <a:noFill/>
          </a:ln>
        </p:spPr>
      </p:pic>
      <p:pic>
        <p:nvPicPr>
          <p:cNvPr id="159" name="Google Shape;159;p23"/>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354738" y="3101850"/>
            <a:ext cx="3306876" cy="1860125"/>
          </a:xfrm>
          <a:prstGeom prst="rect">
            <a:avLst/>
          </a:prstGeom>
          <a:noFill/>
          <a:ln>
            <a:noFill/>
          </a:ln>
        </p:spPr>
      </p:pic>
      <p:sp>
        <p:nvSpPr>
          <p:cNvPr id="160" name="Google Shape;160;p23"/>
          <p:cNvSpPr txBox="1">
            <a:spLocks noGrp="1"/>
          </p:cNvSpPr>
          <p:nvPr>
            <p:ph type="body" idx="1"/>
          </p:nvPr>
        </p:nvSpPr>
        <p:spPr>
          <a:xfrm>
            <a:off x="311700" y="1077300"/>
            <a:ext cx="4919400" cy="18600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lt2"/>
              </a:buClr>
              <a:buSzPts val="1400"/>
              <a:buFont typeface="Arial"/>
              <a:buChar char="●"/>
            </a:pPr>
            <a:r>
              <a:rPr lang="en" sz="1400" dirty="0"/>
              <a:t>Identified sensitivities of network through many training iterations</a:t>
            </a:r>
            <a:endParaRPr sz="1400" dirty="0"/>
          </a:p>
          <a:p>
            <a:pPr marL="457200" marR="0" lvl="0" indent="-317500" algn="l" rtl="0">
              <a:lnSpc>
                <a:spcPct val="115000"/>
              </a:lnSpc>
              <a:spcBef>
                <a:spcPts val="0"/>
              </a:spcBef>
              <a:spcAft>
                <a:spcPts val="0"/>
              </a:spcAft>
              <a:buSzPts val="1400"/>
              <a:buChar char="●"/>
            </a:pPr>
            <a:r>
              <a:rPr lang="en" sz="1400" dirty="0"/>
              <a:t>Gradually added complexity to dataset (clutter, colors, reflectiveness, lighting, etc..)</a:t>
            </a:r>
            <a:endParaRPr sz="1400" dirty="0"/>
          </a:p>
          <a:p>
            <a:pPr marL="457200" marR="0" lvl="0" indent="-317500" algn="l" rtl="0">
              <a:lnSpc>
                <a:spcPct val="115000"/>
              </a:lnSpc>
              <a:spcBef>
                <a:spcPts val="0"/>
              </a:spcBef>
              <a:spcAft>
                <a:spcPts val="0"/>
              </a:spcAft>
              <a:buSzPts val="1400"/>
              <a:buChar char="●"/>
            </a:pPr>
            <a:r>
              <a:rPr lang="en" sz="1400" dirty="0"/>
              <a:t>Gradually tuned hyperparameters of network (batch size, learning rate, data preprocessing etc..)</a:t>
            </a:r>
            <a:endParaRPr sz="1400" dirty="0"/>
          </a:p>
          <a:p>
            <a:pPr marL="457200" marR="0" lvl="0" indent="-317500" algn="l" rtl="0">
              <a:lnSpc>
                <a:spcPct val="115000"/>
              </a:lnSpc>
              <a:spcBef>
                <a:spcPts val="0"/>
              </a:spcBef>
              <a:spcAft>
                <a:spcPts val="0"/>
              </a:spcAft>
              <a:buSzPts val="1400"/>
              <a:buChar char="●"/>
            </a:pPr>
            <a:r>
              <a:rPr lang="en" sz="1400" dirty="0"/>
              <a:t>Eventually reached &gt;90% accuracy</a:t>
            </a:r>
            <a:endParaRP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fade">
                                      <p:cBhvr>
                                        <p:cTn id="10" dur="1000"/>
                                        <p:tgtEl>
                                          <p:spTgt spid="156"/>
                                        </p:tgtEl>
                                      </p:cBhvr>
                                    </p:animEffect>
                                  </p:childTnLst>
                                </p:cTn>
                              </p:par>
                              <p:par>
                                <p:cTn id="11" presetID="10" presetClass="entr" presetSubtype="0"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fade">
                                      <p:cBhvr>
                                        <p:cTn id="13" dur="1000"/>
                                        <p:tgtEl>
                                          <p:spTgt spid="1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fade">
                                      <p:cBhvr>
                                        <p:cTn id="18" dur="1000"/>
                                        <p:tgtEl>
                                          <p:spTgt spid="154"/>
                                        </p:tgtEl>
                                      </p:cBhvr>
                                    </p:animEffect>
                                  </p:childTnLst>
                                </p:cTn>
                              </p:par>
                              <p:par>
                                <p:cTn id="19" presetID="10" presetClass="entr" presetSubtype="0" fill="hold" nodeType="with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1000"/>
                                        <p:tgtEl>
                                          <p:spTgt spid="157"/>
                                        </p:tgtEl>
                                      </p:cBhvr>
                                    </p:animEffect>
                                  </p:childTnLst>
                                </p:cTn>
                              </p:par>
                              <p:par>
                                <p:cTn id="22" presetID="10" presetClass="entr" presetSubtype="0" fill="hold" nodeType="with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fade">
                                      <p:cBhvr>
                                        <p:cTn id="24"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- 2D case </a:t>
            </a:r>
            <a:endParaRPr dirty="0"/>
          </a:p>
        </p:txBody>
      </p:sp>
      <p:pic>
        <p:nvPicPr>
          <p:cNvPr id="167" name="Google Shape;167;p24"/>
          <p:cNvPicPr preferRelativeResize="0"/>
          <p:nvPr/>
        </p:nvPicPr>
        <p:blipFill>
          <a:blip r:embed="rId5">
            <a:alphaModFix/>
          </a:blip>
          <a:stretch>
            <a:fillRect/>
          </a:stretch>
        </p:blipFill>
        <p:spPr>
          <a:xfrm>
            <a:off x="5864712" y="1101596"/>
            <a:ext cx="2051675" cy="1538775"/>
          </a:xfrm>
          <a:prstGeom prst="rect">
            <a:avLst/>
          </a:prstGeom>
          <a:noFill/>
          <a:ln>
            <a:noFill/>
          </a:ln>
        </p:spPr>
      </p:pic>
      <p:pic>
        <p:nvPicPr>
          <p:cNvPr id="168" name="Google Shape;168;p24"/>
          <p:cNvPicPr preferRelativeResize="0"/>
          <p:nvPr/>
        </p:nvPicPr>
        <p:blipFill>
          <a:blip r:embed="rId6">
            <a:alphaModFix/>
          </a:blip>
          <a:stretch>
            <a:fillRect/>
          </a:stretch>
        </p:blipFill>
        <p:spPr>
          <a:xfrm>
            <a:off x="5671350" y="3018171"/>
            <a:ext cx="2438400" cy="1828800"/>
          </a:xfrm>
          <a:prstGeom prst="rect">
            <a:avLst/>
          </a:prstGeom>
          <a:noFill/>
          <a:ln>
            <a:noFill/>
          </a:ln>
        </p:spPr>
      </p:pic>
      <p:sp>
        <p:nvSpPr>
          <p:cNvPr id="2" name="Rectangle 1">
            <a:extLst>
              <a:ext uri="{FF2B5EF4-FFF2-40B4-BE49-F238E27FC236}">
                <a16:creationId xmlns:a16="http://schemas.microsoft.com/office/drawing/2014/main" id="{7743A728-EF95-49D8-BF49-589C6E9DDA1B}"/>
              </a:ext>
            </a:extLst>
          </p:cNvPr>
          <p:cNvSpPr/>
          <p:nvPr/>
        </p:nvSpPr>
        <p:spPr>
          <a:xfrm>
            <a:off x="464099" y="4064223"/>
            <a:ext cx="5111249" cy="246221"/>
          </a:xfrm>
          <a:prstGeom prst="rect">
            <a:avLst/>
          </a:prstGeom>
        </p:spPr>
        <p:txBody>
          <a:bodyPr wrap="square">
            <a:spAutoFit/>
          </a:bodyPr>
          <a:lstStyle/>
          <a:p>
            <a:r>
              <a:rPr lang="en-US" sz="1000" dirty="0">
                <a:solidFill>
                  <a:schemeClr val="tx1"/>
                </a:solidFill>
              </a:rPr>
              <a:t>© Red Bull Air Race / https://www.youtube.com/watch?v=OtdiLc_wajg</a:t>
            </a:r>
          </a:p>
        </p:txBody>
      </p:sp>
      <p:pic>
        <p:nvPicPr>
          <p:cNvPr id="4" name="red_bull_test">
            <a:hlinkClick r:id="" action="ppaction://media"/>
            <a:extLst>
              <a:ext uri="{FF2B5EF4-FFF2-40B4-BE49-F238E27FC236}">
                <a16:creationId xmlns:a16="http://schemas.microsoft.com/office/drawing/2014/main" id="{91F979CD-8D27-4A8E-B7BE-F90A29FC413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7504" y="1268618"/>
            <a:ext cx="4964437" cy="279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Title 2">
            <a:extLst>
              <a:ext uri="{FF2B5EF4-FFF2-40B4-BE49-F238E27FC236}">
                <a16:creationId xmlns:a16="http://schemas.microsoft.com/office/drawing/2014/main" id="{21230B00-2A2D-443B-AD30-05A8EAFC46F2}"/>
              </a:ext>
            </a:extLst>
          </p:cNvPr>
          <p:cNvSpPr>
            <a:spLocks noGrp="1"/>
          </p:cNvSpPr>
          <p:nvPr>
            <p:ph type="title"/>
          </p:nvPr>
        </p:nvSpPr>
        <p:spPr/>
        <p:txBody>
          <a:bodyPr/>
          <a:lstStyle/>
          <a:p>
            <a:r>
              <a:rPr lang="en-US" dirty="0"/>
              <a:t>Implications – Ideal Case</a:t>
            </a:r>
          </a:p>
        </p:txBody>
      </p:sp>
      <p:sp>
        <p:nvSpPr>
          <p:cNvPr id="5" name="Title 1">
            <a:extLst>
              <a:ext uri="{FF2B5EF4-FFF2-40B4-BE49-F238E27FC236}">
                <a16:creationId xmlns:a16="http://schemas.microsoft.com/office/drawing/2014/main" id="{31B4C72A-1747-4086-B5C0-E6365143D33C}"/>
              </a:ext>
            </a:extLst>
          </p:cNvPr>
          <p:cNvSpPr txBox="1">
            <a:spLocks/>
          </p:cNvSpPr>
          <p:nvPr/>
        </p:nvSpPr>
        <p:spPr>
          <a:xfrm>
            <a:off x="658906" y="122564"/>
            <a:ext cx="7886700" cy="396828"/>
          </a:xfrm>
          <a:prstGeom prst="rect">
            <a:avLst/>
          </a:prstGeom>
          <a:noFill/>
          <a:ln>
            <a:noFill/>
          </a:ln>
        </p:spPr>
        <p:txBody>
          <a:bodyPr spcFirstLastPara="1" wrap="square" lIns="91425" tIns="91425" rIns="91425" bIns="91425" anchor="t" anchorCtr="0">
            <a:normAutofit fontScale="6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dirty="0"/>
          </a:p>
        </p:txBody>
      </p:sp>
      <p:pic>
        <p:nvPicPr>
          <p:cNvPr id="6" name="Picture 5">
            <a:extLst>
              <a:ext uri="{FF2B5EF4-FFF2-40B4-BE49-F238E27FC236}">
                <a16:creationId xmlns:a16="http://schemas.microsoft.com/office/drawing/2014/main" id="{F77F602D-DBB9-4814-97DA-18FD20C545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523" y="2994619"/>
            <a:ext cx="3434145" cy="1981343"/>
          </a:xfrm>
          <a:prstGeom prst="rect">
            <a:avLst/>
          </a:prstGeom>
        </p:spPr>
      </p:pic>
      <p:pic>
        <p:nvPicPr>
          <p:cNvPr id="7" name="Picture 6">
            <a:extLst>
              <a:ext uri="{FF2B5EF4-FFF2-40B4-BE49-F238E27FC236}">
                <a16:creationId xmlns:a16="http://schemas.microsoft.com/office/drawing/2014/main" id="{8CEF3147-0264-47E0-9642-DC5C114E5F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524" y="782223"/>
            <a:ext cx="3434145" cy="1908166"/>
          </a:xfrm>
          <a:prstGeom prst="rect">
            <a:avLst/>
          </a:prstGeom>
        </p:spPr>
      </p:pic>
      <p:sp>
        <p:nvSpPr>
          <p:cNvPr id="8" name="TextBox 7">
            <a:extLst>
              <a:ext uri="{FF2B5EF4-FFF2-40B4-BE49-F238E27FC236}">
                <a16:creationId xmlns:a16="http://schemas.microsoft.com/office/drawing/2014/main" id="{AAD30CB6-D16E-4F49-9AE8-287DEA861475}"/>
              </a:ext>
            </a:extLst>
          </p:cNvPr>
          <p:cNvSpPr txBox="1"/>
          <p:nvPr/>
        </p:nvSpPr>
        <p:spPr>
          <a:xfrm>
            <a:off x="4572000" y="1002089"/>
            <a:ext cx="4045644" cy="3139321"/>
          </a:xfrm>
          <a:prstGeom prst="rect">
            <a:avLst/>
          </a:prstGeom>
          <a:noFill/>
        </p:spPr>
        <p:txBody>
          <a:bodyPr wrap="square" rtlCol="0">
            <a:spAutoFit/>
          </a:bodyPr>
          <a:lstStyle/>
          <a:p>
            <a:pPr marL="342900" indent="-342900">
              <a:buFont typeface="Arial" panose="020B0604020202020204" pitchFamily="34" charset="0"/>
              <a:buChar char="•"/>
            </a:pPr>
            <a:r>
              <a:rPr lang="en-US" sz="1800" b="1" dirty="0">
                <a:solidFill>
                  <a:schemeClr val="tx1">
                    <a:lumMod val="75000"/>
                  </a:schemeClr>
                </a:solidFill>
              </a:rPr>
              <a:t>Key observations:</a:t>
            </a:r>
          </a:p>
          <a:p>
            <a:pPr marL="342900" indent="-342900">
              <a:buFont typeface="Arial" panose="020B0604020202020204" pitchFamily="34" charset="0"/>
              <a:buChar char="•"/>
            </a:pPr>
            <a:r>
              <a:rPr lang="en-US" sz="1800" dirty="0">
                <a:solidFill>
                  <a:schemeClr val="tx1">
                    <a:lumMod val="75000"/>
                  </a:schemeClr>
                </a:solidFill>
              </a:rPr>
              <a:t>Steep at first, then follows a shallow gradient</a:t>
            </a:r>
          </a:p>
          <a:p>
            <a:pPr marL="342900" indent="-342900">
              <a:buFont typeface="Arial" panose="020B0604020202020204" pitchFamily="34" charset="0"/>
              <a:buChar char="•"/>
            </a:pPr>
            <a:r>
              <a:rPr lang="en-US" sz="1800" dirty="0">
                <a:solidFill>
                  <a:schemeClr val="tx1">
                    <a:lumMod val="75000"/>
                  </a:schemeClr>
                </a:solidFill>
              </a:rPr>
              <a:t>Both sets have the same general shape, even though the eval set has worse performance </a:t>
            </a:r>
          </a:p>
          <a:p>
            <a:pPr marL="342900" indent="-342900">
              <a:buFont typeface="Arial" panose="020B0604020202020204" pitchFamily="34" charset="0"/>
              <a:buChar char="•"/>
            </a:pPr>
            <a:endParaRPr lang="en-US" sz="1800" dirty="0">
              <a:solidFill>
                <a:schemeClr val="tx1">
                  <a:lumMod val="75000"/>
                </a:schemeClr>
              </a:solidFill>
            </a:endParaRPr>
          </a:p>
          <a:p>
            <a:pPr marL="342900" indent="-342900">
              <a:buFont typeface="Arial" panose="020B0604020202020204" pitchFamily="34" charset="0"/>
              <a:buChar char="•"/>
            </a:pPr>
            <a:r>
              <a:rPr lang="en-US" sz="1800" b="1" dirty="0">
                <a:solidFill>
                  <a:schemeClr val="tx1">
                    <a:lumMod val="75000"/>
                  </a:schemeClr>
                </a:solidFill>
              </a:rPr>
              <a:t>Our configuration:</a:t>
            </a:r>
          </a:p>
          <a:p>
            <a:pPr marL="342900" indent="-342900">
              <a:buFont typeface="Arial" panose="020B0604020202020204" pitchFamily="34" charset="0"/>
              <a:buChar char="•"/>
            </a:pPr>
            <a:r>
              <a:rPr lang="en-US" sz="1800" dirty="0">
                <a:solidFill>
                  <a:schemeClr val="tx1">
                    <a:lumMod val="75000"/>
                  </a:schemeClr>
                </a:solidFill>
              </a:rPr>
              <a:t>1000 synthetic training images</a:t>
            </a:r>
          </a:p>
          <a:p>
            <a:pPr marL="342900" indent="-342900">
              <a:buFont typeface="Arial" panose="020B0604020202020204" pitchFamily="34" charset="0"/>
              <a:buChar char="•"/>
            </a:pPr>
            <a:r>
              <a:rPr lang="en-US" sz="1800" dirty="0">
                <a:solidFill>
                  <a:schemeClr val="tx1">
                    <a:lumMod val="75000"/>
                  </a:schemeClr>
                </a:solidFill>
              </a:rPr>
              <a:t>~30 manually labeled test photographs</a:t>
            </a:r>
          </a:p>
        </p:txBody>
      </p:sp>
    </p:spTree>
    <p:extLst>
      <p:ext uri="{BB962C8B-B14F-4D97-AF65-F5344CB8AC3E}">
        <p14:creationId xmlns:p14="http://schemas.microsoft.com/office/powerpoint/2010/main" val="817843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itle 1">
            <a:extLst>
              <a:ext uri="{FF2B5EF4-FFF2-40B4-BE49-F238E27FC236}">
                <a16:creationId xmlns:a16="http://schemas.microsoft.com/office/drawing/2014/main" id="{31B4C72A-1747-4086-B5C0-E6365143D33C}"/>
              </a:ext>
            </a:extLst>
          </p:cNvPr>
          <p:cNvSpPr txBox="1">
            <a:spLocks/>
          </p:cNvSpPr>
          <p:nvPr/>
        </p:nvSpPr>
        <p:spPr>
          <a:xfrm>
            <a:off x="658906" y="122564"/>
            <a:ext cx="7886700" cy="396828"/>
          </a:xfrm>
          <a:prstGeom prst="rect">
            <a:avLst/>
          </a:prstGeom>
          <a:noFill/>
          <a:ln>
            <a:noFill/>
          </a:ln>
        </p:spPr>
        <p:txBody>
          <a:bodyPr spcFirstLastPara="1" wrap="square" lIns="91425" tIns="91425" rIns="91425" bIns="91425" anchor="t" anchorCtr="0">
            <a:normAutofit fontScale="6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dirty="0"/>
          </a:p>
        </p:txBody>
      </p:sp>
      <p:pic>
        <p:nvPicPr>
          <p:cNvPr id="9" name="Picture 8">
            <a:extLst>
              <a:ext uri="{FF2B5EF4-FFF2-40B4-BE49-F238E27FC236}">
                <a16:creationId xmlns:a16="http://schemas.microsoft.com/office/drawing/2014/main" id="{F78BA42B-031C-459D-A35D-4E411CFB8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91" y="2842082"/>
            <a:ext cx="3926937" cy="2105351"/>
          </a:xfrm>
          <a:prstGeom prst="rect">
            <a:avLst/>
          </a:prstGeom>
        </p:spPr>
      </p:pic>
      <p:sp>
        <p:nvSpPr>
          <p:cNvPr id="10" name="Title 1">
            <a:extLst>
              <a:ext uri="{FF2B5EF4-FFF2-40B4-BE49-F238E27FC236}">
                <a16:creationId xmlns:a16="http://schemas.microsoft.com/office/drawing/2014/main" id="{5D1D99A5-CF50-4C65-8D9B-A01DD8DDB760}"/>
              </a:ext>
            </a:extLst>
          </p:cNvPr>
          <p:cNvSpPr>
            <a:spLocks noGrp="1"/>
          </p:cNvSpPr>
          <p:nvPr>
            <p:ph type="title"/>
          </p:nvPr>
        </p:nvSpPr>
        <p:spPr>
          <a:xfrm>
            <a:off x="658906" y="122564"/>
            <a:ext cx="7886700" cy="396828"/>
          </a:xfrm>
        </p:spPr>
        <p:txBody>
          <a:bodyPr>
            <a:normAutofit fontScale="90000"/>
          </a:bodyPr>
          <a:lstStyle/>
          <a:p>
            <a:pPr algn="ctr"/>
            <a:r>
              <a:rPr lang="en-US" dirty="0"/>
              <a:t>Our Results</a:t>
            </a:r>
          </a:p>
        </p:txBody>
      </p:sp>
      <p:pic>
        <p:nvPicPr>
          <p:cNvPr id="11" name="Picture 10">
            <a:extLst>
              <a:ext uri="{FF2B5EF4-FFF2-40B4-BE49-F238E27FC236}">
                <a16:creationId xmlns:a16="http://schemas.microsoft.com/office/drawing/2014/main" id="{A34DDA7D-5D16-4411-B6DF-7B9167A4CF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291" y="629684"/>
            <a:ext cx="3781358" cy="2102106"/>
          </a:xfrm>
          <a:prstGeom prst="rect">
            <a:avLst/>
          </a:prstGeom>
        </p:spPr>
      </p:pic>
      <p:sp>
        <p:nvSpPr>
          <p:cNvPr id="12" name="TextBox 11">
            <a:extLst>
              <a:ext uri="{FF2B5EF4-FFF2-40B4-BE49-F238E27FC236}">
                <a16:creationId xmlns:a16="http://schemas.microsoft.com/office/drawing/2014/main" id="{35C9330A-BBD0-4DF7-8518-E0B9288F41FD}"/>
              </a:ext>
            </a:extLst>
          </p:cNvPr>
          <p:cNvSpPr txBox="1"/>
          <p:nvPr/>
        </p:nvSpPr>
        <p:spPr>
          <a:xfrm>
            <a:off x="4602256" y="1369027"/>
            <a:ext cx="4045644" cy="2769989"/>
          </a:xfrm>
          <a:prstGeom prst="rect">
            <a:avLst/>
          </a:prstGeom>
          <a:noFill/>
        </p:spPr>
        <p:txBody>
          <a:bodyPr wrap="square" rtlCol="0">
            <a:spAutoFit/>
          </a:bodyPr>
          <a:lstStyle/>
          <a:p>
            <a:r>
              <a:rPr lang="en-US" sz="1500" b="1" dirty="0">
                <a:solidFill>
                  <a:schemeClr val="tx1">
                    <a:lumMod val="75000"/>
                  </a:schemeClr>
                </a:solidFill>
              </a:rPr>
              <a:t>Key observations:</a:t>
            </a:r>
          </a:p>
          <a:p>
            <a:pPr marL="214313" indent="-214313">
              <a:buFont typeface="Arial" panose="020B0604020202020204" pitchFamily="34" charset="0"/>
              <a:buChar char="•"/>
            </a:pPr>
            <a:r>
              <a:rPr lang="en-US" sz="1500" dirty="0">
                <a:solidFill>
                  <a:schemeClr val="tx1">
                    <a:lumMod val="75000"/>
                  </a:schemeClr>
                </a:solidFill>
              </a:rPr>
              <a:t>Evaluation set reaches optimal values at ~2k steps</a:t>
            </a:r>
          </a:p>
          <a:p>
            <a:pPr marL="214313" indent="-214313">
              <a:buFont typeface="Arial" panose="020B0604020202020204" pitchFamily="34" charset="0"/>
              <a:buChar char="•"/>
            </a:pPr>
            <a:r>
              <a:rPr lang="en-US" sz="1500" dirty="0">
                <a:solidFill>
                  <a:schemeClr val="tx1">
                    <a:lumMod val="75000"/>
                  </a:schemeClr>
                </a:solidFill>
              </a:rPr>
              <a:t>Training set performance converges quickly, while evaluation set diverges</a:t>
            </a:r>
          </a:p>
          <a:p>
            <a:pPr marL="214313" indent="-214313">
              <a:buFont typeface="Arial" panose="020B0604020202020204" pitchFamily="34" charset="0"/>
              <a:buChar char="•"/>
            </a:pPr>
            <a:endParaRPr lang="en-US" sz="1500" dirty="0">
              <a:solidFill>
                <a:schemeClr val="tx1">
                  <a:lumMod val="75000"/>
                </a:schemeClr>
              </a:solidFill>
            </a:endParaRPr>
          </a:p>
          <a:p>
            <a:r>
              <a:rPr lang="en-US" sz="1500" b="1" dirty="0">
                <a:solidFill>
                  <a:schemeClr val="tx1">
                    <a:lumMod val="75000"/>
                  </a:schemeClr>
                </a:solidFill>
              </a:rPr>
              <a:t>What does this mean?</a:t>
            </a:r>
            <a:endParaRPr lang="en-US" sz="1500" dirty="0">
              <a:solidFill>
                <a:schemeClr val="tx1">
                  <a:lumMod val="75000"/>
                </a:schemeClr>
              </a:solidFill>
            </a:endParaRPr>
          </a:p>
          <a:p>
            <a:pPr marL="214313" indent="-214313">
              <a:buFont typeface="Arial" panose="020B0604020202020204" pitchFamily="34" charset="0"/>
              <a:buChar char="•"/>
            </a:pPr>
            <a:r>
              <a:rPr lang="en-US" sz="1500" dirty="0">
                <a:solidFill>
                  <a:schemeClr val="tx1">
                    <a:lumMod val="75000"/>
                  </a:schemeClr>
                </a:solidFill>
              </a:rPr>
              <a:t>Model is quickly </a:t>
            </a:r>
            <a:r>
              <a:rPr lang="en-US" sz="1500" i="1" dirty="0">
                <a:solidFill>
                  <a:schemeClr val="tx1">
                    <a:lumMod val="75000"/>
                  </a:schemeClr>
                </a:solidFill>
              </a:rPr>
              <a:t>overfitting </a:t>
            </a:r>
            <a:r>
              <a:rPr lang="en-US" sz="1500" dirty="0">
                <a:solidFill>
                  <a:schemeClr val="tx1">
                    <a:lumMod val="75000"/>
                  </a:schemeClr>
                </a:solidFill>
              </a:rPr>
              <a:t>to training set</a:t>
            </a:r>
          </a:p>
          <a:p>
            <a:endParaRPr lang="en-US" sz="1800" dirty="0">
              <a:solidFill>
                <a:schemeClr val="tx1">
                  <a:lumMod val="75000"/>
                </a:schemeClr>
              </a:solidFill>
            </a:endParaRPr>
          </a:p>
          <a:p>
            <a:endParaRPr lang="en-US" sz="1800" dirty="0">
              <a:solidFill>
                <a:schemeClr val="tx1">
                  <a:lumMod val="75000"/>
                </a:schemeClr>
              </a:solidFill>
            </a:endParaRPr>
          </a:p>
          <a:p>
            <a:endParaRPr lang="en-US" sz="1800" dirty="0">
              <a:solidFill>
                <a:schemeClr val="tx1">
                  <a:lumMod val="75000"/>
                </a:schemeClr>
              </a:solidFill>
            </a:endParaRPr>
          </a:p>
        </p:txBody>
      </p:sp>
    </p:spTree>
    <p:extLst>
      <p:ext uri="{BB962C8B-B14F-4D97-AF65-F5344CB8AC3E}">
        <p14:creationId xmlns:p14="http://schemas.microsoft.com/office/powerpoint/2010/main" val="1335765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7247" y="2630049"/>
            <a:ext cx="2950643" cy="22118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7533" y="2630049"/>
            <a:ext cx="2950643" cy="221185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7247" y="322739"/>
            <a:ext cx="2950643" cy="221185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87533" y="322739"/>
            <a:ext cx="2950643" cy="2211853"/>
          </a:xfrm>
          <a:prstGeom prst="rect">
            <a:avLst/>
          </a:prstGeom>
        </p:spPr>
      </p:pic>
      <p:sp>
        <p:nvSpPr>
          <p:cNvPr id="2" name="Title 1"/>
          <p:cNvSpPr>
            <a:spLocks noGrp="1"/>
          </p:cNvSpPr>
          <p:nvPr>
            <p:ph type="title"/>
          </p:nvPr>
        </p:nvSpPr>
        <p:spPr>
          <a:xfrm>
            <a:off x="658906" y="122564"/>
            <a:ext cx="7886700" cy="396828"/>
          </a:xfrm>
        </p:spPr>
        <p:txBody>
          <a:bodyPr>
            <a:normAutofit fontScale="90000"/>
          </a:bodyPr>
          <a:lstStyle/>
          <a:p>
            <a:r>
              <a:rPr lang="en-US" dirty="0"/>
              <a:t>Our Results</a:t>
            </a:r>
          </a:p>
        </p:txBody>
      </p:sp>
      <p:pic>
        <p:nvPicPr>
          <p:cNvPr id="14" name="Picture 13"/>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866" y="716072"/>
            <a:ext cx="2434701" cy="130531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7245" y="2630049"/>
            <a:ext cx="2950643" cy="22118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7246" y="320978"/>
            <a:ext cx="2950643" cy="2211853"/>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87531" y="2630050"/>
            <a:ext cx="2950645" cy="2211854"/>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87533" y="322086"/>
            <a:ext cx="2950643" cy="2211854"/>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87529" y="2630050"/>
            <a:ext cx="2950646" cy="2211855"/>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87529" y="319217"/>
            <a:ext cx="2950646" cy="2211855"/>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17243" y="2626527"/>
            <a:ext cx="2950645" cy="221185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817245" y="319217"/>
            <a:ext cx="2950643" cy="2211853"/>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87527" y="2629397"/>
            <a:ext cx="2950648" cy="2211857"/>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687527" y="315697"/>
            <a:ext cx="2950648" cy="2211857"/>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817241" y="2628287"/>
            <a:ext cx="2950646" cy="2211855"/>
          </a:xfrm>
          <a:prstGeom prst="rect">
            <a:avLst/>
          </a:prstGeom>
        </p:spPr>
      </p:pic>
      <p:pic>
        <p:nvPicPr>
          <p:cNvPr id="38" name="Picture 3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817243" y="320977"/>
            <a:ext cx="2950645" cy="2211854"/>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687525" y="2632265"/>
            <a:ext cx="2950650" cy="2211858"/>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687525" y="315045"/>
            <a:ext cx="2950650" cy="2211858"/>
          </a:xfrm>
          <a:prstGeom prst="rect">
            <a:avLst/>
          </a:prstGeom>
        </p:spPr>
      </p:pic>
      <p:pic>
        <p:nvPicPr>
          <p:cNvPr id="41" name="Picture 40"/>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813434" y="2627194"/>
            <a:ext cx="2954453" cy="2214709"/>
          </a:xfrm>
          <a:prstGeom prst="rect">
            <a:avLst/>
          </a:prstGeom>
        </p:spPr>
      </p:pic>
      <p:pic>
        <p:nvPicPr>
          <p:cNvPr id="42" name="Picture 41"/>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813434" y="320976"/>
            <a:ext cx="2954453" cy="2214709"/>
          </a:xfrm>
          <a:prstGeom prst="rect">
            <a:avLst/>
          </a:prstGeom>
        </p:spPr>
      </p:pic>
      <p:pic>
        <p:nvPicPr>
          <p:cNvPr id="43" name="Picture 42"/>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687522" y="2636434"/>
            <a:ext cx="2950653" cy="2211860"/>
          </a:xfrm>
          <a:prstGeom prst="rect">
            <a:avLst/>
          </a:prstGeom>
        </p:spPr>
      </p:pic>
      <p:pic>
        <p:nvPicPr>
          <p:cNvPr id="44" name="Picture 43"/>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687522" y="312176"/>
            <a:ext cx="2950653" cy="2211860"/>
          </a:xfrm>
          <a:prstGeom prst="rect">
            <a:avLst/>
          </a:prstGeom>
        </p:spPr>
      </p:pic>
      <p:pic>
        <p:nvPicPr>
          <p:cNvPr id="45" name="Picture 44"/>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813431" y="2627192"/>
            <a:ext cx="2954456" cy="2214711"/>
          </a:xfrm>
          <a:prstGeom prst="rect">
            <a:avLst/>
          </a:prstGeom>
        </p:spPr>
      </p:pic>
      <p:pic>
        <p:nvPicPr>
          <p:cNvPr id="46" name="Picture 45"/>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5813432" y="319884"/>
            <a:ext cx="2954455" cy="2214710"/>
          </a:xfrm>
          <a:prstGeom prst="rect">
            <a:avLst/>
          </a:prstGeom>
        </p:spPr>
      </p:pic>
      <p:pic>
        <p:nvPicPr>
          <p:cNvPr id="47" name="Picture 46"/>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687519" y="2629374"/>
            <a:ext cx="2950656" cy="2211863"/>
          </a:xfrm>
          <a:prstGeom prst="rect">
            <a:avLst/>
          </a:prstGeom>
        </p:spPr>
      </p:pic>
      <p:pic>
        <p:nvPicPr>
          <p:cNvPr id="48" name="Picture 47"/>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687519" y="314137"/>
            <a:ext cx="2950656" cy="2211862"/>
          </a:xfrm>
          <a:prstGeom prst="rect">
            <a:avLst/>
          </a:prstGeom>
        </p:spPr>
      </p:pic>
      <p:pic>
        <p:nvPicPr>
          <p:cNvPr id="49" name="Picture 48"/>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5813427" y="2622577"/>
            <a:ext cx="2954459" cy="2214713"/>
          </a:xfrm>
          <a:prstGeom prst="rect">
            <a:avLst/>
          </a:prstGeom>
        </p:spPr>
      </p:pic>
      <p:pic>
        <p:nvPicPr>
          <p:cNvPr id="50" name="Picture 49"/>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813429" y="312175"/>
            <a:ext cx="2954458" cy="2214713"/>
          </a:xfrm>
          <a:prstGeom prst="rect">
            <a:avLst/>
          </a:prstGeom>
        </p:spPr>
      </p:pic>
      <p:sp>
        <p:nvSpPr>
          <p:cNvPr id="51" name="TextBox 50"/>
          <p:cNvSpPr txBox="1"/>
          <p:nvPr/>
        </p:nvSpPr>
        <p:spPr>
          <a:xfrm>
            <a:off x="1079690" y="2079572"/>
            <a:ext cx="574196" cy="253916"/>
          </a:xfrm>
          <a:prstGeom prst="rect">
            <a:avLst/>
          </a:prstGeom>
          <a:noFill/>
        </p:spPr>
        <p:txBody>
          <a:bodyPr wrap="none" rtlCol="0">
            <a:spAutoFit/>
          </a:bodyPr>
          <a:lstStyle/>
          <a:p>
            <a:r>
              <a:rPr lang="en-US" sz="1050" dirty="0">
                <a:solidFill>
                  <a:schemeClr val="tx1"/>
                </a:solidFill>
              </a:rPr>
              <a:t>Step 0</a:t>
            </a:r>
          </a:p>
        </p:txBody>
      </p:sp>
      <p:sp>
        <p:nvSpPr>
          <p:cNvPr id="52" name="TextBox 51"/>
          <p:cNvSpPr txBox="1"/>
          <p:nvPr/>
        </p:nvSpPr>
        <p:spPr>
          <a:xfrm>
            <a:off x="1079690" y="2078056"/>
            <a:ext cx="724878" cy="253916"/>
          </a:xfrm>
          <a:prstGeom prst="rect">
            <a:avLst/>
          </a:prstGeom>
          <a:solidFill>
            <a:schemeClr val="bg1"/>
          </a:solidFill>
        </p:spPr>
        <p:txBody>
          <a:bodyPr wrap="none" rtlCol="0">
            <a:spAutoFit/>
          </a:bodyPr>
          <a:lstStyle/>
          <a:p>
            <a:r>
              <a:rPr lang="en-US" sz="1050" dirty="0">
                <a:solidFill>
                  <a:schemeClr val="tx1"/>
                </a:solidFill>
              </a:rPr>
              <a:t>Step 500</a:t>
            </a:r>
          </a:p>
        </p:txBody>
      </p:sp>
      <p:sp>
        <p:nvSpPr>
          <p:cNvPr id="57" name="TextBox 56"/>
          <p:cNvSpPr txBox="1"/>
          <p:nvPr/>
        </p:nvSpPr>
        <p:spPr>
          <a:xfrm>
            <a:off x="1079690" y="2075129"/>
            <a:ext cx="800219" cy="253916"/>
          </a:xfrm>
          <a:prstGeom prst="rect">
            <a:avLst/>
          </a:prstGeom>
          <a:solidFill>
            <a:schemeClr val="bg1"/>
          </a:solidFill>
        </p:spPr>
        <p:txBody>
          <a:bodyPr wrap="none" rtlCol="0">
            <a:spAutoFit/>
          </a:bodyPr>
          <a:lstStyle/>
          <a:p>
            <a:r>
              <a:rPr lang="en-US" sz="1050" dirty="0">
                <a:solidFill>
                  <a:schemeClr val="tx1"/>
                </a:solidFill>
              </a:rPr>
              <a:t>Step 1000</a:t>
            </a:r>
          </a:p>
        </p:txBody>
      </p:sp>
      <p:sp>
        <p:nvSpPr>
          <p:cNvPr id="58" name="TextBox 57"/>
          <p:cNvSpPr txBox="1"/>
          <p:nvPr/>
        </p:nvSpPr>
        <p:spPr>
          <a:xfrm>
            <a:off x="1079687" y="2075129"/>
            <a:ext cx="800219" cy="253916"/>
          </a:xfrm>
          <a:prstGeom prst="rect">
            <a:avLst/>
          </a:prstGeom>
          <a:solidFill>
            <a:schemeClr val="bg1"/>
          </a:solidFill>
        </p:spPr>
        <p:txBody>
          <a:bodyPr wrap="none" rtlCol="0">
            <a:spAutoFit/>
          </a:bodyPr>
          <a:lstStyle/>
          <a:p>
            <a:r>
              <a:rPr lang="en-US" sz="1050" dirty="0">
                <a:solidFill>
                  <a:schemeClr val="tx1"/>
                </a:solidFill>
              </a:rPr>
              <a:t>Step 2000</a:t>
            </a:r>
          </a:p>
        </p:txBody>
      </p:sp>
      <p:sp>
        <p:nvSpPr>
          <p:cNvPr id="59" name="TextBox 58"/>
          <p:cNvSpPr txBox="1"/>
          <p:nvPr/>
        </p:nvSpPr>
        <p:spPr>
          <a:xfrm>
            <a:off x="1079687" y="2075129"/>
            <a:ext cx="800219" cy="253916"/>
          </a:xfrm>
          <a:prstGeom prst="rect">
            <a:avLst/>
          </a:prstGeom>
          <a:solidFill>
            <a:schemeClr val="bg1"/>
          </a:solidFill>
        </p:spPr>
        <p:txBody>
          <a:bodyPr wrap="none" rtlCol="0">
            <a:spAutoFit/>
          </a:bodyPr>
          <a:lstStyle/>
          <a:p>
            <a:r>
              <a:rPr lang="en-US" sz="1050" dirty="0">
                <a:solidFill>
                  <a:schemeClr val="tx1"/>
                </a:solidFill>
              </a:rPr>
              <a:t>Step 5000</a:t>
            </a:r>
          </a:p>
        </p:txBody>
      </p:sp>
      <p:sp>
        <p:nvSpPr>
          <p:cNvPr id="60" name="TextBox 59"/>
          <p:cNvSpPr txBox="1"/>
          <p:nvPr/>
        </p:nvSpPr>
        <p:spPr>
          <a:xfrm>
            <a:off x="1079687" y="2075129"/>
            <a:ext cx="875561" cy="253916"/>
          </a:xfrm>
          <a:prstGeom prst="rect">
            <a:avLst/>
          </a:prstGeom>
          <a:solidFill>
            <a:schemeClr val="bg1"/>
          </a:solidFill>
        </p:spPr>
        <p:txBody>
          <a:bodyPr wrap="none" rtlCol="0">
            <a:spAutoFit/>
          </a:bodyPr>
          <a:lstStyle/>
          <a:p>
            <a:r>
              <a:rPr lang="en-US" sz="1050" dirty="0">
                <a:solidFill>
                  <a:schemeClr val="tx1"/>
                </a:solidFill>
              </a:rPr>
              <a:t>Step 10000</a:t>
            </a:r>
          </a:p>
        </p:txBody>
      </p:sp>
      <p:sp>
        <p:nvSpPr>
          <p:cNvPr id="61" name="TextBox 60"/>
          <p:cNvSpPr txBox="1"/>
          <p:nvPr/>
        </p:nvSpPr>
        <p:spPr>
          <a:xfrm>
            <a:off x="1079684" y="2075129"/>
            <a:ext cx="875561" cy="253916"/>
          </a:xfrm>
          <a:prstGeom prst="rect">
            <a:avLst/>
          </a:prstGeom>
          <a:solidFill>
            <a:schemeClr val="bg1"/>
          </a:solidFill>
        </p:spPr>
        <p:txBody>
          <a:bodyPr wrap="none" rtlCol="0">
            <a:spAutoFit/>
          </a:bodyPr>
          <a:lstStyle/>
          <a:p>
            <a:r>
              <a:rPr lang="en-US" sz="1050" dirty="0">
                <a:solidFill>
                  <a:schemeClr val="tx1"/>
                </a:solidFill>
              </a:rPr>
              <a:t>Step 20000</a:t>
            </a:r>
          </a:p>
        </p:txBody>
      </p:sp>
    </p:spTree>
    <p:extLst>
      <p:ext uri="{BB962C8B-B14F-4D97-AF65-F5344CB8AC3E}">
        <p14:creationId xmlns:p14="http://schemas.microsoft.com/office/powerpoint/2010/main" val="392483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par>
                                <p:cTn id="82" presetID="10" presetClass="entr" presetSubtype="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500"/>
                                        <p:tgtEl>
                                          <p:spTgt spid="50"/>
                                        </p:tgtEl>
                                      </p:cBhvr>
                                    </p:animEffect>
                                  </p:childTnLst>
                                </p:cTn>
                              </p:par>
                              <p:par>
                                <p:cTn id="96" presetID="10" presetClass="entr" presetSubtype="0" fill="hold" nodeType="with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childTnLst>
                                </p:cTn>
                              </p:par>
                              <p:par>
                                <p:cTn id="99" presetID="10" presetClass="entr" presetSubtype="0"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1"/>
                                        </p:tgtEl>
                                        <p:attrNameLst>
                                          <p:attrName>style.visibility</p:attrName>
                                        </p:attrNameLst>
                                      </p:cBhvr>
                                      <p:to>
                                        <p:strVal val="visible"/>
                                      </p:to>
                                    </p:set>
                                    <p:animEffect transition="in" filter="fade">
                                      <p:cBhvr>
                                        <p:cTn id="10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P spid="58" grpId="0" animBg="1"/>
      <p:bldP spid="59" grpId="0" animBg="1"/>
      <p:bldP spid="60"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86" name="Google Shape;186;p25"/>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- 3D case</a:t>
            </a:r>
            <a:endParaRPr dirty="0"/>
          </a:p>
        </p:txBody>
      </p:sp>
      <p:sp>
        <p:nvSpPr>
          <p:cNvPr id="187" name="Google Shape;187;p25"/>
          <p:cNvSpPr txBox="1">
            <a:spLocks noGrp="1"/>
          </p:cNvSpPr>
          <p:nvPr>
            <p:ph type="body" idx="1"/>
          </p:nvPr>
        </p:nvSpPr>
        <p:spPr>
          <a:xfrm>
            <a:off x="113856" y="1077300"/>
            <a:ext cx="3563036" cy="4066200"/>
          </a:xfrm>
          <a:prstGeom prst="rect">
            <a:avLst/>
          </a:prstGeom>
        </p:spPr>
        <p:txBody>
          <a:bodyPr spcFirstLastPara="1" wrap="square" lIns="91425" tIns="91425" rIns="91425" bIns="91425" anchor="t" anchorCtr="0">
            <a:noAutofit/>
          </a:bodyPr>
          <a:lstStyle/>
          <a:p>
            <a:r>
              <a:rPr lang="en-US" dirty="0"/>
              <a:t>Larger training set</a:t>
            </a:r>
          </a:p>
          <a:p>
            <a:pPr lvl="1">
              <a:spcBef>
                <a:spcPts val="0"/>
              </a:spcBef>
            </a:pPr>
            <a:r>
              <a:rPr lang="en-US" dirty="0"/>
              <a:t>~10k images or more </a:t>
            </a:r>
          </a:p>
          <a:p>
            <a:pPr marL="457200" lvl="1" indent="0">
              <a:spcBef>
                <a:spcPts val="0"/>
              </a:spcBef>
              <a:buNone/>
            </a:pPr>
            <a:endParaRPr lang="en-US" dirty="0"/>
          </a:p>
          <a:p>
            <a:r>
              <a:rPr lang="en-US" dirty="0"/>
              <a:t>More diverse training set</a:t>
            </a:r>
          </a:p>
          <a:p>
            <a:pPr lvl="1">
              <a:spcBef>
                <a:spcPts val="0"/>
              </a:spcBef>
            </a:pPr>
            <a:r>
              <a:rPr lang="en-US" dirty="0"/>
              <a:t>Lighting </a:t>
            </a:r>
          </a:p>
          <a:p>
            <a:pPr lvl="1">
              <a:spcBef>
                <a:spcPts val="0"/>
              </a:spcBef>
            </a:pPr>
            <a:r>
              <a:rPr lang="en-US" dirty="0"/>
              <a:t>Materials</a:t>
            </a:r>
          </a:p>
          <a:p>
            <a:pPr lvl="1">
              <a:spcBef>
                <a:spcPts val="0"/>
              </a:spcBef>
            </a:pPr>
            <a:r>
              <a:rPr lang="en-US" dirty="0"/>
              <a:t>Background</a:t>
            </a:r>
          </a:p>
          <a:p>
            <a:pPr lvl="1">
              <a:spcBef>
                <a:spcPts val="0"/>
              </a:spcBef>
            </a:pPr>
            <a:r>
              <a:rPr lang="en-US" dirty="0"/>
              <a:t>Occlusion</a:t>
            </a:r>
          </a:p>
          <a:p>
            <a:pPr lvl="1">
              <a:spcBef>
                <a:spcPts val="0"/>
              </a:spcBef>
            </a:pPr>
            <a:r>
              <a:rPr lang="en-US" dirty="0"/>
              <a:t>Color</a:t>
            </a:r>
          </a:p>
          <a:p>
            <a:pPr lvl="1">
              <a:spcBef>
                <a:spcPts val="0"/>
              </a:spcBef>
            </a:pPr>
            <a:r>
              <a:rPr lang="en-US" dirty="0"/>
              <a:t>Focus</a:t>
            </a:r>
          </a:p>
          <a:p>
            <a:pPr lvl="1">
              <a:spcBef>
                <a:spcPts val="0"/>
              </a:spcBef>
            </a:pPr>
            <a:r>
              <a:rPr lang="en-US" b="1" dirty="0"/>
              <a:t>More negative examples</a:t>
            </a:r>
          </a:p>
          <a:p>
            <a:pPr marL="0" indent="0">
              <a:buNone/>
            </a:pPr>
            <a:endParaRPr lang="en-US" dirty="0"/>
          </a:p>
        </p:txBody>
      </p:sp>
      <p:sp>
        <p:nvSpPr>
          <p:cNvPr id="23" name="Google Shape;187;p25">
            <a:extLst>
              <a:ext uri="{FF2B5EF4-FFF2-40B4-BE49-F238E27FC236}">
                <a16:creationId xmlns:a16="http://schemas.microsoft.com/office/drawing/2014/main" id="{5AE166A8-4309-49C1-8333-1D81F1A9717C}"/>
              </a:ext>
            </a:extLst>
          </p:cNvPr>
          <p:cNvSpPr txBox="1">
            <a:spLocks/>
          </p:cNvSpPr>
          <p:nvPr/>
        </p:nvSpPr>
        <p:spPr>
          <a:xfrm>
            <a:off x="4722509" y="1077300"/>
            <a:ext cx="3563036" cy="406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r>
              <a:rPr lang="en-US" dirty="0"/>
              <a:t>Other considerations</a:t>
            </a:r>
          </a:p>
          <a:p>
            <a:pPr lvl="1">
              <a:spcBef>
                <a:spcPts val="0"/>
              </a:spcBef>
            </a:pPr>
            <a:r>
              <a:rPr lang="en-US" dirty="0"/>
              <a:t>More photos for evaluation</a:t>
            </a:r>
          </a:p>
          <a:p>
            <a:pPr lvl="1">
              <a:spcBef>
                <a:spcPts val="0"/>
              </a:spcBef>
            </a:pPr>
            <a:r>
              <a:rPr lang="en-US" dirty="0"/>
              <a:t>Trying different algorithms and cross training</a:t>
            </a:r>
          </a:p>
          <a:p>
            <a:pPr lvl="1">
              <a:spcBef>
                <a:spcPts val="0"/>
              </a:spcBef>
            </a:pPr>
            <a:r>
              <a:rPr lang="en-US" dirty="0"/>
              <a:t>Explore data augmentation with random filters, distortion and scaling</a:t>
            </a:r>
          </a:p>
        </p:txBody>
      </p:sp>
    </p:spTree>
    <p:extLst>
      <p:ext uri="{BB962C8B-B14F-4D97-AF65-F5344CB8AC3E}">
        <p14:creationId xmlns:p14="http://schemas.microsoft.com/office/powerpoint/2010/main" val="2762698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11150" y="1592250"/>
            <a:ext cx="4221176" cy="2374401"/>
          </a:xfrm>
          <a:prstGeom prst="rect">
            <a:avLst/>
          </a:prstGeom>
          <a:noFill/>
          <a:ln>
            <a:noFill/>
          </a:ln>
        </p:spPr>
      </p:pic>
      <p:cxnSp>
        <p:nvCxnSpPr>
          <p:cNvPr id="174" name="Google Shape;174;p25"/>
          <p:cNvCxnSpPr/>
          <p:nvPr/>
        </p:nvCxnSpPr>
        <p:spPr>
          <a:xfrm rot="10800000" flipH="1">
            <a:off x="6379150" y="2434025"/>
            <a:ext cx="849300" cy="108300"/>
          </a:xfrm>
          <a:prstGeom prst="straightConnector1">
            <a:avLst/>
          </a:prstGeom>
          <a:noFill/>
          <a:ln w="9525" cap="flat" cmpd="sng">
            <a:solidFill>
              <a:srgbClr val="00FF00"/>
            </a:solidFill>
            <a:prstDash val="solid"/>
            <a:round/>
            <a:headEnd type="none" w="med" len="med"/>
            <a:tailEnd type="none" w="med" len="med"/>
          </a:ln>
        </p:spPr>
      </p:cxnSp>
      <p:cxnSp>
        <p:nvCxnSpPr>
          <p:cNvPr id="175" name="Google Shape;175;p25"/>
          <p:cNvCxnSpPr/>
          <p:nvPr/>
        </p:nvCxnSpPr>
        <p:spPr>
          <a:xfrm rot="10800000" flipH="1">
            <a:off x="6698400" y="2609275"/>
            <a:ext cx="916200" cy="132600"/>
          </a:xfrm>
          <a:prstGeom prst="straightConnector1">
            <a:avLst/>
          </a:prstGeom>
          <a:noFill/>
          <a:ln w="9525" cap="flat" cmpd="sng">
            <a:solidFill>
              <a:srgbClr val="00FF00"/>
            </a:solidFill>
            <a:prstDash val="solid"/>
            <a:round/>
            <a:headEnd type="none" w="med" len="med"/>
            <a:tailEnd type="none" w="med" len="med"/>
          </a:ln>
        </p:spPr>
      </p:cxnSp>
      <p:cxnSp>
        <p:nvCxnSpPr>
          <p:cNvPr id="176" name="Google Shape;176;p25"/>
          <p:cNvCxnSpPr/>
          <p:nvPr/>
        </p:nvCxnSpPr>
        <p:spPr>
          <a:xfrm>
            <a:off x="6379150" y="2559450"/>
            <a:ext cx="313500" cy="193800"/>
          </a:xfrm>
          <a:prstGeom prst="straightConnector1">
            <a:avLst/>
          </a:prstGeom>
          <a:noFill/>
          <a:ln w="9525" cap="flat" cmpd="sng">
            <a:solidFill>
              <a:srgbClr val="00FF00"/>
            </a:solidFill>
            <a:prstDash val="solid"/>
            <a:round/>
            <a:headEnd type="none" w="med" len="med"/>
            <a:tailEnd type="none" w="med" len="med"/>
          </a:ln>
        </p:spPr>
      </p:cxnSp>
      <p:cxnSp>
        <p:nvCxnSpPr>
          <p:cNvPr id="177" name="Google Shape;177;p25"/>
          <p:cNvCxnSpPr/>
          <p:nvPr/>
        </p:nvCxnSpPr>
        <p:spPr>
          <a:xfrm>
            <a:off x="7228450" y="2439725"/>
            <a:ext cx="399300" cy="171000"/>
          </a:xfrm>
          <a:prstGeom prst="straightConnector1">
            <a:avLst/>
          </a:prstGeom>
          <a:noFill/>
          <a:ln w="9525" cap="flat" cmpd="sng">
            <a:solidFill>
              <a:srgbClr val="00FF00"/>
            </a:solidFill>
            <a:prstDash val="solid"/>
            <a:round/>
            <a:headEnd type="none" w="med" len="med"/>
            <a:tailEnd type="none" w="med" len="med"/>
          </a:ln>
        </p:spPr>
      </p:cxnSp>
      <p:cxnSp>
        <p:nvCxnSpPr>
          <p:cNvPr id="178" name="Google Shape;178;p25"/>
          <p:cNvCxnSpPr/>
          <p:nvPr/>
        </p:nvCxnSpPr>
        <p:spPr>
          <a:xfrm>
            <a:off x="6401975" y="3123825"/>
            <a:ext cx="296400" cy="285000"/>
          </a:xfrm>
          <a:prstGeom prst="straightConnector1">
            <a:avLst/>
          </a:prstGeom>
          <a:noFill/>
          <a:ln w="9525" cap="flat" cmpd="sng">
            <a:solidFill>
              <a:srgbClr val="00FF00"/>
            </a:solidFill>
            <a:prstDash val="solid"/>
            <a:round/>
            <a:headEnd type="none" w="med" len="med"/>
            <a:tailEnd type="none" w="med" len="med"/>
          </a:ln>
        </p:spPr>
      </p:cxnSp>
      <p:cxnSp>
        <p:nvCxnSpPr>
          <p:cNvPr id="179" name="Google Shape;179;p25"/>
          <p:cNvCxnSpPr/>
          <p:nvPr/>
        </p:nvCxnSpPr>
        <p:spPr>
          <a:xfrm>
            <a:off x="7189825" y="2976750"/>
            <a:ext cx="392100" cy="232500"/>
          </a:xfrm>
          <a:prstGeom prst="straightConnector1">
            <a:avLst/>
          </a:prstGeom>
          <a:noFill/>
          <a:ln w="9525" cap="flat" cmpd="sng">
            <a:solidFill>
              <a:srgbClr val="00FF00"/>
            </a:solidFill>
            <a:prstDash val="solid"/>
            <a:round/>
            <a:headEnd type="none" w="med" len="med"/>
            <a:tailEnd type="none" w="med" len="med"/>
          </a:ln>
        </p:spPr>
      </p:cxnSp>
      <p:cxnSp>
        <p:nvCxnSpPr>
          <p:cNvPr id="180" name="Google Shape;180;p25"/>
          <p:cNvCxnSpPr/>
          <p:nvPr/>
        </p:nvCxnSpPr>
        <p:spPr>
          <a:xfrm rot="10800000" flipH="1">
            <a:off x="6698400" y="3215050"/>
            <a:ext cx="883500" cy="193800"/>
          </a:xfrm>
          <a:prstGeom prst="straightConnector1">
            <a:avLst/>
          </a:prstGeom>
          <a:noFill/>
          <a:ln w="9525" cap="flat" cmpd="sng">
            <a:solidFill>
              <a:srgbClr val="00FF00"/>
            </a:solidFill>
            <a:prstDash val="solid"/>
            <a:round/>
            <a:headEnd type="none" w="med" len="med"/>
            <a:tailEnd type="none" w="med" len="med"/>
          </a:ln>
        </p:spPr>
      </p:cxnSp>
      <p:cxnSp>
        <p:nvCxnSpPr>
          <p:cNvPr id="181" name="Google Shape;181;p25"/>
          <p:cNvCxnSpPr/>
          <p:nvPr/>
        </p:nvCxnSpPr>
        <p:spPr>
          <a:xfrm rot="10800000" flipH="1">
            <a:off x="6401975" y="2975625"/>
            <a:ext cx="803700" cy="148200"/>
          </a:xfrm>
          <a:prstGeom prst="straightConnector1">
            <a:avLst/>
          </a:prstGeom>
          <a:noFill/>
          <a:ln w="9525" cap="flat" cmpd="sng">
            <a:solidFill>
              <a:srgbClr val="00FF00"/>
            </a:solidFill>
            <a:prstDash val="solid"/>
            <a:round/>
            <a:headEnd type="none" w="med" len="med"/>
            <a:tailEnd type="none" w="med" len="med"/>
          </a:ln>
        </p:spPr>
      </p:cxnSp>
      <p:cxnSp>
        <p:nvCxnSpPr>
          <p:cNvPr id="182" name="Google Shape;182;p25"/>
          <p:cNvCxnSpPr/>
          <p:nvPr/>
        </p:nvCxnSpPr>
        <p:spPr>
          <a:xfrm rot="10800000">
            <a:off x="6373450" y="2559525"/>
            <a:ext cx="11400" cy="575700"/>
          </a:xfrm>
          <a:prstGeom prst="straightConnector1">
            <a:avLst/>
          </a:prstGeom>
          <a:noFill/>
          <a:ln w="9525" cap="flat" cmpd="sng">
            <a:solidFill>
              <a:srgbClr val="00FF00"/>
            </a:solidFill>
            <a:prstDash val="solid"/>
            <a:round/>
            <a:headEnd type="none" w="med" len="med"/>
            <a:tailEnd type="none" w="med" len="med"/>
          </a:ln>
        </p:spPr>
      </p:cxnSp>
      <p:cxnSp>
        <p:nvCxnSpPr>
          <p:cNvPr id="183" name="Google Shape;183;p25"/>
          <p:cNvCxnSpPr/>
          <p:nvPr/>
        </p:nvCxnSpPr>
        <p:spPr>
          <a:xfrm rot="10800000">
            <a:off x="6692700" y="2741950"/>
            <a:ext cx="0" cy="678300"/>
          </a:xfrm>
          <a:prstGeom prst="straightConnector1">
            <a:avLst/>
          </a:prstGeom>
          <a:noFill/>
          <a:ln w="9525" cap="flat" cmpd="sng">
            <a:solidFill>
              <a:srgbClr val="00FF00"/>
            </a:solidFill>
            <a:prstDash val="solid"/>
            <a:round/>
            <a:headEnd type="none" w="med" len="med"/>
            <a:tailEnd type="none" w="med" len="med"/>
          </a:ln>
        </p:spPr>
      </p:cxnSp>
      <p:cxnSp>
        <p:nvCxnSpPr>
          <p:cNvPr id="184" name="Google Shape;184;p25"/>
          <p:cNvCxnSpPr/>
          <p:nvPr/>
        </p:nvCxnSpPr>
        <p:spPr>
          <a:xfrm rot="10800000" flipH="1">
            <a:off x="7593425" y="2605125"/>
            <a:ext cx="27000" cy="609900"/>
          </a:xfrm>
          <a:prstGeom prst="straightConnector1">
            <a:avLst/>
          </a:prstGeom>
          <a:noFill/>
          <a:ln w="9525" cap="flat" cmpd="sng">
            <a:solidFill>
              <a:srgbClr val="00FF00"/>
            </a:solidFill>
            <a:prstDash val="solid"/>
            <a:round/>
            <a:headEnd type="none" w="med" len="med"/>
            <a:tailEnd type="none" w="med" len="med"/>
          </a:ln>
        </p:spPr>
      </p:cxnSp>
      <p:cxnSp>
        <p:nvCxnSpPr>
          <p:cNvPr id="185" name="Google Shape;185;p25"/>
          <p:cNvCxnSpPr/>
          <p:nvPr/>
        </p:nvCxnSpPr>
        <p:spPr>
          <a:xfrm rot="10800000" flipH="1">
            <a:off x="7211475" y="2434100"/>
            <a:ext cx="11400" cy="552900"/>
          </a:xfrm>
          <a:prstGeom prst="straightConnector1">
            <a:avLst/>
          </a:prstGeom>
          <a:noFill/>
          <a:ln w="9525" cap="flat" cmpd="sng">
            <a:solidFill>
              <a:srgbClr val="00FF00"/>
            </a:solidFill>
            <a:prstDash val="solid"/>
            <a:round/>
            <a:headEnd type="none" w="med" len="med"/>
            <a:tailEnd type="none" w="med" len="med"/>
          </a:ln>
        </p:spPr>
      </p:cxnSp>
      <p:sp>
        <p:nvSpPr>
          <p:cNvPr id="186" name="Google Shape;186;p25"/>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- 3D case</a:t>
            </a:r>
            <a:endParaRPr dirty="0"/>
          </a:p>
        </p:txBody>
      </p:sp>
      <p:sp>
        <p:nvSpPr>
          <p:cNvPr id="187" name="Google Shape;187;p25"/>
          <p:cNvSpPr txBox="1">
            <a:spLocks noGrp="1"/>
          </p:cNvSpPr>
          <p:nvPr>
            <p:ph type="body" idx="1"/>
          </p:nvPr>
        </p:nvSpPr>
        <p:spPr>
          <a:xfrm>
            <a:off x="113855" y="1077300"/>
            <a:ext cx="4497145" cy="406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6-DOF pose estimation is a much harder problem than 2D bounding boxes</a:t>
            </a:r>
            <a:endParaRPr dirty="0"/>
          </a:p>
          <a:p>
            <a:pPr marL="457200" lvl="0" indent="-342900" algn="l" rtl="0">
              <a:spcBef>
                <a:spcPts val="0"/>
              </a:spcBef>
              <a:spcAft>
                <a:spcPts val="0"/>
              </a:spcAft>
              <a:buSzPts val="1800"/>
              <a:buChar char="●"/>
            </a:pPr>
            <a:r>
              <a:rPr lang="en" dirty="0"/>
              <a:t>Singleshotpose - new algorithm developed by Microsoft</a:t>
            </a:r>
            <a:endParaRPr dirty="0"/>
          </a:p>
          <a:p>
            <a:pPr marL="914400" lvl="1" indent="-317500" algn="l" rtl="0">
              <a:spcBef>
                <a:spcPts val="0"/>
              </a:spcBef>
              <a:spcAft>
                <a:spcPts val="0"/>
              </a:spcAft>
              <a:buSzPts val="1400"/>
              <a:buChar char="○"/>
            </a:pPr>
            <a:r>
              <a:rPr lang="en" dirty="0"/>
              <a:t>Based on the same principle as 2D bounding box estimation</a:t>
            </a:r>
            <a:endParaRPr dirty="0"/>
          </a:p>
          <a:p>
            <a:pPr marL="914400" lvl="1" indent="-317500" algn="l" rtl="0">
              <a:spcBef>
                <a:spcPts val="0"/>
              </a:spcBef>
              <a:spcAft>
                <a:spcPts val="0"/>
              </a:spcAft>
              <a:buSzPts val="1400"/>
              <a:buChar char="○"/>
            </a:pPr>
            <a:r>
              <a:rPr lang="en" dirty="0"/>
              <a:t>Instead, train to predict 2D </a:t>
            </a:r>
            <a:r>
              <a:rPr lang="en" i="1" dirty="0"/>
              <a:t>projection</a:t>
            </a:r>
            <a:r>
              <a:rPr lang="en" dirty="0"/>
              <a:t> of 3D bounding box</a:t>
            </a:r>
          </a:p>
          <a:p>
            <a:r>
              <a:rPr lang="en-US" dirty="0"/>
              <a:t>Divides the image into a series of boxes, with identified centroids in a box, along with point offsets relative to the centroid (YOLOv2).</a:t>
            </a:r>
          </a:p>
          <a:p>
            <a:pPr indent="-317500">
              <a:buSzPts val="1400"/>
              <a:buChar char="○"/>
            </a:pPr>
            <a:endParaRPr dirty="0"/>
          </a:p>
        </p:txBody>
      </p:sp>
      <p:pic>
        <p:nvPicPr>
          <p:cNvPr id="188" name="Google Shape;188;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11167" y="1592250"/>
            <a:ext cx="4221133" cy="2374401"/>
          </a:xfrm>
          <a:prstGeom prst="rect">
            <a:avLst/>
          </a:prstGeom>
          <a:noFill/>
          <a:ln>
            <a:noFill/>
          </a:ln>
        </p:spPr>
      </p:pic>
      <p:sp>
        <p:nvSpPr>
          <p:cNvPr id="189" name="Google Shape;189;p25"/>
          <p:cNvSpPr/>
          <p:nvPr/>
        </p:nvSpPr>
        <p:spPr>
          <a:xfrm>
            <a:off x="6477200" y="2411225"/>
            <a:ext cx="68400" cy="74100"/>
          </a:xfrm>
          <a:prstGeom prst="ellipse">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25"/>
          <p:cNvSpPr/>
          <p:nvPr/>
        </p:nvSpPr>
        <p:spPr>
          <a:xfrm>
            <a:off x="7529175" y="2411225"/>
            <a:ext cx="68400" cy="74100"/>
          </a:xfrm>
          <a:prstGeom prst="ellipse">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25"/>
          <p:cNvSpPr/>
          <p:nvPr/>
        </p:nvSpPr>
        <p:spPr>
          <a:xfrm>
            <a:off x="7529175" y="3307375"/>
            <a:ext cx="68400" cy="74100"/>
          </a:xfrm>
          <a:prstGeom prst="ellipse">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25"/>
          <p:cNvSpPr/>
          <p:nvPr/>
        </p:nvSpPr>
        <p:spPr>
          <a:xfrm>
            <a:off x="6477200" y="3307375"/>
            <a:ext cx="68400" cy="74100"/>
          </a:xfrm>
          <a:prstGeom prst="ellipse">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25"/>
          <p:cNvSpPr/>
          <p:nvPr/>
        </p:nvSpPr>
        <p:spPr>
          <a:xfrm>
            <a:off x="6504550" y="2439725"/>
            <a:ext cx="1060500" cy="9063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88"/>
                                        </p:tgtEl>
                                      </p:cBhvr>
                                    </p:animEffect>
                                    <p:set>
                                      <p:cBhvr>
                                        <p:cTn id="7" dur="1" fill="hold">
                                          <p:stCondLst>
                                            <p:cond delay="1000"/>
                                          </p:stCondLst>
                                        </p:cTn>
                                        <p:tgtEl>
                                          <p:spTgt spid="18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89"/>
                                        </p:tgtEl>
                                      </p:cBhvr>
                                    </p:animEffect>
                                    <p:set>
                                      <p:cBhvr>
                                        <p:cTn id="10" dur="1" fill="hold">
                                          <p:stCondLst>
                                            <p:cond delay="1000"/>
                                          </p:stCondLst>
                                        </p:cTn>
                                        <p:tgtEl>
                                          <p:spTgt spid="18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90"/>
                                        </p:tgtEl>
                                      </p:cBhvr>
                                    </p:animEffect>
                                    <p:set>
                                      <p:cBhvr>
                                        <p:cTn id="13" dur="1" fill="hold">
                                          <p:stCondLst>
                                            <p:cond delay="1000"/>
                                          </p:stCondLst>
                                        </p:cTn>
                                        <p:tgtEl>
                                          <p:spTgt spid="19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91"/>
                                        </p:tgtEl>
                                      </p:cBhvr>
                                    </p:animEffect>
                                    <p:set>
                                      <p:cBhvr>
                                        <p:cTn id="16" dur="1" fill="hold">
                                          <p:stCondLst>
                                            <p:cond delay="1000"/>
                                          </p:stCondLst>
                                        </p:cTn>
                                        <p:tgtEl>
                                          <p:spTgt spid="19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92"/>
                                        </p:tgtEl>
                                      </p:cBhvr>
                                    </p:animEffect>
                                    <p:set>
                                      <p:cBhvr>
                                        <p:cTn id="19" dur="1" fill="hold">
                                          <p:stCondLst>
                                            <p:cond delay="1000"/>
                                          </p:stCondLst>
                                        </p:cTn>
                                        <p:tgtEl>
                                          <p:spTgt spid="19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93"/>
                                        </p:tgtEl>
                                      </p:cBhvr>
                                    </p:animEffect>
                                    <p:set>
                                      <p:cBhvr>
                                        <p:cTn id="22" dur="1" fill="hold">
                                          <p:stCondLst>
                                            <p:cond delay="1000"/>
                                          </p:stCondLst>
                                        </p:cTn>
                                        <p:tgtEl>
                                          <p:spTgt spid="19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74"/>
                                        </p:tgtEl>
                                      </p:cBhvr>
                                    </p:animEffect>
                                    <p:set>
                                      <p:cBhvr>
                                        <p:cTn id="27" dur="1" fill="hold">
                                          <p:stCondLst>
                                            <p:cond delay="1000"/>
                                          </p:stCondLst>
                                        </p:cTn>
                                        <p:tgtEl>
                                          <p:spTgt spid="17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75"/>
                                        </p:tgtEl>
                                      </p:cBhvr>
                                    </p:animEffect>
                                    <p:set>
                                      <p:cBhvr>
                                        <p:cTn id="30" dur="1" fill="hold">
                                          <p:stCondLst>
                                            <p:cond delay="1000"/>
                                          </p:stCondLst>
                                        </p:cTn>
                                        <p:tgtEl>
                                          <p:spTgt spid="17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176"/>
                                        </p:tgtEl>
                                      </p:cBhvr>
                                    </p:animEffect>
                                    <p:set>
                                      <p:cBhvr>
                                        <p:cTn id="33" dur="1" fill="hold">
                                          <p:stCondLst>
                                            <p:cond delay="1000"/>
                                          </p:stCondLst>
                                        </p:cTn>
                                        <p:tgtEl>
                                          <p:spTgt spid="17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77"/>
                                        </p:tgtEl>
                                      </p:cBhvr>
                                    </p:animEffect>
                                    <p:set>
                                      <p:cBhvr>
                                        <p:cTn id="36" dur="1" fill="hold">
                                          <p:stCondLst>
                                            <p:cond delay="1000"/>
                                          </p:stCondLst>
                                        </p:cTn>
                                        <p:tgtEl>
                                          <p:spTgt spid="17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78"/>
                                        </p:tgtEl>
                                      </p:cBhvr>
                                    </p:animEffect>
                                    <p:set>
                                      <p:cBhvr>
                                        <p:cTn id="39" dur="1" fill="hold">
                                          <p:stCondLst>
                                            <p:cond delay="1000"/>
                                          </p:stCondLst>
                                        </p:cTn>
                                        <p:tgtEl>
                                          <p:spTgt spid="17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79"/>
                                        </p:tgtEl>
                                      </p:cBhvr>
                                    </p:animEffect>
                                    <p:set>
                                      <p:cBhvr>
                                        <p:cTn id="42" dur="1" fill="hold">
                                          <p:stCondLst>
                                            <p:cond delay="1000"/>
                                          </p:stCondLst>
                                        </p:cTn>
                                        <p:tgtEl>
                                          <p:spTgt spid="17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80"/>
                                        </p:tgtEl>
                                      </p:cBhvr>
                                    </p:animEffect>
                                    <p:set>
                                      <p:cBhvr>
                                        <p:cTn id="45" dur="1" fill="hold">
                                          <p:stCondLst>
                                            <p:cond delay="1000"/>
                                          </p:stCondLst>
                                        </p:cTn>
                                        <p:tgtEl>
                                          <p:spTgt spid="18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181"/>
                                        </p:tgtEl>
                                      </p:cBhvr>
                                    </p:animEffect>
                                    <p:set>
                                      <p:cBhvr>
                                        <p:cTn id="48" dur="1" fill="hold">
                                          <p:stCondLst>
                                            <p:cond delay="1000"/>
                                          </p:stCondLst>
                                        </p:cTn>
                                        <p:tgtEl>
                                          <p:spTgt spid="18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82"/>
                                        </p:tgtEl>
                                      </p:cBhvr>
                                    </p:animEffect>
                                    <p:set>
                                      <p:cBhvr>
                                        <p:cTn id="51" dur="1" fill="hold">
                                          <p:stCondLst>
                                            <p:cond delay="1000"/>
                                          </p:stCondLst>
                                        </p:cTn>
                                        <p:tgtEl>
                                          <p:spTgt spid="18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83"/>
                                        </p:tgtEl>
                                      </p:cBhvr>
                                    </p:animEffect>
                                    <p:set>
                                      <p:cBhvr>
                                        <p:cTn id="54" dur="1" fill="hold">
                                          <p:stCondLst>
                                            <p:cond delay="1000"/>
                                          </p:stCondLst>
                                        </p:cTn>
                                        <p:tgtEl>
                                          <p:spTgt spid="18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84"/>
                                        </p:tgtEl>
                                      </p:cBhvr>
                                    </p:animEffect>
                                    <p:set>
                                      <p:cBhvr>
                                        <p:cTn id="57" dur="1" fill="hold">
                                          <p:stCondLst>
                                            <p:cond delay="1000"/>
                                          </p:stCondLst>
                                        </p:cTn>
                                        <p:tgtEl>
                                          <p:spTgt spid="18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85"/>
                                        </p:tgtEl>
                                      </p:cBhvr>
                                    </p:animEffect>
                                    <p:set>
                                      <p:cBhvr>
                                        <p:cTn id="60" dur="1" fill="hold">
                                          <p:stCondLst>
                                            <p:cond delay="1000"/>
                                          </p:stCondLst>
                                        </p:cTn>
                                        <p:tgtEl>
                                          <p:spTgt spid="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a:t>
            </a:r>
            <a:r>
              <a:rPr lang="en-US" dirty="0"/>
              <a:t>PnP</a:t>
            </a:r>
            <a:endParaRPr dirty="0"/>
          </a:p>
        </p:txBody>
      </p:sp>
      <p:sp>
        <p:nvSpPr>
          <p:cNvPr id="9" name="Content Placeholder 3">
            <a:extLst>
              <a:ext uri="{FF2B5EF4-FFF2-40B4-BE49-F238E27FC236}">
                <a16:creationId xmlns:a16="http://schemas.microsoft.com/office/drawing/2014/main" id="{5ABCB202-DD72-47A9-9F27-A6D818AA6B97}"/>
              </a:ext>
            </a:extLst>
          </p:cNvPr>
          <p:cNvSpPr txBox="1">
            <a:spLocks/>
          </p:cNvSpPr>
          <p:nvPr/>
        </p:nvSpPr>
        <p:spPr>
          <a:xfrm>
            <a:off x="-63500" y="984250"/>
            <a:ext cx="8975725" cy="435133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r>
              <a:rPr lang="en-US" dirty="0"/>
              <a:t>Use PnP algorithm to recreate 3D coordinates with respect to camera</a:t>
            </a:r>
          </a:p>
          <a:p>
            <a:r>
              <a:rPr lang="en-US" dirty="0"/>
              <a:t>3D points can be used in AR procedure assistants</a:t>
            </a:r>
          </a:p>
        </p:txBody>
      </p:sp>
      <p:pic>
        <p:nvPicPr>
          <p:cNvPr id="6" name="Google Shape;119;p19">
            <a:extLst>
              <a:ext uri="{FF2B5EF4-FFF2-40B4-BE49-F238E27FC236}">
                <a16:creationId xmlns:a16="http://schemas.microsoft.com/office/drawing/2014/main" id="{F60BEED4-7CCB-4CA5-A725-F4693965CA6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92162" y="1925645"/>
            <a:ext cx="4359675" cy="2633663"/>
          </a:xfrm>
          <a:prstGeom prst="rect">
            <a:avLst/>
          </a:prstGeom>
          <a:noFill/>
          <a:ln>
            <a:noFill/>
          </a:ln>
        </p:spPr>
      </p:pic>
    </p:spTree>
    <p:extLst>
      <p:ext uri="{BB962C8B-B14F-4D97-AF65-F5344CB8AC3E}">
        <p14:creationId xmlns:p14="http://schemas.microsoft.com/office/powerpoint/2010/main" val="1162256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- 3D case</a:t>
            </a:r>
            <a:endParaRPr dirty="0"/>
          </a:p>
        </p:txBody>
      </p:sp>
      <p:sp>
        <p:nvSpPr>
          <p:cNvPr id="199" name="Google Shape;199;p26"/>
          <p:cNvSpPr txBox="1">
            <a:spLocks noGrp="1"/>
          </p:cNvSpPr>
          <p:nvPr>
            <p:ph type="body" idx="1"/>
          </p:nvPr>
        </p:nvSpPr>
        <p:spPr>
          <a:xfrm>
            <a:off x="311700" y="855050"/>
            <a:ext cx="4260300" cy="200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Snubber-cup pose estimation:</a:t>
            </a:r>
            <a:endParaRPr dirty="0"/>
          </a:p>
          <a:p>
            <a:pPr marL="914400" lvl="1" indent="-317500" algn="l" rtl="0">
              <a:spcBef>
                <a:spcPts val="0"/>
              </a:spcBef>
              <a:spcAft>
                <a:spcPts val="0"/>
              </a:spcAft>
              <a:buSzPts val="1400"/>
              <a:buChar char="○"/>
            </a:pPr>
            <a:r>
              <a:rPr lang="en" dirty="0"/>
              <a:t>3k synthetic images rendered</a:t>
            </a:r>
            <a:endParaRPr dirty="0"/>
          </a:p>
          <a:p>
            <a:pPr marL="914400" lvl="1" indent="-317500" algn="l" rtl="0">
              <a:spcBef>
                <a:spcPts val="0"/>
              </a:spcBef>
              <a:spcAft>
                <a:spcPts val="0"/>
              </a:spcAft>
              <a:buSzPts val="1400"/>
              <a:buChar char="○"/>
            </a:pPr>
            <a:r>
              <a:rPr lang="en" dirty="0"/>
              <a:t>3D bounding boxes and 2D projections automatically generated with Maya</a:t>
            </a:r>
            <a:endParaRPr dirty="0"/>
          </a:p>
          <a:p>
            <a:pPr marL="914400" lvl="1" indent="-317500" algn="l" rtl="0">
              <a:spcBef>
                <a:spcPts val="0"/>
              </a:spcBef>
              <a:spcAft>
                <a:spcPts val="0"/>
              </a:spcAft>
              <a:buSzPts val="1400"/>
              <a:buChar char="○"/>
            </a:pPr>
            <a:r>
              <a:rPr lang="en" dirty="0"/>
              <a:t>3D printed model for testing</a:t>
            </a:r>
            <a:endParaRPr dirty="0"/>
          </a:p>
          <a:p>
            <a:pPr marL="914400" marR="0" lvl="1" indent="-317500" algn="l" rtl="0">
              <a:lnSpc>
                <a:spcPct val="115000"/>
              </a:lnSpc>
              <a:spcBef>
                <a:spcPts val="0"/>
              </a:spcBef>
              <a:spcAft>
                <a:spcPts val="0"/>
              </a:spcAft>
              <a:buClr>
                <a:schemeClr val="lt2"/>
              </a:buClr>
              <a:buSzPts val="1400"/>
              <a:buFont typeface="Arial"/>
              <a:buChar char="○"/>
            </a:pPr>
            <a:r>
              <a:rPr lang="en" dirty="0"/>
              <a:t>Trained slightly modified reference implementation of singleshotpose</a:t>
            </a:r>
            <a:endParaRPr dirty="0"/>
          </a:p>
        </p:txBody>
      </p:sp>
      <p:pic>
        <p:nvPicPr>
          <p:cNvPr id="200" name="Google Shape;200;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65375" y="3873627"/>
            <a:ext cx="1631889" cy="917950"/>
          </a:xfrm>
          <a:prstGeom prst="rect">
            <a:avLst/>
          </a:prstGeom>
          <a:noFill/>
          <a:ln>
            <a:noFill/>
          </a:ln>
        </p:spPr>
      </p:pic>
      <p:pic>
        <p:nvPicPr>
          <p:cNvPr id="201" name="Google Shape;201;p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33450" y="2955678"/>
            <a:ext cx="1631925" cy="917950"/>
          </a:xfrm>
          <a:prstGeom prst="rect">
            <a:avLst/>
          </a:prstGeom>
          <a:noFill/>
          <a:ln>
            <a:noFill/>
          </a:ln>
        </p:spPr>
      </p:pic>
      <p:pic>
        <p:nvPicPr>
          <p:cNvPr id="202" name="Google Shape;202;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33450" y="3873628"/>
            <a:ext cx="1631921" cy="917950"/>
          </a:xfrm>
          <a:prstGeom prst="rect">
            <a:avLst/>
          </a:prstGeom>
          <a:noFill/>
          <a:ln>
            <a:noFill/>
          </a:ln>
        </p:spPr>
      </p:pic>
      <p:pic>
        <p:nvPicPr>
          <p:cNvPr id="203" name="Google Shape;203;p2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565375" y="2955678"/>
            <a:ext cx="1631925" cy="917960"/>
          </a:xfrm>
          <a:prstGeom prst="rect">
            <a:avLst/>
          </a:prstGeom>
          <a:noFill/>
          <a:ln>
            <a:noFill/>
          </a:ln>
        </p:spPr>
      </p:pic>
      <p:pic>
        <p:nvPicPr>
          <p:cNvPr id="204" name="Google Shape;204;p2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802022" y="1205651"/>
            <a:ext cx="2162614" cy="1621953"/>
          </a:xfrm>
          <a:prstGeom prst="rect">
            <a:avLst/>
          </a:prstGeom>
          <a:noFill/>
          <a:ln>
            <a:noFill/>
          </a:ln>
        </p:spPr>
      </p:pic>
      <p:pic>
        <p:nvPicPr>
          <p:cNvPr id="205" name="Google Shape;205;p2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802026" y="3169625"/>
            <a:ext cx="2162604" cy="16219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a:t>
            </a:r>
            <a:r>
              <a:rPr lang="en-US" dirty="0"/>
              <a:t>Best </a:t>
            </a:r>
            <a:r>
              <a:rPr lang="en" dirty="0"/>
              <a:t>Results</a:t>
            </a:r>
            <a:endParaRPr dirty="0"/>
          </a:p>
        </p:txBody>
      </p:sp>
      <p:pic>
        <p:nvPicPr>
          <p:cNvPr id="211" name="Google Shape;211;p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31432" y="968850"/>
            <a:ext cx="2681125" cy="1971180"/>
          </a:xfrm>
          <a:prstGeom prst="rect">
            <a:avLst/>
          </a:prstGeom>
          <a:noFill/>
          <a:ln>
            <a:noFill/>
          </a:ln>
        </p:spPr>
      </p:pic>
      <p:pic>
        <p:nvPicPr>
          <p:cNvPr id="212" name="Google Shape;212;p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12557" y="2940025"/>
            <a:ext cx="2681125" cy="1971180"/>
          </a:xfrm>
          <a:prstGeom prst="rect">
            <a:avLst/>
          </a:prstGeom>
          <a:noFill/>
          <a:ln>
            <a:noFill/>
          </a:ln>
        </p:spPr>
      </p:pic>
      <p:pic>
        <p:nvPicPr>
          <p:cNvPr id="213" name="Google Shape;213;p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31432" y="2940025"/>
            <a:ext cx="2681125" cy="1971180"/>
          </a:xfrm>
          <a:prstGeom prst="rect">
            <a:avLst/>
          </a:prstGeom>
          <a:noFill/>
          <a:ln>
            <a:noFill/>
          </a:ln>
        </p:spPr>
      </p:pic>
      <p:pic>
        <p:nvPicPr>
          <p:cNvPr id="214" name="Google Shape;214;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50307" y="2940025"/>
            <a:ext cx="2681125" cy="1971180"/>
          </a:xfrm>
          <a:prstGeom prst="rect">
            <a:avLst/>
          </a:prstGeom>
          <a:noFill/>
          <a:ln>
            <a:noFill/>
          </a:ln>
        </p:spPr>
      </p:pic>
      <p:pic>
        <p:nvPicPr>
          <p:cNvPr id="215" name="Google Shape;215;p2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912557" y="968850"/>
            <a:ext cx="2681125" cy="1971180"/>
          </a:xfrm>
          <a:prstGeom prst="rect">
            <a:avLst/>
          </a:prstGeom>
          <a:noFill/>
          <a:ln>
            <a:noFill/>
          </a:ln>
        </p:spPr>
      </p:pic>
      <p:pic>
        <p:nvPicPr>
          <p:cNvPr id="216" name="Google Shape;216;p2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50313" y="968850"/>
            <a:ext cx="2681125" cy="1971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“Training”?</a:t>
            </a:r>
            <a:endParaRPr dirty="0"/>
          </a:p>
        </p:txBody>
      </p:sp>
      <p:sp>
        <p:nvSpPr>
          <p:cNvPr id="92" name="Google Shape;92;p17"/>
          <p:cNvSpPr txBox="1">
            <a:spLocks noGrp="1"/>
          </p:cNvSpPr>
          <p:nvPr>
            <p:ph type="body" idx="1"/>
          </p:nvPr>
        </p:nvSpPr>
        <p:spPr>
          <a:xfrm>
            <a:off x="311700" y="1149489"/>
            <a:ext cx="8248792" cy="294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600" dirty="0"/>
              <a:t>Basic steps of training:</a:t>
            </a:r>
            <a:endParaRPr sz="1600" dirty="0"/>
          </a:p>
          <a:p>
            <a:pPr marL="914400" lvl="1" indent="-304800" algn="l" rtl="0">
              <a:spcBef>
                <a:spcPts val="0"/>
              </a:spcBef>
              <a:spcAft>
                <a:spcPts val="0"/>
              </a:spcAft>
              <a:buSzPts val="1200"/>
              <a:buChar char="○"/>
            </a:pPr>
            <a:r>
              <a:rPr lang="en" sz="1600" dirty="0"/>
              <a:t>Weights are initially randomized</a:t>
            </a:r>
            <a:endParaRPr sz="1600" dirty="0"/>
          </a:p>
          <a:p>
            <a:pPr marL="914400" lvl="1" indent="-304800" algn="l" rtl="0">
              <a:spcBef>
                <a:spcPts val="0"/>
              </a:spcBef>
              <a:spcAft>
                <a:spcPts val="0"/>
              </a:spcAft>
              <a:buSzPts val="1200"/>
              <a:buChar char="○"/>
            </a:pPr>
            <a:r>
              <a:rPr lang="en" sz="1600" dirty="0"/>
              <a:t>Feed training examples through network and compute Loss at output</a:t>
            </a:r>
            <a:endParaRPr sz="1600" dirty="0"/>
          </a:p>
          <a:p>
            <a:pPr marL="914400" lvl="1" indent="-304800" algn="l" rtl="0">
              <a:spcBef>
                <a:spcPts val="0"/>
              </a:spcBef>
              <a:spcAft>
                <a:spcPts val="0"/>
              </a:spcAft>
              <a:buSzPts val="1200"/>
              <a:buChar char="○"/>
            </a:pPr>
            <a:r>
              <a:rPr lang="en" sz="1600" dirty="0"/>
              <a:t>Reinforce “good” weights through backpropagation</a:t>
            </a:r>
            <a:endParaRPr sz="1600" dirty="0"/>
          </a:p>
          <a:p>
            <a:pPr marL="914400" lvl="1" indent="-304800" algn="l" rtl="0">
              <a:spcBef>
                <a:spcPts val="0"/>
              </a:spcBef>
              <a:spcAft>
                <a:spcPts val="0"/>
              </a:spcAft>
              <a:buSzPts val="1200"/>
              <a:buChar char="○"/>
            </a:pPr>
            <a:r>
              <a:rPr lang="en" sz="1600" dirty="0"/>
              <a:t>Evaluate performance on test examples</a:t>
            </a:r>
            <a:endParaRPr sz="1600" dirty="0"/>
          </a:p>
          <a:p>
            <a:pPr marL="914400" lvl="1" indent="-304800" algn="l" rtl="0">
              <a:spcBef>
                <a:spcPts val="0"/>
              </a:spcBef>
              <a:spcAft>
                <a:spcPts val="0"/>
              </a:spcAft>
              <a:buSzPts val="1200"/>
              <a:buChar char="○"/>
            </a:pPr>
            <a:r>
              <a:rPr lang="en" sz="1600" dirty="0"/>
              <a:t>Repeat</a:t>
            </a:r>
            <a:endParaRPr sz="1600" dirty="0"/>
          </a:p>
          <a:p>
            <a:pPr marL="457200" lvl="0" indent="-342900" algn="l" rtl="0">
              <a:spcBef>
                <a:spcPts val="0"/>
              </a:spcBef>
              <a:spcAft>
                <a:spcPts val="0"/>
              </a:spcAft>
              <a:buSzPts val="1800"/>
              <a:buChar char="●"/>
            </a:pPr>
            <a:r>
              <a:rPr lang="en" sz="1600" dirty="0"/>
              <a:t>Must have accurate Loss function and large, diverse, </a:t>
            </a:r>
            <a:r>
              <a:rPr lang="en" sz="1600" i="1" dirty="0"/>
              <a:t>labeled </a:t>
            </a:r>
            <a:r>
              <a:rPr lang="en" sz="1600" dirty="0"/>
              <a:t> training set</a:t>
            </a:r>
            <a:endParaRPr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a:t>
            </a:r>
            <a:r>
              <a:rPr lang="en-US" dirty="0"/>
              <a:t>Worst </a:t>
            </a:r>
            <a:r>
              <a:rPr lang="en" dirty="0"/>
              <a:t>Results…</a:t>
            </a:r>
            <a:endParaRPr dirty="0"/>
          </a:p>
        </p:txBody>
      </p:sp>
      <p:pic>
        <p:nvPicPr>
          <p:cNvPr id="3" name="Picture 2">
            <a:extLst>
              <a:ext uri="{FF2B5EF4-FFF2-40B4-BE49-F238E27FC236}">
                <a16:creationId xmlns:a16="http://schemas.microsoft.com/office/drawing/2014/main" id="{B0B67AF8-25CB-466C-9481-A3C818832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030" y="844429"/>
            <a:ext cx="2584959" cy="1900482"/>
          </a:xfrm>
          <a:prstGeom prst="rect">
            <a:avLst/>
          </a:prstGeom>
        </p:spPr>
      </p:pic>
      <p:pic>
        <p:nvPicPr>
          <p:cNvPr id="5" name="Picture 4">
            <a:extLst>
              <a:ext uri="{FF2B5EF4-FFF2-40B4-BE49-F238E27FC236}">
                <a16:creationId xmlns:a16="http://schemas.microsoft.com/office/drawing/2014/main" id="{20C20335-3964-454B-9350-A10E5437C5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9963" y="844429"/>
            <a:ext cx="2584959" cy="1900482"/>
          </a:xfrm>
          <a:prstGeom prst="rect">
            <a:avLst/>
          </a:prstGeom>
        </p:spPr>
      </p:pic>
      <p:pic>
        <p:nvPicPr>
          <p:cNvPr id="7" name="Picture 6">
            <a:extLst>
              <a:ext uri="{FF2B5EF4-FFF2-40B4-BE49-F238E27FC236}">
                <a16:creationId xmlns:a16="http://schemas.microsoft.com/office/drawing/2014/main" id="{0E28AC4B-EB31-4965-8995-B76359F9D6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4922" y="844429"/>
            <a:ext cx="2584960" cy="1900483"/>
          </a:xfrm>
          <a:prstGeom prst="rect">
            <a:avLst/>
          </a:prstGeom>
        </p:spPr>
      </p:pic>
      <p:pic>
        <p:nvPicPr>
          <p:cNvPr id="9" name="Picture 8">
            <a:extLst>
              <a:ext uri="{FF2B5EF4-FFF2-40B4-BE49-F238E27FC236}">
                <a16:creationId xmlns:a16="http://schemas.microsoft.com/office/drawing/2014/main" id="{BD62E150-9987-4DF3-B30F-FB16851A3B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4029" y="2713281"/>
            <a:ext cx="2667971" cy="1961512"/>
          </a:xfrm>
          <a:prstGeom prst="rect">
            <a:avLst/>
          </a:prstGeom>
        </p:spPr>
      </p:pic>
      <p:pic>
        <p:nvPicPr>
          <p:cNvPr id="11" name="Picture 10">
            <a:extLst>
              <a:ext uri="{FF2B5EF4-FFF2-40B4-BE49-F238E27FC236}">
                <a16:creationId xmlns:a16="http://schemas.microsoft.com/office/drawing/2014/main" id="{F8EAC6AB-03A2-4989-A655-27EE3FBA6F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8015" y="2713281"/>
            <a:ext cx="2667969" cy="1961512"/>
          </a:xfrm>
          <a:prstGeom prst="rect">
            <a:avLst/>
          </a:prstGeom>
        </p:spPr>
      </p:pic>
      <p:pic>
        <p:nvPicPr>
          <p:cNvPr id="15" name="Picture 14">
            <a:extLst>
              <a:ext uri="{FF2B5EF4-FFF2-40B4-BE49-F238E27FC236}">
                <a16:creationId xmlns:a16="http://schemas.microsoft.com/office/drawing/2014/main" id="{CB78636D-D268-49FD-89CF-D567AF4188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76015" y="2744911"/>
            <a:ext cx="2493867" cy="1929882"/>
          </a:xfrm>
          <a:prstGeom prst="rect">
            <a:avLst/>
          </a:prstGeom>
        </p:spPr>
      </p:pic>
    </p:spTree>
    <p:extLst>
      <p:ext uri="{BB962C8B-B14F-4D97-AF65-F5344CB8AC3E}">
        <p14:creationId xmlns:p14="http://schemas.microsoft.com/office/powerpoint/2010/main" val="346037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lvl="0"/>
            <a:r>
              <a:rPr lang="en-US" dirty="0"/>
              <a:t>Object</a:t>
            </a:r>
            <a:r>
              <a:rPr lang="en" dirty="0"/>
              <a:t> Pose Estimation - Future Work</a:t>
            </a:r>
            <a:endParaRPr dirty="0"/>
          </a:p>
        </p:txBody>
      </p:sp>
      <p:sp>
        <p:nvSpPr>
          <p:cNvPr id="222" name="Google Shape;222;p28"/>
          <p:cNvSpPr txBox="1">
            <a:spLocks noGrp="1"/>
          </p:cNvSpPr>
          <p:nvPr>
            <p:ph type="body" idx="1"/>
          </p:nvPr>
        </p:nvSpPr>
        <p:spPr>
          <a:xfrm>
            <a:off x="311700" y="1060600"/>
            <a:ext cx="8520600" cy="2216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Provide clearly defined metric for accuracy</a:t>
            </a:r>
            <a:endParaRPr dirty="0"/>
          </a:p>
          <a:p>
            <a:pPr marL="914400" lvl="1" indent="-317500" algn="l" rtl="0">
              <a:spcBef>
                <a:spcPts val="0"/>
              </a:spcBef>
              <a:spcAft>
                <a:spcPts val="0"/>
              </a:spcAft>
              <a:buSzPts val="1400"/>
              <a:buChar char="○"/>
            </a:pPr>
            <a:r>
              <a:rPr lang="en" dirty="0"/>
              <a:t>Planned out workflow for using stickers as ground-truth for future iterations </a:t>
            </a:r>
          </a:p>
          <a:p>
            <a:pPr marL="596900" lvl="1" indent="0" algn="l" rtl="0">
              <a:spcBef>
                <a:spcPts val="0"/>
              </a:spcBef>
              <a:spcAft>
                <a:spcPts val="0"/>
              </a:spcAft>
              <a:buSzPts val="1400"/>
              <a:buNone/>
            </a:pPr>
            <a:endParaRPr dirty="0"/>
          </a:p>
          <a:p>
            <a:pPr marL="457200" lvl="0" indent="-342900" algn="l" rtl="0">
              <a:spcBef>
                <a:spcPts val="0"/>
              </a:spcBef>
              <a:spcAft>
                <a:spcPts val="0"/>
              </a:spcAft>
              <a:buSzPts val="1800"/>
              <a:buChar char="●"/>
            </a:pPr>
            <a:r>
              <a:rPr lang="en" dirty="0"/>
              <a:t>Gradually add complexity to system </a:t>
            </a:r>
            <a:endParaRPr dirty="0"/>
          </a:p>
          <a:p>
            <a:pPr marL="914400" lvl="1" indent="-317500" algn="l" rtl="0">
              <a:spcBef>
                <a:spcPts val="0"/>
              </a:spcBef>
              <a:spcAft>
                <a:spcPts val="0"/>
              </a:spcAft>
              <a:buSzPts val="1400"/>
              <a:buChar char="○"/>
            </a:pPr>
            <a:r>
              <a:rPr lang="en" dirty="0"/>
              <a:t>Realistic background, lighting, partial occlusion, </a:t>
            </a:r>
            <a:r>
              <a:rPr lang="en-US" dirty="0"/>
              <a:t>camera noise, </a:t>
            </a:r>
            <a:r>
              <a:rPr lang="en" dirty="0"/>
              <a:t>etc.</a:t>
            </a:r>
          </a:p>
          <a:p>
            <a:pPr marL="596900" lvl="1" indent="0" algn="l" rtl="0">
              <a:spcBef>
                <a:spcPts val="0"/>
              </a:spcBef>
              <a:spcAft>
                <a:spcPts val="0"/>
              </a:spcAft>
              <a:buSzPts val="1400"/>
              <a:buNone/>
            </a:pPr>
            <a:endParaRPr dirty="0"/>
          </a:p>
          <a:p>
            <a:pPr marL="457200" lvl="0" indent="-342900" algn="l" rtl="0">
              <a:spcBef>
                <a:spcPts val="0"/>
              </a:spcBef>
              <a:spcAft>
                <a:spcPts val="0"/>
              </a:spcAft>
              <a:buSzPts val="1800"/>
              <a:buChar char="●"/>
            </a:pPr>
            <a:r>
              <a:rPr lang="en" dirty="0"/>
              <a:t>Create pipeline for future use cases</a:t>
            </a:r>
            <a:endParaRPr dirty="0"/>
          </a:p>
          <a:p>
            <a:pPr marL="914400" lvl="1" indent="-317500" algn="l" rtl="0">
              <a:spcBef>
                <a:spcPts val="0"/>
              </a:spcBef>
              <a:spcAft>
                <a:spcPts val="0"/>
              </a:spcAft>
              <a:buSzPts val="1400"/>
              <a:buChar char="○"/>
            </a:pPr>
            <a:r>
              <a:rPr lang="en" dirty="0"/>
              <a:t>CAD model as input - trained network as output</a:t>
            </a:r>
            <a:endParaRPr dirty="0"/>
          </a:p>
          <a:p>
            <a:pPr marL="914400" lvl="0" indent="0" algn="l" rtl="0">
              <a:spcBef>
                <a:spcPts val="1600"/>
              </a:spcBef>
              <a:spcAft>
                <a:spcPts val="1600"/>
              </a:spcAft>
              <a:buNone/>
            </a:pPr>
            <a:endParaRPr dirty="0"/>
          </a:p>
        </p:txBody>
      </p:sp>
      <p:pic>
        <p:nvPicPr>
          <p:cNvPr id="223" name="Google Shape;223;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98592" y="3766110"/>
            <a:ext cx="1227471" cy="1051300"/>
          </a:xfrm>
          <a:prstGeom prst="rect">
            <a:avLst/>
          </a:prstGeom>
          <a:noFill/>
          <a:ln>
            <a:noFill/>
          </a:ln>
        </p:spPr>
      </p:pic>
      <p:pic>
        <p:nvPicPr>
          <p:cNvPr id="224" name="Google Shape;22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40830" y="3766110"/>
            <a:ext cx="1227471" cy="1051299"/>
          </a:xfrm>
          <a:prstGeom prst="rect">
            <a:avLst/>
          </a:prstGeom>
          <a:noFill/>
          <a:ln>
            <a:noFill/>
          </a:ln>
        </p:spPr>
      </p:pic>
      <p:pic>
        <p:nvPicPr>
          <p:cNvPr id="226" name="Google Shape;226;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86412" y="3766110"/>
            <a:ext cx="1305439" cy="1051299"/>
          </a:xfrm>
          <a:prstGeom prst="rect">
            <a:avLst/>
          </a:prstGeom>
          <a:noFill/>
          <a:ln>
            <a:noFill/>
          </a:ln>
        </p:spPr>
      </p:pic>
      <p:cxnSp>
        <p:nvCxnSpPr>
          <p:cNvPr id="227" name="Google Shape;227;p28"/>
          <p:cNvCxnSpPr/>
          <p:nvPr/>
        </p:nvCxnSpPr>
        <p:spPr>
          <a:xfrm>
            <a:off x="2355879" y="4291760"/>
            <a:ext cx="355200" cy="0"/>
          </a:xfrm>
          <a:prstGeom prst="straightConnector1">
            <a:avLst/>
          </a:prstGeom>
          <a:noFill/>
          <a:ln w="28575" cap="flat" cmpd="sng">
            <a:solidFill>
              <a:srgbClr val="CCCCCC"/>
            </a:solidFill>
            <a:prstDash val="solid"/>
            <a:round/>
            <a:headEnd type="none" w="med" len="med"/>
            <a:tailEnd type="triangle" w="med" len="med"/>
          </a:ln>
        </p:spPr>
      </p:cxnSp>
      <p:cxnSp>
        <p:nvCxnSpPr>
          <p:cNvPr id="228" name="Google Shape;228;p28"/>
          <p:cNvCxnSpPr/>
          <p:nvPr/>
        </p:nvCxnSpPr>
        <p:spPr>
          <a:xfrm>
            <a:off x="4170743" y="4291760"/>
            <a:ext cx="355200" cy="0"/>
          </a:xfrm>
          <a:prstGeom prst="straightConnector1">
            <a:avLst/>
          </a:prstGeom>
          <a:noFill/>
          <a:ln w="28575" cap="flat" cmpd="sng">
            <a:solidFill>
              <a:srgbClr val="CCCCCC"/>
            </a:solidFill>
            <a:prstDash val="solid"/>
            <a:round/>
            <a:headEnd type="none" w="med" len="med"/>
            <a:tailEnd type="triangle" w="med" len="med"/>
          </a:ln>
        </p:spPr>
      </p:cxnSp>
      <p:cxnSp>
        <p:nvCxnSpPr>
          <p:cNvPr id="230" name="Google Shape;230;p28"/>
          <p:cNvCxnSpPr/>
          <p:nvPr/>
        </p:nvCxnSpPr>
        <p:spPr>
          <a:xfrm>
            <a:off x="6194219" y="4291760"/>
            <a:ext cx="355200" cy="0"/>
          </a:xfrm>
          <a:prstGeom prst="straightConnector1">
            <a:avLst/>
          </a:prstGeom>
          <a:noFill/>
          <a:ln w="28575" cap="flat" cmpd="sng">
            <a:solidFill>
              <a:srgbClr val="CCCCCC"/>
            </a:solidFill>
            <a:prstDash val="solid"/>
            <a:round/>
            <a:headEnd type="none" w="med" len="med"/>
            <a:tailEnd type="triangle" w="med" len="med"/>
          </a:ln>
        </p:spPr>
      </p:cxnSp>
      <p:pic>
        <p:nvPicPr>
          <p:cNvPr id="231" name="Google Shape;231;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51800" y="3766110"/>
            <a:ext cx="1457950" cy="10513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Bigger Picture - DML at NASA</a:t>
            </a:r>
            <a:endParaRPr dirty="0"/>
          </a:p>
        </p:txBody>
      </p:sp>
      <p:sp>
        <p:nvSpPr>
          <p:cNvPr id="3" name="Text Placeholder 2">
            <a:extLst>
              <a:ext uri="{FF2B5EF4-FFF2-40B4-BE49-F238E27FC236}">
                <a16:creationId xmlns:a16="http://schemas.microsoft.com/office/drawing/2014/main" id="{93A494B4-0245-462D-A7E5-CD5BC085010C}"/>
              </a:ext>
            </a:extLst>
          </p:cNvPr>
          <p:cNvSpPr>
            <a:spLocks noGrp="1"/>
          </p:cNvSpPr>
          <p:nvPr>
            <p:ph type="body" idx="1"/>
          </p:nvPr>
        </p:nvSpPr>
        <p:spPr/>
        <p:txBody>
          <a:bodyPr/>
          <a:lstStyle/>
          <a:p>
            <a:pPr>
              <a:lnSpc>
                <a:spcPct val="100000"/>
              </a:lnSpc>
            </a:pPr>
            <a:r>
              <a:rPr lang="en-US" sz="2800" dirty="0"/>
              <a:t>Biometric Monitoring</a:t>
            </a:r>
          </a:p>
          <a:p>
            <a:pPr lvl="1">
              <a:lnSpc>
                <a:spcPct val="100000"/>
              </a:lnSpc>
              <a:spcBef>
                <a:spcPts val="0"/>
              </a:spcBef>
            </a:pPr>
            <a:r>
              <a:rPr lang="en-US" sz="2000" dirty="0"/>
              <a:t>Pupillometry, EEG, fNIR</a:t>
            </a:r>
          </a:p>
          <a:p>
            <a:pPr lvl="1">
              <a:lnSpc>
                <a:spcPct val="100000"/>
              </a:lnSpc>
              <a:spcBef>
                <a:spcPts val="0"/>
              </a:spcBef>
            </a:pPr>
            <a:r>
              <a:rPr lang="en-US" sz="2000" dirty="0"/>
              <a:t>Predict physical and mental health problems</a:t>
            </a:r>
          </a:p>
          <a:p>
            <a:r>
              <a:rPr lang="en-US" sz="2800" dirty="0"/>
              <a:t>Vehicle Systems Management</a:t>
            </a:r>
          </a:p>
          <a:p>
            <a:pPr lvl="1">
              <a:spcBef>
                <a:spcPts val="0"/>
              </a:spcBef>
            </a:pPr>
            <a:r>
              <a:rPr lang="en-US" sz="2400" dirty="0"/>
              <a:t>Augmented Reality Procedure Assistants</a:t>
            </a:r>
          </a:p>
          <a:p>
            <a:pPr lvl="1">
              <a:spcBef>
                <a:spcPts val="0"/>
              </a:spcBef>
            </a:pPr>
            <a:r>
              <a:rPr lang="en-US" sz="2400" dirty="0"/>
              <a:t>Autonomous Surface Vehicles and Navigation</a:t>
            </a:r>
          </a:p>
          <a:p>
            <a:pPr lvl="1">
              <a:spcBef>
                <a:spcPts val="0"/>
              </a:spcBef>
            </a:pPr>
            <a:r>
              <a:rPr lang="en-US" sz="2400" dirty="0"/>
              <a:t>Mission Control AI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Acknowledgements</a:t>
            </a:r>
            <a:endParaRPr dirty="0"/>
          </a:p>
        </p:txBody>
      </p:sp>
      <p:sp>
        <p:nvSpPr>
          <p:cNvPr id="4" name="Google Shape;92;p17">
            <a:extLst>
              <a:ext uri="{FF2B5EF4-FFF2-40B4-BE49-F238E27FC236}">
                <a16:creationId xmlns:a16="http://schemas.microsoft.com/office/drawing/2014/main" id="{14300062-D0A4-40B6-9C0B-0FC1CCA623BA}"/>
              </a:ext>
            </a:extLst>
          </p:cNvPr>
          <p:cNvSpPr txBox="1">
            <a:spLocks noGrp="1"/>
          </p:cNvSpPr>
          <p:nvPr>
            <p:ph type="body" idx="1"/>
          </p:nvPr>
        </p:nvSpPr>
        <p:spPr>
          <a:xfrm>
            <a:off x="311700" y="1149489"/>
            <a:ext cx="7489438" cy="294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2000" b="1" dirty="0"/>
              <a:t>Lawrence Hessburg </a:t>
            </a:r>
            <a:r>
              <a:rPr lang="en-US" sz="2000" dirty="0"/>
              <a:t>– Graduate Student</a:t>
            </a:r>
          </a:p>
          <a:p>
            <a:pPr marL="457200" lvl="0" indent="-342900" algn="l" rtl="0">
              <a:spcBef>
                <a:spcPts val="0"/>
              </a:spcBef>
              <a:spcAft>
                <a:spcPts val="0"/>
              </a:spcAft>
              <a:buSzPts val="1800"/>
              <a:buChar char="●"/>
            </a:pPr>
            <a:endParaRPr lang="en-US" sz="2000" dirty="0"/>
          </a:p>
          <a:p>
            <a:pPr marL="457200" lvl="0" indent="-342900" algn="l" rtl="0">
              <a:spcBef>
                <a:spcPts val="0"/>
              </a:spcBef>
              <a:spcAft>
                <a:spcPts val="0"/>
              </a:spcAft>
              <a:buSzPts val="1800"/>
              <a:buChar char="●"/>
            </a:pPr>
            <a:r>
              <a:rPr lang="en-US" sz="2000" b="1" dirty="0"/>
              <a:t>Lui Wang </a:t>
            </a:r>
            <a:r>
              <a:rPr lang="en-US" sz="2000" dirty="0"/>
              <a:t>– Augmented Reality Expert</a:t>
            </a:r>
          </a:p>
          <a:p>
            <a:pPr marL="457200" lvl="0" indent="-342900" algn="l" rtl="0">
              <a:spcBef>
                <a:spcPts val="0"/>
              </a:spcBef>
              <a:spcAft>
                <a:spcPts val="0"/>
              </a:spcAft>
              <a:buSzPts val="1800"/>
              <a:buChar char="●"/>
            </a:pPr>
            <a:endParaRPr lang="en-US" sz="2000" dirty="0"/>
          </a:p>
          <a:p>
            <a:pPr marL="457200" lvl="0" indent="-342900" algn="l" rtl="0">
              <a:spcBef>
                <a:spcPts val="0"/>
              </a:spcBef>
              <a:spcAft>
                <a:spcPts val="0"/>
              </a:spcAft>
              <a:buSzPts val="1800"/>
              <a:buChar char="●"/>
            </a:pPr>
            <a:r>
              <a:rPr lang="en-US" sz="2000" b="1" dirty="0"/>
              <a:t>Frank Delgado </a:t>
            </a:r>
            <a:r>
              <a:rPr lang="en-US" sz="2000" dirty="0"/>
              <a:t>– Advanced Operations Concepts Lab Manager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1075200" y="2149331"/>
            <a:ext cx="6993600" cy="10457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Questions</a:t>
            </a:r>
            <a:endParaRPr dirty="0"/>
          </a:p>
        </p:txBody>
      </p:sp>
    </p:spTree>
    <p:extLst>
      <p:ext uri="{BB962C8B-B14F-4D97-AF65-F5344CB8AC3E}">
        <p14:creationId xmlns:p14="http://schemas.microsoft.com/office/powerpoint/2010/main" val="7107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4" name="Picture 23">
            <a:extLst>
              <a:ext uri="{FF2B5EF4-FFF2-40B4-BE49-F238E27FC236}">
                <a16:creationId xmlns:a16="http://schemas.microsoft.com/office/drawing/2014/main" id="{20539B4A-5FE0-4679-B5BF-28F0148821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0977" y="3065750"/>
            <a:ext cx="3426332" cy="1514009"/>
          </a:xfrm>
          <a:prstGeom prst="rect">
            <a:avLst/>
          </a:prstGeom>
        </p:spPr>
      </p:pic>
      <p:pic>
        <p:nvPicPr>
          <p:cNvPr id="7" name="Picture 6">
            <a:extLst>
              <a:ext uri="{FF2B5EF4-FFF2-40B4-BE49-F238E27FC236}">
                <a16:creationId xmlns:a16="http://schemas.microsoft.com/office/drawing/2014/main" id="{A16B5520-B898-4995-A449-E6C2A4978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0977" y="1280712"/>
            <a:ext cx="3426332" cy="1514009"/>
          </a:xfrm>
          <a:prstGeom prst="rect">
            <a:avLst/>
          </a:prstGeom>
        </p:spPr>
      </p:pic>
      <p:sp>
        <p:nvSpPr>
          <p:cNvPr id="98" name="Google Shape;98;p18"/>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Useful Definitions</a:t>
            </a:r>
            <a:endParaRPr dirty="0"/>
          </a:p>
        </p:txBody>
      </p:sp>
      <p:sp>
        <p:nvSpPr>
          <p:cNvPr id="99" name="Google Shape;99;p18"/>
          <p:cNvSpPr txBox="1">
            <a:spLocks noGrp="1"/>
          </p:cNvSpPr>
          <p:nvPr>
            <p:ph type="body" idx="1"/>
          </p:nvPr>
        </p:nvSpPr>
        <p:spPr>
          <a:xfrm>
            <a:off x="311703" y="930552"/>
            <a:ext cx="4950600" cy="233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400" b="1" u="sng" dirty="0"/>
              <a:t>Loss</a:t>
            </a:r>
            <a:r>
              <a:rPr lang="en" sz="1400" dirty="0"/>
              <a:t> - How far is the prediction from the truth?</a:t>
            </a:r>
            <a:endParaRPr sz="1400" b="1" u="sng" dirty="0"/>
          </a:p>
          <a:p>
            <a:pPr marL="0" lvl="0" indent="0" algn="l" rtl="0">
              <a:spcBef>
                <a:spcPts val="1600"/>
              </a:spcBef>
              <a:spcAft>
                <a:spcPts val="0"/>
              </a:spcAft>
              <a:buNone/>
            </a:pPr>
            <a:r>
              <a:rPr lang="en" sz="1400" b="1" u="sng" dirty="0"/>
              <a:t>Precision</a:t>
            </a:r>
            <a:r>
              <a:rPr lang="en" sz="1400" dirty="0"/>
              <a:t> - How many of the predictions are correct?</a:t>
            </a:r>
            <a:endParaRPr sz="1400" dirty="0"/>
          </a:p>
          <a:p>
            <a:pPr marL="0" lvl="0" indent="0" algn="l" rtl="0">
              <a:spcBef>
                <a:spcPts val="1600"/>
              </a:spcBef>
              <a:spcAft>
                <a:spcPts val="0"/>
              </a:spcAft>
              <a:buNone/>
            </a:pPr>
            <a:r>
              <a:rPr lang="en" sz="1400" b="1" u="sng" dirty="0"/>
              <a:t>Recall</a:t>
            </a:r>
            <a:r>
              <a:rPr lang="en" sz="1400" dirty="0"/>
              <a:t> - How many of the objects were found?</a:t>
            </a:r>
            <a:endParaRPr sz="1400" dirty="0"/>
          </a:p>
          <a:p>
            <a:pPr marL="0" lvl="0" indent="0" algn="l" rtl="0">
              <a:spcBef>
                <a:spcPts val="1600"/>
              </a:spcBef>
              <a:spcAft>
                <a:spcPts val="0"/>
              </a:spcAft>
              <a:buNone/>
            </a:pPr>
            <a:r>
              <a:rPr lang="en" sz="1400" b="1" u="sng" dirty="0"/>
              <a:t>Mean Average Precision</a:t>
            </a:r>
            <a:r>
              <a:rPr lang="en" sz="1400" b="1" dirty="0"/>
              <a:t> </a:t>
            </a:r>
            <a:r>
              <a:rPr lang="en" sz="1400" dirty="0"/>
              <a:t>- Takes into account both Precision and Recall</a:t>
            </a:r>
            <a:endParaRPr sz="1400" dirty="0"/>
          </a:p>
          <a:p>
            <a:pPr marL="0" lvl="0" indent="0" algn="l" rtl="0">
              <a:spcBef>
                <a:spcPts val="1600"/>
              </a:spcBef>
              <a:spcAft>
                <a:spcPts val="1600"/>
              </a:spcAft>
              <a:buNone/>
            </a:pPr>
            <a:r>
              <a:rPr lang="en" sz="1400" b="1" u="sng" dirty="0"/>
              <a:t>Ground Truth</a:t>
            </a:r>
            <a:r>
              <a:rPr lang="en" sz="1400" dirty="0"/>
              <a:t> - Known, labeled example</a:t>
            </a:r>
            <a:endParaRPr sz="1400" dirty="0"/>
          </a:p>
        </p:txBody>
      </p:sp>
      <p:sp>
        <p:nvSpPr>
          <p:cNvPr id="102" name="Google Shape;102;p18"/>
          <p:cNvSpPr/>
          <p:nvPr/>
        </p:nvSpPr>
        <p:spPr>
          <a:xfrm>
            <a:off x="5737833" y="1547293"/>
            <a:ext cx="342000" cy="424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18"/>
          <p:cNvSpPr/>
          <p:nvPr/>
        </p:nvSpPr>
        <p:spPr>
          <a:xfrm>
            <a:off x="8058775" y="4119022"/>
            <a:ext cx="342000" cy="424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8"/>
          <p:cNvSpPr/>
          <p:nvPr/>
        </p:nvSpPr>
        <p:spPr>
          <a:xfrm>
            <a:off x="7543250" y="3585825"/>
            <a:ext cx="342000" cy="424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18"/>
          <p:cNvSpPr/>
          <p:nvPr/>
        </p:nvSpPr>
        <p:spPr>
          <a:xfrm>
            <a:off x="8481433" y="3260682"/>
            <a:ext cx="342000" cy="424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18"/>
          <p:cNvSpPr/>
          <p:nvPr/>
        </p:nvSpPr>
        <p:spPr>
          <a:xfrm>
            <a:off x="5737833" y="3343918"/>
            <a:ext cx="342000" cy="424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2" name="Google Shape;112;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3225" y="3454266"/>
            <a:ext cx="3828775" cy="1034480"/>
          </a:xfrm>
          <a:prstGeom prst="rect">
            <a:avLst/>
          </a:prstGeom>
          <a:noFill/>
          <a:ln>
            <a:noFill/>
          </a:ln>
        </p:spPr>
      </p:pic>
      <p:sp>
        <p:nvSpPr>
          <p:cNvPr id="25" name="TextBox 24">
            <a:extLst>
              <a:ext uri="{FF2B5EF4-FFF2-40B4-BE49-F238E27FC236}">
                <a16:creationId xmlns:a16="http://schemas.microsoft.com/office/drawing/2014/main" id="{06FB3517-3F86-4CC8-A829-58D18A690E61}"/>
              </a:ext>
            </a:extLst>
          </p:cNvPr>
          <p:cNvSpPr txBox="1"/>
          <p:nvPr/>
        </p:nvSpPr>
        <p:spPr>
          <a:xfrm>
            <a:off x="5520977" y="1228554"/>
            <a:ext cx="3406702" cy="307777"/>
          </a:xfrm>
          <a:prstGeom prst="rect">
            <a:avLst/>
          </a:prstGeom>
          <a:noFill/>
        </p:spPr>
        <p:txBody>
          <a:bodyPr wrap="none" rtlCol="0">
            <a:spAutoFit/>
          </a:bodyPr>
          <a:lstStyle/>
          <a:p>
            <a:r>
              <a:rPr lang="en-US" b="1" dirty="0">
                <a:solidFill>
                  <a:schemeClr val="bg1"/>
                </a:solidFill>
                <a:latin typeface="+mj-lt"/>
              </a:rPr>
              <a:t>high</a:t>
            </a:r>
            <a:r>
              <a:rPr lang="en-US" dirty="0">
                <a:solidFill>
                  <a:schemeClr val="bg1"/>
                </a:solidFill>
                <a:latin typeface="+mj-lt"/>
              </a:rPr>
              <a:t> precision (100%) , </a:t>
            </a:r>
            <a:r>
              <a:rPr lang="en-US" b="1" dirty="0">
                <a:solidFill>
                  <a:schemeClr val="bg1"/>
                </a:solidFill>
                <a:latin typeface="+mj-lt"/>
              </a:rPr>
              <a:t>low </a:t>
            </a:r>
            <a:r>
              <a:rPr lang="en-US" dirty="0">
                <a:solidFill>
                  <a:schemeClr val="bg1"/>
                </a:solidFill>
                <a:latin typeface="+mj-lt"/>
              </a:rPr>
              <a:t>recall (50%)</a:t>
            </a:r>
            <a:endParaRPr lang="en-US" b="1" dirty="0">
              <a:solidFill>
                <a:schemeClr val="bg1"/>
              </a:solidFill>
              <a:latin typeface="+mj-lt"/>
            </a:endParaRPr>
          </a:p>
        </p:txBody>
      </p:sp>
      <p:sp>
        <p:nvSpPr>
          <p:cNvPr id="26" name="TextBox 25">
            <a:extLst>
              <a:ext uri="{FF2B5EF4-FFF2-40B4-BE49-F238E27FC236}">
                <a16:creationId xmlns:a16="http://schemas.microsoft.com/office/drawing/2014/main" id="{910F96E9-ED88-4141-89B6-D170A71220C8}"/>
              </a:ext>
            </a:extLst>
          </p:cNvPr>
          <p:cNvSpPr txBox="1"/>
          <p:nvPr/>
        </p:nvSpPr>
        <p:spPr>
          <a:xfrm>
            <a:off x="5520977" y="3015875"/>
            <a:ext cx="3798860" cy="369332"/>
          </a:xfrm>
          <a:prstGeom prst="rect">
            <a:avLst/>
          </a:prstGeom>
          <a:noFill/>
        </p:spPr>
        <p:txBody>
          <a:bodyPr wrap="none" rtlCol="0">
            <a:spAutoFit/>
          </a:bodyPr>
          <a:lstStyle/>
          <a:p>
            <a:r>
              <a:rPr lang="en-US" b="1" dirty="0">
                <a:solidFill>
                  <a:schemeClr val="bg1"/>
                </a:solidFill>
                <a:latin typeface="+mj-lt"/>
              </a:rPr>
              <a:t>low</a:t>
            </a:r>
            <a:r>
              <a:rPr lang="en-US" dirty="0">
                <a:solidFill>
                  <a:schemeClr val="bg1"/>
                </a:solidFill>
                <a:latin typeface="+mj-lt"/>
              </a:rPr>
              <a:t> precision (50%) , </a:t>
            </a:r>
            <a:r>
              <a:rPr lang="en-US" b="1" dirty="0">
                <a:solidFill>
                  <a:schemeClr val="bg1"/>
                </a:solidFill>
                <a:latin typeface="+mj-lt"/>
              </a:rPr>
              <a:t>high </a:t>
            </a:r>
            <a:r>
              <a:rPr lang="en-US" dirty="0">
                <a:solidFill>
                  <a:schemeClr val="bg1"/>
                </a:solidFill>
                <a:latin typeface="+mj-lt"/>
              </a:rPr>
              <a:t>recall (100%)</a:t>
            </a:r>
            <a:endParaRPr lang="en-US" b="1" dirty="0">
              <a:solidFill>
                <a:schemeClr val="bg1"/>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05671" y="1940539"/>
            <a:ext cx="8532658" cy="9772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dirty="0"/>
              <a:t>Intelligent Personal Coach</a:t>
            </a:r>
            <a:endParaRPr sz="5400" dirty="0"/>
          </a:p>
        </p:txBody>
      </p:sp>
    </p:spTree>
    <p:extLst>
      <p:ext uri="{BB962C8B-B14F-4D97-AF65-F5344CB8AC3E}">
        <p14:creationId xmlns:p14="http://schemas.microsoft.com/office/powerpoint/2010/main" val="1105395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Background</a:t>
            </a:r>
            <a:endParaRPr dirty="0"/>
          </a:p>
        </p:txBody>
      </p:sp>
      <p:sp>
        <p:nvSpPr>
          <p:cNvPr id="237" name="Google Shape;237;p29"/>
          <p:cNvSpPr txBox="1">
            <a:spLocks noGrp="1"/>
          </p:cNvSpPr>
          <p:nvPr>
            <p:ph type="body" idx="1"/>
          </p:nvPr>
        </p:nvSpPr>
        <p:spPr>
          <a:xfrm>
            <a:off x="311702" y="1036349"/>
            <a:ext cx="6102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dirty="0"/>
              <a:t>Exercise is vital</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US" dirty="0"/>
              <a:t>Communication delay</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 dirty="0"/>
              <a:t>Characteristics of Intelligent Personal Coach:</a:t>
            </a:r>
            <a:endParaRPr dirty="0"/>
          </a:p>
          <a:p>
            <a:pPr lvl="1">
              <a:spcBef>
                <a:spcPts val="0"/>
              </a:spcBef>
            </a:pPr>
            <a:r>
              <a:rPr lang="en" sz="1800" dirty="0"/>
              <a:t>Health/Performance monitoring</a:t>
            </a:r>
          </a:p>
          <a:p>
            <a:pPr marL="914400" lvl="1" indent="-317500" algn="l" rtl="0">
              <a:spcBef>
                <a:spcPts val="0"/>
              </a:spcBef>
              <a:spcAft>
                <a:spcPts val="0"/>
              </a:spcAft>
              <a:buSzPts val="1400"/>
              <a:buChar char="○"/>
            </a:pPr>
            <a:r>
              <a:rPr lang="en" sz="1800" dirty="0"/>
              <a:t>Workout/Lesson Planning</a:t>
            </a:r>
            <a:endParaRPr sz="1800" dirty="0"/>
          </a:p>
          <a:p>
            <a:pPr marL="914400" lvl="1" indent="-317500" algn="l" rtl="0">
              <a:spcBef>
                <a:spcPts val="0"/>
              </a:spcBef>
              <a:spcAft>
                <a:spcPts val="0"/>
              </a:spcAft>
              <a:buSzPts val="1400"/>
              <a:buChar char="○"/>
            </a:pPr>
            <a:r>
              <a:rPr lang="en" sz="1800" b="1" dirty="0"/>
              <a:t>Remediation</a:t>
            </a:r>
            <a:r>
              <a:rPr lang="en" sz="1800" dirty="0"/>
              <a:t> - real-time guidance during exercise</a:t>
            </a:r>
            <a:endParaRPr sz="1800" dirty="0"/>
          </a:p>
        </p:txBody>
      </p:sp>
      <p:pic>
        <p:nvPicPr>
          <p:cNvPr id="238" name="Google Shape;238;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20491" y="1118250"/>
            <a:ext cx="2214697" cy="3334499"/>
          </a:xfrm>
          <a:prstGeom prst="rect">
            <a:avLst/>
          </a:prstGeom>
          <a:noFill/>
          <a:ln>
            <a:noFill/>
          </a:ln>
        </p:spPr>
      </p:pic>
    </p:spTree>
    <p:extLst>
      <p:ext uri="{BB962C8B-B14F-4D97-AF65-F5344CB8AC3E}">
        <p14:creationId xmlns:p14="http://schemas.microsoft.com/office/powerpoint/2010/main" val="348600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Requirements</a:t>
            </a:r>
            <a:endParaRPr dirty="0"/>
          </a:p>
        </p:txBody>
      </p:sp>
      <p:sp>
        <p:nvSpPr>
          <p:cNvPr id="244" name="Google Shape;244;p30"/>
          <p:cNvSpPr txBox="1">
            <a:spLocks noGrp="1"/>
          </p:cNvSpPr>
          <p:nvPr>
            <p:ph type="body" idx="1"/>
          </p:nvPr>
        </p:nvSpPr>
        <p:spPr>
          <a:xfrm>
            <a:off x="311700" y="1077300"/>
            <a:ext cx="3948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Real-time feedback</a:t>
            </a:r>
          </a:p>
          <a:p>
            <a:pPr marL="457200" lvl="0" indent="-317500" algn="l" rtl="0">
              <a:spcBef>
                <a:spcPts val="0"/>
              </a:spcBef>
              <a:spcAft>
                <a:spcPts val="0"/>
              </a:spcAft>
              <a:buSzPts val="1400"/>
              <a:buChar char="●"/>
            </a:pPr>
            <a:endParaRPr lang="en" sz="1400" dirty="0"/>
          </a:p>
          <a:p>
            <a:pPr marL="457200" lvl="0" indent="-317500" algn="l" rtl="0">
              <a:spcBef>
                <a:spcPts val="0"/>
              </a:spcBef>
              <a:spcAft>
                <a:spcPts val="0"/>
              </a:spcAft>
              <a:buSzPts val="1400"/>
              <a:buChar char="●"/>
            </a:pPr>
            <a:r>
              <a:rPr lang="en" sz="1400" dirty="0"/>
              <a:t>Intuitive UI, easy to act upon</a:t>
            </a:r>
          </a:p>
          <a:p>
            <a:pPr marL="457200" lvl="0" indent="-317500" algn="l" rtl="0">
              <a:spcBef>
                <a:spcPts val="0"/>
              </a:spcBef>
              <a:spcAft>
                <a:spcPts val="0"/>
              </a:spcAft>
              <a:buSzPts val="1400"/>
              <a:buChar char="●"/>
            </a:pPr>
            <a:endParaRPr sz="1400" dirty="0"/>
          </a:p>
          <a:p>
            <a:pPr marL="457200" lvl="0" indent="-317500" algn="l" rtl="0">
              <a:spcBef>
                <a:spcPts val="0"/>
              </a:spcBef>
              <a:spcAft>
                <a:spcPts val="0"/>
              </a:spcAft>
              <a:buSzPts val="1400"/>
              <a:buChar char="●"/>
            </a:pPr>
            <a:r>
              <a:rPr lang="en" sz="1400" b="1" dirty="0"/>
              <a:t>No wearables</a:t>
            </a:r>
            <a:r>
              <a:rPr lang="en" sz="1400" dirty="0"/>
              <a:t> - visual or audio feedback only</a:t>
            </a:r>
          </a:p>
          <a:p>
            <a:pPr marL="457200" lvl="0" indent="-317500" algn="l" rtl="0">
              <a:spcBef>
                <a:spcPts val="0"/>
              </a:spcBef>
              <a:spcAft>
                <a:spcPts val="0"/>
              </a:spcAft>
              <a:buSzPts val="1400"/>
              <a:buChar char="●"/>
            </a:pPr>
            <a:endParaRPr sz="1400" dirty="0"/>
          </a:p>
          <a:p>
            <a:pPr marL="457200" lvl="0" indent="-317500" algn="l" rtl="0">
              <a:spcBef>
                <a:spcPts val="0"/>
              </a:spcBef>
              <a:spcAft>
                <a:spcPts val="0"/>
              </a:spcAft>
              <a:buSzPts val="1400"/>
              <a:buChar char="●"/>
            </a:pPr>
            <a:r>
              <a:rPr lang="en" sz="1400" dirty="0"/>
              <a:t>Initially focused on simple squat exercise:</a:t>
            </a:r>
            <a:endParaRPr sz="1400" dirty="0"/>
          </a:p>
          <a:p>
            <a:pPr marL="914400" lvl="1" indent="-317500" algn="l" rtl="0">
              <a:spcBef>
                <a:spcPts val="0"/>
              </a:spcBef>
              <a:spcAft>
                <a:spcPts val="0"/>
              </a:spcAft>
              <a:buSzPts val="1400"/>
              <a:buChar char="○"/>
            </a:pPr>
            <a:r>
              <a:rPr lang="en" dirty="0"/>
              <a:t>Keep upper back straight</a:t>
            </a:r>
            <a:endParaRPr dirty="0"/>
          </a:p>
          <a:p>
            <a:pPr marL="914400" lvl="1" indent="-317500" algn="l" rtl="0">
              <a:spcBef>
                <a:spcPts val="0"/>
              </a:spcBef>
              <a:spcAft>
                <a:spcPts val="0"/>
              </a:spcAft>
              <a:buSzPts val="1400"/>
              <a:buChar char="○"/>
            </a:pPr>
            <a:r>
              <a:rPr lang="en" dirty="0"/>
              <a:t>Keep chest up</a:t>
            </a:r>
            <a:endParaRPr dirty="0"/>
          </a:p>
          <a:p>
            <a:pPr marL="914400" lvl="1" indent="-317500" algn="l" rtl="0">
              <a:spcBef>
                <a:spcPts val="0"/>
              </a:spcBef>
              <a:spcAft>
                <a:spcPts val="0"/>
              </a:spcAft>
              <a:buSzPts val="1400"/>
              <a:buChar char="○"/>
            </a:pPr>
            <a:r>
              <a:rPr lang="en" dirty="0"/>
              <a:t>Keep correct bar path during range of motion</a:t>
            </a:r>
            <a:endParaRPr dirty="0"/>
          </a:p>
        </p:txBody>
      </p:sp>
      <p:pic>
        <p:nvPicPr>
          <p:cNvPr id="2" name="Intelligent_Personal_Coach_Concept">
            <a:hlinkClick r:id="" action="ppaction://media"/>
            <a:extLst>
              <a:ext uri="{FF2B5EF4-FFF2-40B4-BE49-F238E27FC236}">
                <a16:creationId xmlns:a16="http://schemas.microsoft.com/office/drawing/2014/main" id="{FFBD5989-6831-4307-95B9-4BF0F98D2F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0300" y="1137797"/>
            <a:ext cx="4704437" cy="2646246"/>
          </a:xfrm>
          <a:prstGeom prst="rect">
            <a:avLst/>
          </a:prstGeom>
        </p:spPr>
      </p:pic>
    </p:spTree>
    <p:extLst>
      <p:ext uri="{BB962C8B-B14F-4D97-AF65-F5344CB8AC3E}">
        <p14:creationId xmlns:p14="http://schemas.microsoft.com/office/powerpoint/2010/main" val="40609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1116150" y="167538"/>
            <a:ext cx="699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Intelligent Personal Coach - openpose</a:t>
            </a:r>
            <a:endParaRPr dirty="0"/>
          </a:p>
        </p:txBody>
      </p:sp>
      <p:sp>
        <p:nvSpPr>
          <p:cNvPr id="251" name="Google Shape;251;p31"/>
          <p:cNvSpPr txBox="1">
            <a:spLocks noGrp="1"/>
          </p:cNvSpPr>
          <p:nvPr>
            <p:ph type="body" idx="1"/>
          </p:nvPr>
        </p:nvSpPr>
        <p:spPr>
          <a:xfrm>
            <a:off x="311699" y="1187800"/>
            <a:ext cx="8024639" cy="3306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Openpose: deep-learning based human pose estimation framework developed by CMU</a:t>
            </a:r>
            <a:endParaRPr dirty="0"/>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Accurate </a:t>
            </a:r>
            <a:r>
              <a:rPr lang="en" dirty="0"/>
              <a:t>keypoint </a:t>
            </a:r>
            <a:r>
              <a:rPr lang="en-US" dirty="0"/>
              <a:t>detection</a:t>
            </a:r>
            <a:r>
              <a:rPr lang="en" dirty="0"/>
              <a:t> for desired joints</a:t>
            </a:r>
            <a:endParaRPr dirty="0"/>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 dirty="0"/>
              <a:t>Works on any image/video feed (i.e. webcam)</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US" dirty="0"/>
              <a:t>But: j</a:t>
            </a:r>
            <a:r>
              <a:rPr lang="en" dirty="0"/>
              <a:t>oint keypoints in image-space isn’t enough to accurately judge exercise form</a:t>
            </a:r>
            <a:endParaRPr dirty="0"/>
          </a:p>
        </p:txBody>
      </p:sp>
    </p:spTree>
    <p:extLst>
      <p:ext uri="{BB962C8B-B14F-4D97-AF65-F5344CB8AC3E}">
        <p14:creationId xmlns:p14="http://schemas.microsoft.com/office/powerpoint/2010/main" val="3246781088"/>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3058</TotalTime>
  <Words>2672</Words>
  <Application>Microsoft Macintosh PowerPoint</Application>
  <PresentationFormat>On-screen Show (16:9)</PresentationFormat>
  <Paragraphs>347</Paragraphs>
  <Slides>44</Slides>
  <Notes>44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Cambria Math</vt:lpstr>
      <vt:lpstr>Osaka</vt:lpstr>
      <vt:lpstr>Simple Dark</vt:lpstr>
      <vt:lpstr>HPC Lunch and Learn  March 2019 Deep Learning Applications in Manned Spaceflight</vt:lpstr>
      <vt:lpstr>Agenda</vt:lpstr>
      <vt:lpstr>Intro - What is “Deep Learning”?</vt:lpstr>
      <vt:lpstr>What is “Training”?</vt:lpstr>
      <vt:lpstr>Useful Definitions</vt:lpstr>
      <vt:lpstr>Intelligent Personal Coach</vt:lpstr>
      <vt:lpstr>Intelligent Personal Coach - Background</vt:lpstr>
      <vt:lpstr>Intelligent Personal Coach - Requirements</vt:lpstr>
      <vt:lpstr>Intelligent Personal Coach - openpose</vt:lpstr>
      <vt:lpstr>Intelligent Personal Coach - ZED camera</vt:lpstr>
      <vt:lpstr>Intelligent Personal Coach - BodyModel</vt:lpstr>
      <vt:lpstr>Intelligent Personal Coach - Design</vt:lpstr>
      <vt:lpstr>Intelligent Personal Coach - Results</vt:lpstr>
      <vt:lpstr>Intelligent Personal Coach - Future work</vt:lpstr>
      <vt:lpstr>Safety Analysis with Deep Learning</vt:lpstr>
      <vt:lpstr>DML Safety Analysis - Motivation</vt:lpstr>
      <vt:lpstr>Faster R-CNN - 2D Case</vt:lpstr>
      <vt:lpstr>DML Safety Analysis – Training Pictures</vt:lpstr>
      <vt:lpstr>DML Safety Analysis – False Positives</vt:lpstr>
      <vt:lpstr>DML Safety Analysis – False Negatives</vt:lpstr>
      <vt:lpstr>Better and Worse than Human</vt:lpstr>
      <vt:lpstr>Success in Complex Images</vt:lpstr>
      <vt:lpstr>Success in Complex Images</vt:lpstr>
      <vt:lpstr>DML Safety Analysis - Issues</vt:lpstr>
      <vt:lpstr>6DOF Object Pose Estimation with Virtual Training Dataset</vt:lpstr>
      <vt:lpstr>Object Pose Estimation - Background</vt:lpstr>
      <vt:lpstr>Object Pose Estimation - Background</vt:lpstr>
      <vt:lpstr>Object Pose Estimation - Approach</vt:lpstr>
      <vt:lpstr>Object Pose Estimation - 2D Case</vt:lpstr>
      <vt:lpstr>Object Pose Estimation - 2D Case</vt:lpstr>
      <vt:lpstr>Object Pose Estimation - 2D case </vt:lpstr>
      <vt:lpstr>Implications – Ideal Case</vt:lpstr>
      <vt:lpstr>Our Results</vt:lpstr>
      <vt:lpstr>Our Results</vt:lpstr>
      <vt:lpstr>Object Pose Estimation - 3D case</vt:lpstr>
      <vt:lpstr>Object Pose Estimation - 3D case</vt:lpstr>
      <vt:lpstr>Object Pose Estimation - PnP</vt:lpstr>
      <vt:lpstr>Object Pose Estimation - 3D case</vt:lpstr>
      <vt:lpstr>Object Pose Estimation – Best Results</vt:lpstr>
      <vt:lpstr>Object Pose Estimation – Worst Results…</vt:lpstr>
      <vt:lpstr>Object Pose Estimation - Future Work</vt:lpstr>
      <vt:lpstr>Bigger Picture - DML at NASA</vt:lpstr>
      <vt:lpstr>Acknowledgements</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HPC Lunch and Learn March 2019 Deep Learning Applications at JSC</dc:title>
  <cp:lastModifiedBy>Noyes, Matthew A. (JSC-ER611)</cp:lastModifiedBy>
  <cp:revision>64</cp:revision>
  <cp:lastPrinted>2019-03-28T14:32:16Z</cp:lastPrinted>
  <dcterms:modified xsi:type="dcterms:W3CDTF">2019-03-28T22:52:30Z</dcterms:modified>
</cp:coreProperties>
</file>